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57" r:id="rId3"/>
    <p:sldId id="258" r:id="rId4"/>
    <p:sldId id="259" r:id="rId5"/>
    <p:sldId id="261" r:id="rId6"/>
    <p:sldId id="262" r:id="rId7"/>
    <p:sldId id="263" r:id="rId8"/>
    <p:sldId id="265" r:id="rId9"/>
    <p:sldId id="264" r:id="rId10"/>
    <p:sldId id="266" r:id="rId11"/>
    <p:sldId id="311" r:id="rId12"/>
    <p:sldId id="267" r:id="rId13"/>
    <p:sldId id="312" r:id="rId14"/>
    <p:sldId id="270" r:id="rId15"/>
    <p:sldId id="271" r:id="rId16"/>
    <p:sldId id="272" r:id="rId17"/>
    <p:sldId id="300" r:id="rId18"/>
    <p:sldId id="301" r:id="rId19"/>
    <p:sldId id="308" r:id="rId20"/>
    <p:sldId id="274" r:id="rId21"/>
    <p:sldId id="292" r:id="rId22"/>
    <p:sldId id="295" r:id="rId23"/>
    <p:sldId id="291" r:id="rId24"/>
    <p:sldId id="296" r:id="rId25"/>
    <p:sldId id="293" r:id="rId26"/>
    <p:sldId id="297" r:id="rId27"/>
    <p:sldId id="275" r:id="rId28"/>
    <p:sldId id="276" r:id="rId29"/>
    <p:sldId id="277" r:id="rId30"/>
    <p:sldId id="278" r:id="rId31"/>
    <p:sldId id="279" r:id="rId32"/>
    <p:sldId id="310" r:id="rId33"/>
    <p:sldId id="281" r:id="rId34"/>
    <p:sldId id="282" r:id="rId35"/>
    <p:sldId id="283" r:id="rId36"/>
    <p:sldId id="307" r:id="rId37"/>
    <p:sldId id="306" r:id="rId38"/>
    <p:sldId id="303" r:id="rId39"/>
    <p:sldId id="304" r:id="rId40"/>
    <p:sldId id="305" r:id="rId41"/>
    <p:sldId id="298" r:id="rId42"/>
  </p:sldIdLst>
  <p:sldSz cx="18288000" cy="10287000"/>
  <p:notesSz cx="6858000" cy="9144000"/>
  <p:embeddedFontLst>
    <p:embeddedFont>
      <p:font typeface="Helvetica" panose="020B0604020202020204" pitchFamily="34" charset="0"/>
      <p:regular r:id="rId44"/>
      <p:bold r:id="rId45"/>
      <p:italic r:id="rId46"/>
      <p:boldItalic r:id="rId47"/>
    </p:embeddedFont>
    <p:embeddedFont>
      <p:font typeface="Kelpt Bold" panose="020B0604020202020204" charset="0"/>
      <p:regular r:id="rId48"/>
    </p:embeddedFont>
    <p:embeddedFont>
      <p:font typeface="Lazydog" panose="020B0604020202020204" charset="0"/>
      <p:regular r:id="rId49"/>
    </p:embeddedFont>
    <p:embeddedFont>
      <p:font typeface="Now Bold" panose="020B0604020202020204" charset="0"/>
      <p:regular r:id="rId50"/>
    </p:embeddedFont>
    <p:embeddedFont>
      <p:font typeface="Now Heavy" panose="020B0604020202020204" charset="0"/>
      <p:regular r:id="rId51"/>
    </p:embeddedFont>
    <p:embeddedFont>
      <p:font typeface="Now Medium" panose="020B0604020202020204" charset="0"/>
      <p:regular r:id="rId52"/>
    </p:embeddedFont>
    <p:embeddedFont>
      <p:font typeface="Nunito" pitchFamily="2" charset="0"/>
      <p:regular r:id="rId53"/>
      <p:bold r:id="rId54"/>
      <p:italic r:id="rId55"/>
      <p:boldItalic r:id="rId56"/>
    </p:embeddedFont>
    <p:embeddedFont>
      <p:font typeface="Nunito Bold" charset="0"/>
      <p:regular r:id="rId57"/>
      <p:bold r:id="rId58"/>
    </p:embeddedFont>
    <p:embeddedFont>
      <p:font typeface="Nunito Italics" panose="020B0604020202020204" charset="0"/>
      <p:regular r:id="rId59"/>
      <p:italic r:id="rId60"/>
    </p:embeddedFont>
    <p:embeddedFont>
      <p:font typeface="Sniglet"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C"/>
    <a:srgbClr val="EDB11A"/>
    <a:srgbClr val="EFEFEF"/>
    <a:srgbClr val="953735"/>
    <a:srgbClr val="869FB2"/>
    <a:srgbClr val="CBCDCB"/>
    <a:srgbClr val="0F225B"/>
    <a:srgbClr val="AE1E1E"/>
    <a:srgbClr val="A12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63"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554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9C77-A163-D8DE-331D-9423C27AA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0D6D6-8570-24A9-E8BB-0046D28761F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9D49A38-08BC-D82B-CE65-46C4DBBE9634}"/>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08752F39-B3AF-E9DE-1529-56055D39407E}"/>
              </a:ext>
            </a:extLst>
          </p:cNvPr>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194493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267764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404663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pdbpaud.jakarta.go.i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hyperlink" Target="https://spmb.jakarta.go.id/" TargetMode="External"/><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3.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s://sidanira.jakarta.go.id/prapendaftaran" TargetMode="External"/><Relationship Id="rId11" Type="http://schemas.openxmlformats.org/officeDocument/2006/relationships/image" Target="../media/image29.svg"/><Relationship Id="rId5" Type="http://schemas.openxmlformats.org/officeDocument/2006/relationships/image" Target="../media/image6.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5.png"/><Relationship Id="rId9" Type="http://schemas.openxmlformats.org/officeDocument/2006/relationships/image" Target="../media/image27.svg"/><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spmb.jakarta.go.id/"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sv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svg"/><Relationship Id="rId21" Type="http://schemas.openxmlformats.org/officeDocument/2006/relationships/image" Target="../media/image6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5" Type="http://schemas.openxmlformats.org/officeDocument/2006/relationships/image" Target="../media/image66.png"/><Relationship Id="rId2" Type="http://schemas.openxmlformats.org/officeDocument/2006/relationships/image" Target="../media/image3.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24" Type="http://schemas.openxmlformats.org/officeDocument/2006/relationships/image" Target="../media/image65.png"/><Relationship Id="rId5" Type="http://schemas.openxmlformats.org/officeDocument/2006/relationships/image" Target="../media/image6.png"/><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5.png"/><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3E8B"/>
        </a:solidFill>
        <a:effectLst/>
      </p:bgPr>
    </p:bg>
    <p:spTree>
      <p:nvGrpSpPr>
        <p:cNvPr id="1" name=""/>
        <p:cNvGrpSpPr/>
        <p:nvPr/>
      </p:nvGrpSpPr>
      <p:grpSpPr>
        <a:xfrm>
          <a:off x="0" y="0"/>
          <a:ext cx="0" cy="0"/>
          <a:chOff x="0" y="0"/>
          <a:chExt cx="0" cy="0"/>
        </a:xfrm>
      </p:grpSpPr>
      <p:sp>
        <p:nvSpPr>
          <p:cNvPr id="2" name="Freeform 2"/>
          <p:cNvSpPr/>
          <p:nvPr/>
        </p:nvSpPr>
        <p:spPr>
          <a:xfrm>
            <a:off x="16065902" y="7810500"/>
            <a:ext cx="1685211" cy="1683105"/>
          </a:xfrm>
          <a:custGeom>
            <a:avLst/>
            <a:gdLst/>
            <a:ahLst/>
            <a:cxnLst/>
            <a:rect l="l" t="t" r="r" b="b"/>
            <a:pathLst>
              <a:path w="1685211" h="1683105">
                <a:moveTo>
                  <a:pt x="0" y="0"/>
                </a:moveTo>
                <a:lnTo>
                  <a:pt x="1685211" y="0"/>
                </a:lnTo>
                <a:lnTo>
                  <a:pt x="1685211" y="1683105"/>
                </a:lnTo>
                <a:lnTo>
                  <a:pt x="0" y="1683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noProof="0" dirty="0"/>
          </a:p>
        </p:txBody>
      </p:sp>
      <p:sp>
        <p:nvSpPr>
          <p:cNvPr id="3" name="Freeform 3"/>
          <p:cNvSpPr/>
          <p:nvPr/>
        </p:nvSpPr>
        <p:spPr>
          <a:xfrm>
            <a:off x="1402338" y="2259400"/>
            <a:ext cx="6382578" cy="6246949"/>
          </a:xfrm>
          <a:custGeom>
            <a:avLst/>
            <a:gdLst/>
            <a:ahLst/>
            <a:cxnLst/>
            <a:rect l="l" t="t" r="r" b="b"/>
            <a:pathLst>
              <a:path w="6382578" h="6246949">
                <a:moveTo>
                  <a:pt x="0" y="0"/>
                </a:moveTo>
                <a:lnTo>
                  <a:pt x="6382578" y="0"/>
                </a:lnTo>
                <a:lnTo>
                  <a:pt x="6382578" y="6246948"/>
                </a:lnTo>
                <a:lnTo>
                  <a:pt x="0" y="6246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sp>
        <p:nvSpPr>
          <p:cNvPr id="4" name="TextBox 4"/>
          <p:cNvSpPr txBox="1"/>
          <p:nvPr/>
        </p:nvSpPr>
        <p:spPr>
          <a:xfrm>
            <a:off x="8421459" y="7146204"/>
            <a:ext cx="7709351" cy="462915"/>
          </a:xfrm>
          <a:prstGeom prst="rect">
            <a:avLst/>
          </a:prstGeom>
        </p:spPr>
        <p:txBody>
          <a:bodyPr lIns="0" tIns="0" rIns="0" bIns="0" rtlCol="0" anchor="t">
            <a:spAutoFit/>
          </a:bodyPr>
          <a:lstStyle/>
          <a:p>
            <a:pPr marL="0" lvl="0" indent="0" algn="l">
              <a:lnSpc>
                <a:spcPts val="3670"/>
              </a:lnSpc>
              <a:spcBef>
                <a:spcPct val="0"/>
              </a:spcBef>
            </a:pPr>
            <a:r>
              <a:rPr lang="id-ID" sz="3058" b="1" noProof="0" dirty="0">
                <a:solidFill>
                  <a:srgbClr val="FEBF00"/>
                </a:solidFill>
                <a:latin typeface="Now Heavy"/>
                <a:ea typeface="Now Heavy"/>
                <a:cs typeface="Now Heavy"/>
                <a:sym typeface="Now Heavy"/>
              </a:rPr>
              <a:t>Dinas Pendidikan Provinsi DKI Jakarta</a:t>
            </a:r>
          </a:p>
        </p:txBody>
      </p:sp>
      <p:sp>
        <p:nvSpPr>
          <p:cNvPr id="5" name="TextBox 5"/>
          <p:cNvSpPr txBox="1"/>
          <p:nvPr/>
        </p:nvSpPr>
        <p:spPr>
          <a:xfrm>
            <a:off x="8421459" y="3061190"/>
            <a:ext cx="8837841" cy="3631565"/>
          </a:xfrm>
          <a:prstGeom prst="rect">
            <a:avLst/>
          </a:prstGeom>
        </p:spPr>
        <p:txBody>
          <a:bodyPr lIns="0" tIns="0" rIns="0" bIns="0" rtlCol="0" anchor="t">
            <a:spAutoFit/>
          </a:bodyPr>
          <a:lstStyle/>
          <a:p>
            <a:pPr algn="l">
              <a:lnSpc>
                <a:spcPts val="6999"/>
              </a:lnSpc>
            </a:pPr>
            <a:r>
              <a:rPr lang="id-ID" sz="6999" b="1" noProof="0" dirty="0">
                <a:solidFill>
                  <a:srgbClr val="FEBF00"/>
                </a:solidFill>
                <a:latin typeface="Now Bold"/>
                <a:ea typeface="Now Bold"/>
                <a:cs typeface="Now Bold"/>
                <a:sym typeface="Now Bold"/>
              </a:rPr>
              <a:t>Sistem Penerimaan Murid Baru (SPMB)</a:t>
            </a:r>
          </a:p>
          <a:p>
            <a:pPr algn="l">
              <a:lnSpc>
                <a:spcPts val="6999"/>
              </a:lnSpc>
            </a:pPr>
            <a:r>
              <a:rPr lang="id-ID" sz="6999" b="1" noProof="0" dirty="0">
                <a:solidFill>
                  <a:srgbClr val="FEBF00"/>
                </a:solidFill>
                <a:latin typeface="Now Bold"/>
                <a:ea typeface="Now Bold"/>
                <a:cs typeface="Now Bold"/>
                <a:sym typeface="Now Bold"/>
              </a:rPr>
              <a:t>Tahun Ajaran 2025/2026</a:t>
            </a:r>
          </a:p>
        </p:txBody>
      </p:sp>
      <p:grpSp>
        <p:nvGrpSpPr>
          <p:cNvPr id="6" name="Group 6"/>
          <p:cNvGrpSpPr/>
          <p:nvPr/>
        </p:nvGrpSpPr>
        <p:grpSpPr>
          <a:xfrm>
            <a:off x="372850" y="294250"/>
            <a:ext cx="17691213" cy="1273302"/>
            <a:chOff x="0" y="0"/>
            <a:chExt cx="23588284" cy="1697736"/>
          </a:xfrm>
        </p:grpSpPr>
        <p:grpSp>
          <p:nvGrpSpPr>
            <p:cNvPr id="7" name="Group 7"/>
            <p:cNvGrpSpPr/>
            <p:nvPr/>
          </p:nvGrpSpPr>
          <p:grpSpPr>
            <a:xfrm>
              <a:off x="0" y="0"/>
              <a:ext cx="1592960" cy="1697736"/>
              <a:chOff x="0" y="0"/>
              <a:chExt cx="1592960" cy="1697736"/>
            </a:xfrm>
          </p:grpSpPr>
          <p:sp>
            <p:nvSpPr>
              <p:cNvPr id="8" name="Freeform 8"/>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6"/>
                <a:stretch>
                  <a:fillRect t="-137" b="-137"/>
                </a:stretch>
              </a:blipFill>
            </p:spPr>
            <p:txBody>
              <a:bodyPr/>
              <a:lstStyle/>
              <a:p>
                <a:endParaRPr lang="id-ID" noProof="0" dirty="0"/>
              </a:p>
            </p:txBody>
          </p:sp>
        </p:grpSp>
        <p:grpSp>
          <p:nvGrpSpPr>
            <p:cNvPr id="9" name="Group 9"/>
            <p:cNvGrpSpPr/>
            <p:nvPr/>
          </p:nvGrpSpPr>
          <p:grpSpPr>
            <a:xfrm>
              <a:off x="22070507" y="0"/>
              <a:ext cx="1517777" cy="1697736"/>
              <a:chOff x="0" y="0"/>
              <a:chExt cx="1517777" cy="1697736"/>
            </a:xfrm>
          </p:grpSpPr>
          <p:sp>
            <p:nvSpPr>
              <p:cNvPr id="10" name="Freeform 10"/>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7"/>
                <a:stretch>
                  <a:fillRect t="-2290" b="-2290"/>
                </a:stretch>
              </a:blipFill>
            </p:spPr>
            <p:txBody>
              <a:bodyPr/>
              <a:lstStyle/>
              <a:p>
                <a:endParaRPr lang="id-ID" noProof="0" dirty="0"/>
              </a:p>
            </p:txBody>
          </p:sp>
        </p:grpSp>
      </p:grpSp>
      <p:sp>
        <p:nvSpPr>
          <p:cNvPr id="17" name="TextBox 9">
            <a:extLst>
              <a:ext uri="{FF2B5EF4-FFF2-40B4-BE49-F238E27FC236}">
                <a16:creationId xmlns:a16="http://schemas.microsoft.com/office/drawing/2014/main" id="{6634B507-7E78-2A9B-DC02-192061A82942}"/>
              </a:ext>
            </a:extLst>
          </p:cNvPr>
          <p:cNvSpPr txBox="1"/>
          <p:nvPr/>
        </p:nvSpPr>
        <p:spPr>
          <a:xfrm>
            <a:off x="12268200" y="9621812"/>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8" name="AutoShape 10">
            <a:extLst>
              <a:ext uri="{FF2B5EF4-FFF2-40B4-BE49-F238E27FC236}">
                <a16:creationId xmlns:a16="http://schemas.microsoft.com/office/drawing/2014/main" id="{C1E20C00-4396-2C6A-CDED-81AA5B0666FC}"/>
              </a:ext>
            </a:extLst>
          </p:cNvPr>
          <p:cNvSpPr/>
          <p:nvPr/>
        </p:nvSpPr>
        <p:spPr>
          <a:xfrm>
            <a:off x="1028700" y="9521036"/>
            <a:ext cx="13738251" cy="0"/>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6" name="TextBox 9">
            <a:extLst>
              <a:ext uri="{FF2B5EF4-FFF2-40B4-BE49-F238E27FC236}">
                <a16:creationId xmlns:a16="http://schemas.microsoft.com/office/drawing/2014/main" id="{5A8A788C-FC19-4294-C819-82385D7AAE61}"/>
              </a:ext>
            </a:extLst>
          </p:cNvPr>
          <p:cNvSpPr txBox="1"/>
          <p:nvPr/>
        </p:nvSpPr>
        <p:spPr>
          <a:xfrm>
            <a:off x="1008647" y="9621812"/>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40" name="Freeform 2">
            <a:extLst>
              <a:ext uri="{FF2B5EF4-FFF2-40B4-BE49-F238E27FC236}">
                <a16:creationId xmlns:a16="http://schemas.microsoft.com/office/drawing/2014/main" id="{0FDA4502-B9AA-456F-6B96-A8A77386128C}"/>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11" name="Freeform 11"/>
          <p:cNvSpPr/>
          <p:nvPr/>
        </p:nvSpPr>
        <p:spPr>
          <a:xfrm>
            <a:off x="1947304" y="1913963"/>
            <a:ext cx="6909487" cy="3366805"/>
          </a:xfrm>
          <a:custGeom>
            <a:avLst/>
            <a:gdLst/>
            <a:ahLst/>
            <a:cxnLst/>
            <a:rect l="l" t="t" r="r" b="b"/>
            <a:pathLst>
              <a:path w="6909487" h="3366805">
                <a:moveTo>
                  <a:pt x="0" y="0"/>
                </a:moveTo>
                <a:lnTo>
                  <a:pt x="6909487" y="0"/>
                </a:lnTo>
                <a:lnTo>
                  <a:pt x="6909487" y="3366805"/>
                </a:lnTo>
                <a:lnTo>
                  <a:pt x="0" y="3366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sp>
        <p:nvSpPr>
          <p:cNvPr id="12" name="TextBox 12"/>
          <p:cNvSpPr txBox="1"/>
          <p:nvPr/>
        </p:nvSpPr>
        <p:spPr>
          <a:xfrm>
            <a:off x="2960036" y="2798068"/>
            <a:ext cx="4884022" cy="401955"/>
          </a:xfrm>
          <a:prstGeom prst="rect">
            <a:avLst/>
          </a:prstGeom>
        </p:spPr>
        <p:txBody>
          <a:bodyPr lIns="0" tIns="0" rIns="0" bIns="0" rtlCol="0" anchor="t">
            <a:spAutoFit/>
          </a:bodyPr>
          <a:lstStyle/>
          <a:p>
            <a:pPr algn="ctr">
              <a:lnSpc>
                <a:spcPts val="2910"/>
              </a:lnSpc>
            </a:pPr>
            <a:r>
              <a:rPr lang="id-ID" sz="3000" noProof="0" dirty="0">
                <a:solidFill>
                  <a:srgbClr val="000000"/>
                </a:solidFill>
                <a:latin typeface="Lazydog"/>
                <a:ea typeface="Lazydog"/>
                <a:cs typeface="Lazydog"/>
                <a:sym typeface="Lazydog"/>
              </a:rPr>
              <a:t>1. JALUR PRESTASI</a:t>
            </a:r>
          </a:p>
        </p:txBody>
      </p:sp>
      <p:sp>
        <p:nvSpPr>
          <p:cNvPr id="13" name="Freeform 13"/>
          <p:cNvSpPr/>
          <p:nvPr/>
        </p:nvSpPr>
        <p:spPr>
          <a:xfrm>
            <a:off x="9198068" y="1913963"/>
            <a:ext cx="6909487" cy="3366805"/>
          </a:xfrm>
          <a:custGeom>
            <a:avLst/>
            <a:gdLst/>
            <a:ahLst/>
            <a:cxnLst/>
            <a:rect l="l" t="t" r="r" b="b"/>
            <a:pathLst>
              <a:path w="6909487" h="3366805">
                <a:moveTo>
                  <a:pt x="0" y="0"/>
                </a:moveTo>
                <a:lnTo>
                  <a:pt x="6909487" y="0"/>
                </a:lnTo>
                <a:lnTo>
                  <a:pt x="6909487" y="3366805"/>
                </a:lnTo>
                <a:lnTo>
                  <a:pt x="0" y="3366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sp>
        <p:nvSpPr>
          <p:cNvPr id="14" name="Freeform 14"/>
          <p:cNvSpPr/>
          <p:nvPr/>
        </p:nvSpPr>
        <p:spPr>
          <a:xfrm>
            <a:off x="1947304" y="5442790"/>
            <a:ext cx="6909487" cy="3366805"/>
          </a:xfrm>
          <a:custGeom>
            <a:avLst/>
            <a:gdLst/>
            <a:ahLst/>
            <a:cxnLst/>
            <a:rect l="l" t="t" r="r" b="b"/>
            <a:pathLst>
              <a:path w="6909487" h="3366805">
                <a:moveTo>
                  <a:pt x="0" y="0"/>
                </a:moveTo>
                <a:lnTo>
                  <a:pt x="6909487" y="0"/>
                </a:lnTo>
                <a:lnTo>
                  <a:pt x="6909487" y="3366805"/>
                </a:lnTo>
                <a:lnTo>
                  <a:pt x="0" y="3366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sp>
        <p:nvSpPr>
          <p:cNvPr id="15" name="Freeform 15"/>
          <p:cNvSpPr/>
          <p:nvPr/>
        </p:nvSpPr>
        <p:spPr>
          <a:xfrm>
            <a:off x="9198068" y="5442790"/>
            <a:ext cx="6909487" cy="3366805"/>
          </a:xfrm>
          <a:custGeom>
            <a:avLst/>
            <a:gdLst/>
            <a:ahLst/>
            <a:cxnLst/>
            <a:rect l="l" t="t" r="r" b="b"/>
            <a:pathLst>
              <a:path w="6909487" h="3366805">
                <a:moveTo>
                  <a:pt x="0" y="0"/>
                </a:moveTo>
                <a:lnTo>
                  <a:pt x="6909487" y="0"/>
                </a:lnTo>
                <a:lnTo>
                  <a:pt x="6909487" y="3366805"/>
                </a:lnTo>
                <a:lnTo>
                  <a:pt x="0" y="3366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grpSp>
        <p:nvGrpSpPr>
          <p:cNvPr id="16" name="Group 16"/>
          <p:cNvGrpSpPr/>
          <p:nvPr/>
        </p:nvGrpSpPr>
        <p:grpSpPr>
          <a:xfrm>
            <a:off x="2826158" y="3472357"/>
            <a:ext cx="5151778" cy="1077135"/>
            <a:chOff x="0" y="0"/>
            <a:chExt cx="8998672" cy="1881444"/>
          </a:xfrm>
        </p:grpSpPr>
        <p:sp>
          <p:nvSpPr>
            <p:cNvPr id="17" name="Freeform 17"/>
            <p:cNvSpPr/>
            <p:nvPr/>
          </p:nvSpPr>
          <p:spPr>
            <a:xfrm>
              <a:off x="0" y="0"/>
              <a:ext cx="8998672" cy="1881444"/>
            </a:xfrm>
            <a:custGeom>
              <a:avLst/>
              <a:gdLst/>
              <a:ahLst/>
              <a:cxnLst/>
              <a:rect l="l" t="t" r="r" b="b"/>
              <a:pathLst>
                <a:path w="8998672" h="1881444">
                  <a:moveTo>
                    <a:pt x="0" y="0"/>
                  </a:moveTo>
                  <a:lnTo>
                    <a:pt x="8998672" y="0"/>
                  </a:lnTo>
                  <a:lnTo>
                    <a:pt x="8998672" y="1881444"/>
                  </a:lnTo>
                  <a:lnTo>
                    <a:pt x="0" y="1881444"/>
                  </a:lnTo>
                  <a:close/>
                </a:path>
              </a:pathLst>
            </a:custGeom>
            <a:solidFill>
              <a:srgbClr val="000000">
                <a:alpha val="0"/>
              </a:srgbClr>
            </a:solidFill>
          </p:spPr>
          <p:txBody>
            <a:bodyPr/>
            <a:lstStyle/>
            <a:p>
              <a:endParaRPr lang="id-ID" noProof="0" dirty="0"/>
            </a:p>
          </p:txBody>
        </p:sp>
        <p:sp>
          <p:nvSpPr>
            <p:cNvPr id="18" name="TextBox 18"/>
            <p:cNvSpPr txBox="1"/>
            <p:nvPr/>
          </p:nvSpPr>
          <p:spPr>
            <a:xfrm>
              <a:off x="0" y="28575"/>
              <a:ext cx="8998672" cy="1852869"/>
            </a:xfrm>
            <a:prstGeom prst="rect">
              <a:avLst/>
            </a:prstGeom>
          </p:spPr>
          <p:txBody>
            <a:bodyPr lIns="0" tIns="0" rIns="0" bIns="0" rtlCol="0" anchor="t"/>
            <a:lstStyle/>
            <a:p>
              <a:pPr algn="just">
                <a:lnSpc>
                  <a:spcPts val="1998"/>
                </a:lnSpc>
              </a:pPr>
              <a:r>
                <a:rPr lang="id-ID" noProof="0" dirty="0">
                  <a:solidFill>
                    <a:srgbClr val="000000"/>
                  </a:solidFill>
                  <a:latin typeface="Sniglet"/>
                  <a:ea typeface="Sniglet"/>
                  <a:cs typeface="Sniglet"/>
                  <a:sym typeface="Sniglet"/>
                </a:rPr>
                <a:t>J</a:t>
              </a:r>
              <a:r>
                <a:rPr lang="id-ID" sz="1800" noProof="0" dirty="0">
                  <a:solidFill>
                    <a:srgbClr val="000000"/>
                  </a:solidFill>
                  <a:latin typeface="Sniglet"/>
                  <a:ea typeface="Sniglet"/>
                  <a:cs typeface="Sniglet"/>
                  <a:sym typeface="Sniglet"/>
                </a:rPr>
                <a:t>alur dalam penerimaan Murid baru yang diperuntukkan bagi calon Murid yang memiliki prestasi di bidang akademik dan/atau nonakademik.</a:t>
              </a:r>
            </a:p>
          </p:txBody>
        </p:sp>
      </p:grpSp>
      <p:grpSp>
        <p:nvGrpSpPr>
          <p:cNvPr id="19" name="Group 19"/>
          <p:cNvGrpSpPr/>
          <p:nvPr/>
        </p:nvGrpSpPr>
        <p:grpSpPr>
          <a:xfrm>
            <a:off x="9948081" y="3325339"/>
            <a:ext cx="5409460" cy="1339098"/>
            <a:chOff x="0" y="-42764"/>
            <a:chExt cx="7212613" cy="1785464"/>
          </a:xfrm>
        </p:grpSpPr>
        <p:sp>
          <p:nvSpPr>
            <p:cNvPr id="20" name="Freeform 20"/>
            <p:cNvSpPr/>
            <p:nvPr/>
          </p:nvSpPr>
          <p:spPr>
            <a:xfrm>
              <a:off x="0" y="0"/>
              <a:ext cx="7212613" cy="1742699"/>
            </a:xfrm>
            <a:custGeom>
              <a:avLst/>
              <a:gdLst/>
              <a:ahLst/>
              <a:cxnLst/>
              <a:rect l="l" t="t" r="r" b="b"/>
              <a:pathLst>
                <a:path w="7212613" h="1742699">
                  <a:moveTo>
                    <a:pt x="0" y="0"/>
                  </a:moveTo>
                  <a:lnTo>
                    <a:pt x="7212613" y="0"/>
                  </a:lnTo>
                  <a:lnTo>
                    <a:pt x="7212613" y="1742699"/>
                  </a:lnTo>
                  <a:lnTo>
                    <a:pt x="0" y="1742699"/>
                  </a:lnTo>
                  <a:close/>
                </a:path>
              </a:pathLst>
            </a:custGeom>
            <a:solidFill>
              <a:srgbClr val="000000">
                <a:alpha val="0"/>
              </a:srgbClr>
            </a:solidFill>
          </p:spPr>
          <p:txBody>
            <a:bodyPr/>
            <a:lstStyle/>
            <a:p>
              <a:endParaRPr lang="id-ID" noProof="0" dirty="0"/>
            </a:p>
          </p:txBody>
        </p:sp>
        <p:sp>
          <p:nvSpPr>
            <p:cNvPr id="21" name="TextBox 21"/>
            <p:cNvSpPr txBox="1"/>
            <p:nvPr/>
          </p:nvSpPr>
          <p:spPr>
            <a:xfrm>
              <a:off x="175469" y="-42764"/>
              <a:ext cx="7037142" cy="1785464"/>
            </a:xfrm>
            <a:prstGeom prst="rect">
              <a:avLst/>
            </a:prstGeom>
          </p:spPr>
          <p:txBody>
            <a:bodyPr lIns="0" tIns="0" rIns="0" bIns="0" rtlCol="0" anchor="t"/>
            <a:lstStyle/>
            <a:p>
              <a:pPr algn="just">
                <a:lnSpc>
                  <a:spcPts val="1600"/>
                </a:lnSpc>
              </a:pPr>
              <a:r>
                <a:rPr lang="id-ID" noProof="0" dirty="0">
                  <a:solidFill>
                    <a:srgbClr val="000000"/>
                  </a:solidFill>
                  <a:latin typeface="Sniglet"/>
                  <a:ea typeface="Sniglet"/>
                  <a:cs typeface="Sniglet"/>
                  <a:sym typeface="Sniglet"/>
                </a:rPr>
                <a:t>Jalur dalam penerimaan Murid baru yang diperuntukkan bagi calon Murid yang berpindah domisili karena perpindahan tugas dari orang tua/wali dan bagi anak guru dan tenaga kependidikan yang mendaftar di satuan pendidikan tempat orang tua bertugas.</a:t>
              </a:r>
            </a:p>
          </p:txBody>
        </p:sp>
      </p:grpSp>
      <p:grpSp>
        <p:nvGrpSpPr>
          <p:cNvPr id="22" name="Group 22"/>
          <p:cNvGrpSpPr/>
          <p:nvPr/>
        </p:nvGrpSpPr>
        <p:grpSpPr>
          <a:xfrm>
            <a:off x="2826158" y="6966249"/>
            <a:ext cx="5151778" cy="861822"/>
            <a:chOff x="0" y="0"/>
            <a:chExt cx="6869037" cy="1149096"/>
          </a:xfrm>
        </p:grpSpPr>
        <p:sp>
          <p:nvSpPr>
            <p:cNvPr id="23" name="Freeform 23"/>
            <p:cNvSpPr/>
            <p:nvPr/>
          </p:nvSpPr>
          <p:spPr>
            <a:xfrm>
              <a:off x="0" y="0"/>
              <a:ext cx="6869037" cy="1149096"/>
            </a:xfrm>
            <a:custGeom>
              <a:avLst/>
              <a:gdLst/>
              <a:ahLst/>
              <a:cxnLst/>
              <a:rect l="l" t="t" r="r" b="b"/>
              <a:pathLst>
                <a:path w="6869037" h="1149096">
                  <a:moveTo>
                    <a:pt x="0" y="0"/>
                  </a:moveTo>
                  <a:lnTo>
                    <a:pt x="6869037" y="0"/>
                  </a:lnTo>
                  <a:lnTo>
                    <a:pt x="6869037" y="1149096"/>
                  </a:lnTo>
                  <a:lnTo>
                    <a:pt x="0" y="1149096"/>
                  </a:lnTo>
                  <a:close/>
                </a:path>
              </a:pathLst>
            </a:custGeom>
            <a:solidFill>
              <a:srgbClr val="000000">
                <a:alpha val="0"/>
              </a:srgbClr>
            </a:solidFill>
          </p:spPr>
          <p:txBody>
            <a:bodyPr/>
            <a:lstStyle/>
            <a:p>
              <a:endParaRPr lang="id-ID" noProof="0" dirty="0"/>
            </a:p>
          </p:txBody>
        </p:sp>
        <p:sp>
          <p:nvSpPr>
            <p:cNvPr id="24" name="TextBox 24"/>
            <p:cNvSpPr txBox="1"/>
            <p:nvPr/>
          </p:nvSpPr>
          <p:spPr>
            <a:xfrm>
              <a:off x="0" y="28575"/>
              <a:ext cx="6869037" cy="1120521"/>
            </a:xfrm>
            <a:prstGeom prst="rect">
              <a:avLst/>
            </a:prstGeom>
          </p:spPr>
          <p:txBody>
            <a:bodyPr lIns="0" tIns="0" rIns="0" bIns="0" rtlCol="0" anchor="t"/>
            <a:lstStyle/>
            <a:p>
              <a:pPr algn="just">
                <a:lnSpc>
                  <a:spcPts val="1998"/>
                </a:lnSpc>
              </a:pPr>
              <a:r>
                <a:rPr lang="id-ID" noProof="0" dirty="0">
                  <a:solidFill>
                    <a:srgbClr val="000000"/>
                  </a:solidFill>
                  <a:latin typeface="Sniglet"/>
                  <a:ea typeface="Sniglet"/>
                  <a:cs typeface="Sniglet"/>
                  <a:sym typeface="Sniglet"/>
                </a:rPr>
                <a:t>J</a:t>
              </a:r>
              <a:r>
                <a:rPr lang="id-ID" sz="1800" noProof="0" dirty="0">
                  <a:solidFill>
                    <a:srgbClr val="000000"/>
                  </a:solidFill>
                  <a:latin typeface="Sniglet"/>
                  <a:ea typeface="Sniglet"/>
                  <a:cs typeface="Sniglet"/>
                  <a:sym typeface="Sniglet"/>
                </a:rPr>
                <a:t>alur dalam penerimaan Murid baru yang diperuntukkan bagi calon Murid yang berasal dari keluarga ekonomi tidak mampu dan calon murid penyandang disabilitas.</a:t>
              </a:r>
            </a:p>
          </p:txBody>
        </p:sp>
      </p:grpSp>
      <p:grpSp>
        <p:nvGrpSpPr>
          <p:cNvPr id="25" name="Group 25"/>
          <p:cNvGrpSpPr/>
          <p:nvPr/>
        </p:nvGrpSpPr>
        <p:grpSpPr>
          <a:xfrm>
            <a:off x="10079684" y="6966249"/>
            <a:ext cx="5277857" cy="1066800"/>
            <a:chOff x="-174821" y="0"/>
            <a:chExt cx="7037143" cy="1422400"/>
          </a:xfrm>
        </p:grpSpPr>
        <p:sp>
          <p:nvSpPr>
            <p:cNvPr id="26" name="Freeform 26"/>
            <p:cNvSpPr/>
            <p:nvPr/>
          </p:nvSpPr>
          <p:spPr>
            <a:xfrm>
              <a:off x="0" y="0"/>
              <a:ext cx="6862321" cy="1422400"/>
            </a:xfrm>
            <a:custGeom>
              <a:avLst/>
              <a:gdLst/>
              <a:ahLst/>
              <a:cxnLst/>
              <a:rect l="l" t="t" r="r" b="b"/>
              <a:pathLst>
                <a:path w="6862321" h="1422400">
                  <a:moveTo>
                    <a:pt x="0" y="0"/>
                  </a:moveTo>
                  <a:lnTo>
                    <a:pt x="6862321" y="0"/>
                  </a:lnTo>
                  <a:lnTo>
                    <a:pt x="6862321" y="1422400"/>
                  </a:lnTo>
                  <a:lnTo>
                    <a:pt x="0" y="1422400"/>
                  </a:lnTo>
                  <a:close/>
                </a:path>
              </a:pathLst>
            </a:custGeom>
            <a:solidFill>
              <a:srgbClr val="000000">
                <a:alpha val="0"/>
              </a:srgbClr>
            </a:solidFill>
          </p:spPr>
          <p:txBody>
            <a:bodyPr/>
            <a:lstStyle/>
            <a:p>
              <a:endParaRPr lang="id-ID" noProof="0" dirty="0"/>
            </a:p>
          </p:txBody>
        </p:sp>
        <p:sp>
          <p:nvSpPr>
            <p:cNvPr id="27" name="TextBox 27"/>
            <p:cNvSpPr txBox="1"/>
            <p:nvPr/>
          </p:nvSpPr>
          <p:spPr>
            <a:xfrm>
              <a:off x="-174821" y="28575"/>
              <a:ext cx="7037143" cy="1393825"/>
            </a:xfrm>
            <a:prstGeom prst="rect">
              <a:avLst/>
            </a:prstGeom>
          </p:spPr>
          <p:txBody>
            <a:bodyPr lIns="0" tIns="0" rIns="0" bIns="0" rtlCol="0" anchor="t"/>
            <a:lstStyle/>
            <a:p>
              <a:pPr algn="just">
                <a:lnSpc>
                  <a:spcPts val="1998"/>
                </a:lnSpc>
              </a:pPr>
              <a:r>
                <a:rPr lang="id-ID" sz="1800" noProof="0" dirty="0">
                  <a:solidFill>
                    <a:srgbClr val="000000"/>
                  </a:solidFill>
                  <a:latin typeface="Sniglet"/>
                  <a:ea typeface="Sniglet"/>
                  <a:cs typeface="Sniglet"/>
                  <a:sym typeface="Sniglet"/>
                </a:rPr>
                <a:t>Jalur dalam penerimaan Murid baru yang diperuntukkan bagi calon Murid yang berdomisili di dalam wilayah penerimaan Murid baru yang ditetapkan oleh Pemerintah Daerah</a:t>
              </a:r>
            </a:p>
          </p:txBody>
        </p:sp>
      </p:grpSp>
      <p:sp>
        <p:nvSpPr>
          <p:cNvPr id="31" name="TextBox 31"/>
          <p:cNvSpPr txBox="1"/>
          <p:nvPr/>
        </p:nvSpPr>
        <p:spPr>
          <a:xfrm>
            <a:off x="10210800" y="2798068"/>
            <a:ext cx="4884022" cy="401955"/>
          </a:xfrm>
          <a:prstGeom prst="rect">
            <a:avLst/>
          </a:prstGeom>
        </p:spPr>
        <p:txBody>
          <a:bodyPr lIns="0" tIns="0" rIns="0" bIns="0" rtlCol="0" anchor="t">
            <a:spAutoFit/>
          </a:bodyPr>
          <a:lstStyle/>
          <a:p>
            <a:pPr algn="ctr">
              <a:lnSpc>
                <a:spcPts val="2910"/>
              </a:lnSpc>
            </a:pPr>
            <a:r>
              <a:rPr lang="id-ID" sz="3000" noProof="0" dirty="0">
                <a:solidFill>
                  <a:srgbClr val="000000"/>
                </a:solidFill>
                <a:latin typeface="Lazydog"/>
                <a:ea typeface="Lazydog"/>
                <a:cs typeface="Lazydog"/>
                <a:sym typeface="Lazydog"/>
              </a:rPr>
              <a:t>2. JALUR MUTASI</a:t>
            </a:r>
          </a:p>
        </p:txBody>
      </p:sp>
      <p:sp>
        <p:nvSpPr>
          <p:cNvPr id="32" name="TextBox 32"/>
          <p:cNvSpPr txBox="1"/>
          <p:nvPr/>
        </p:nvSpPr>
        <p:spPr>
          <a:xfrm>
            <a:off x="2960036" y="6316644"/>
            <a:ext cx="4884022" cy="401955"/>
          </a:xfrm>
          <a:prstGeom prst="rect">
            <a:avLst/>
          </a:prstGeom>
        </p:spPr>
        <p:txBody>
          <a:bodyPr lIns="0" tIns="0" rIns="0" bIns="0" rtlCol="0" anchor="t">
            <a:spAutoFit/>
          </a:bodyPr>
          <a:lstStyle/>
          <a:p>
            <a:pPr algn="ctr">
              <a:lnSpc>
                <a:spcPts val="2910"/>
              </a:lnSpc>
            </a:pPr>
            <a:r>
              <a:rPr lang="id-ID" sz="3000" noProof="0" dirty="0">
                <a:solidFill>
                  <a:srgbClr val="000000"/>
                </a:solidFill>
                <a:latin typeface="Lazydog"/>
                <a:ea typeface="Lazydog"/>
                <a:cs typeface="Lazydog"/>
                <a:sym typeface="Lazydog"/>
              </a:rPr>
              <a:t>3. JALUR AFIRMASI</a:t>
            </a:r>
          </a:p>
        </p:txBody>
      </p:sp>
      <p:sp>
        <p:nvSpPr>
          <p:cNvPr id="33" name="TextBox 33"/>
          <p:cNvSpPr txBox="1"/>
          <p:nvPr/>
        </p:nvSpPr>
        <p:spPr>
          <a:xfrm>
            <a:off x="10210800" y="6316644"/>
            <a:ext cx="4884022" cy="401955"/>
          </a:xfrm>
          <a:prstGeom prst="rect">
            <a:avLst/>
          </a:prstGeom>
        </p:spPr>
        <p:txBody>
          <a:bodyPr lIns="0" tIns="0" rIns="0" bIns="0" rtlCol="0" anchor="t">
            <a:spAutoFit/>
          </a:bodyPr>
          <a:lstStyle/>
          <a:p>
            <a:pPr algn="ctr">
              <a:lnSpc>
                <a:spcPts val="2910"/>
              </a:lnSpc>
            </a:pPr>
            <a:r>
              <a:rPr lang="id-ID" sz="3000" noProof="0" dirty="0">
                <a:solidFill>
                  <a:srgbClr val="000000"/>
                </a:solidFill>
                <a:latin typeface="Lazydog"/>
                <a:ea typeface="Lazydog"/>
                <a:cs typeface="Lazydog"/>
                <a:sym typeface="Lazydog"/>
              </a:rPr>
              <a:t>4. JALUR DOMISILI</a:t>
            </a:r>
          </a:p>
        </p:txBody>
      </p:sp>
      <p:sp>
        <p:nvSpPr>
          <p:cNvPr id="7" name="TextBox 7"/>
          <p:cNvSpPr txBox="1"/>
          <p:nvPr/>
        </p:nvSpPr>
        <p:spPr>
          <a:xfrm>
            <a:off x="1028700" y="474438"/>
            <a:ext cx="14287500" cy="837730"/>
          </a:xfrm>
          <a:prstGeom prst="rect">
            <a:avLst/>
          </a:prstGeom>
        </p:spPr>
        <p:txBody>
          <a:bodyPr wrap="square" lIns="0" tIns="0" rIns="0" bIns="0" rtlCol="0" anchor="t">
            <a:spAutoFit/>
          </a:bodyPr>
          <a:lstStyle/>
          <a:p>
            <a:pPr algn="l">
              <a:lnSpc>
                <a:spcPts val="5920"/>
              </a:lnSpc>
            </a:pPr>
            <a:r>
              <a:rPr lang="id-ID" sz="8800" b="1" noProof="0" dirty="0">
                <a:solidFill>
                  <a:srgbClr val="FBB911"/>
                </a:solidFill>
                <a:latin typeface="Kelpt Bold"/>
                <a:ea typeface="Kelpt Bold"/>
                <a:cs typeface="Kelpt Bold"/>
                <a:sym typeface="Kelpt Bold"/>
              </a:rPr>
              <a:t>JALUR PMB</a:t>
            </a:r>
          </a:p>
        </p:txBody>
      </p:sp>
      <p:sp>
        <p:nvSpPr>
          <p:cNvPr id="36" name="TextBox 9">
            <a:extLst>
              <a:ext uri="{FF2B5EF4-FFF2-40B4-BE49-F238E27FC236}">
                <a16:creationId xmlns:a16="http://schemas.microsoft.com/office/drawing/2014/main" id="{68E7C438-808C-7378-E194-D4189FB8D447}"/>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37" name="AutoShape 10">
            <a:extLst>
              <a:ext uri="{FF2B5EF4-FFF2-40B4-BE49-F238E27FC236}">
                <a16:creationId xmlns:a16="http://schemas.microsoft.com/office/drawing/2014/main" id="{424F8E77-36F8-E429-9636-6EE5107EFF22}"/>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38" name="TextBox 9">
            <a:extLst>
              <a:ext uri="{FF2B5EF4-FFF2-40B4-BE49-F238E27FC236}">
                <a16:creationId xmlns:a16="http://schemas.microsoft.com/office/drawing/2014/main" id="{91C60F73-C636-F46F-2D09-1D6073C2DD49}"/>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6"/>
              <a:stretch>
                <a:fillRect t="-2290" b="-2290"/>
              </a:stretch>
            </a:blipFill>
          </p:spPr>
          <p:txBody>
            <a:bodyPr/>
            <a:lstStyle/>
            <a:p>
              <a:endParaRPr lang="id-ID" noProof="0" dirty="0"/>
            </a:p>
          </p:txBody>
        </p:sp>
      </p:gr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7"/>
              <a:stretch>
                <a:fillRect t="-137" b="-137"/>
              </a:stretch>
            </a:blipFill>
          </p:spPr>
          <p:txBody>
            <a:bodyPr/>
            <a:lstStyle/>
            <a:p>
              <a:endParaRPr lang="id-ID" noProof="0" dirty="0"/>
            </a:p>
          </p:txBody>
        </p:sp>
      </p:grpSp>
      <p:sp>
        <p:nvSpPr>
          <p:cNvPr id="6" name="TextBox 12">
            <a:extLst>
              <a:ext uri="{FF2B5EF4-FFF2-40B4-BE49-F238E27FC236}">
                <a16:creationId xmlns:a16="http://schemas.microsoft.com/office/drawing/2014/main" id="{72549916-8FD2-FA45-4E80-D01987F86C26}"/>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6DC321D4-9287-6DCD-6E41-FD48DE74EFC1}"/>
            </a:ext>
          </a:extLst>
        </p:cNvPr>
        <p:cNvGrpSpPr/>
        <p:nvPr/>
      </p:nvGrpSpPr>
      <p:grpSpPr>
        <a:xfrm>
          <a:off x="0" y="0"/>
          <a:ext cx="0" cy="0"/>
          <a:chOff x="0" y="0"/>
          <a:chExt cx="0" cy="0"/>
        </a:xfrm>
      </p:grpSpPr>
      <p:sp>
        <p:nvSpPr>
          <p:cNvPr id="28" name="Freeform 2">
            <a:extLst>
              <a:ext uri="{FF2B5EF4-FFF2-40B4-BE49-F238E27FC236}">
                <a16:creationId xmlns:a16="http://schemas.microsoft.com/office/drawing/2014/main" id="{49A75880-624D-8DB7-E355-5DE6441DD308}"/>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3">
              <a:alphaModFix amt="15000"/>
              <a:extLst>
                <a:ext uri="{96DAC541-7B7A-43D3-8B79-37D633B846F1}">
                  <asvg:svgBlip xmlns:asvg="http://schemas.microsoft.com/office/drawing/2016/SVG/main" r:embed="rId4"/>
                </a:ext>
              </a:extLst>
            </a:blip>
            <a:stretch>
              <a:fillRect l="-103" t="-26375"/>
            </a:stretch>
          </a:blipFill>
        </p:spPr>
        <p:txBody>
          <a:bodyPr/>
          <a:lstStyle/>
          <a:p>
            <a:endParaRPr lang="id-ID" noProof="0" dirty="0"/>
          </a:p>
        </p:txBody>
      </p:sp>
      <p:sp>
        <p:nvSpPr>
          <p:cNvPr id="7" name="TextBox 7">
            <a:extLst>
              <a:ext uri="{FF2B5EF4-FFF2-40B4-BE49-F238E27FC236}">
                <a16:creationId xmlns:a16="http://schemas.microsoft.com/office/drawing/2014/main" id="{B2FDE348-E1B6-C897-FD1C-924BDA998F66}"/>
              </a:ext>
            </a:extLst>
          </p:cNvPr>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01. JALUR PRESTASI</a:t>
            </a:r>
          </a:p>
        </p:txBody>
      </p:sp>
      <p:sp>
        <p:nvSpPr>
          <p:cNvPr id="24" name="TextBox 9">
            <a:extLst>
              <a:ext uri="{FF2B5EF4-FFF2-40B4-BE49-F238E27FC236}">
                <a16:creationId xmlns:a16="http://schemas.microsoft.com/office/drawing/2014/main" id="{04EF41B6-9BC9-1F67-79CB-C2AC802CC43B}"/>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5" name="AutoShape 10">
            <a:extLst>
              <a:ext uri="{FF2B5EF4-FFF2-40B4-BE49-F238E27FC236}">
                <a16:creationId xmlns:a16="http://schemas.microsoft.com/office/drawing/2014/main" id="{8BA759E8-3F11-7A96-F244-7C21DD3010CE}"/>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6" name="TextBox 9">
            <a:extLst>
              <a:ext uri="{FF2B5EF4-FFF2-40B4-BE49-F238E27FC236}">
                <a16:creationId xmlns:a16="http://schemas.microsoft.com/office/drawing/2014/main" id="{69DA8C15-2AF5-3369-9443-4541BA99C481}"/>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aphicFrame>
        <p:nvGraphicFramePr>
          <p:cNvPr id="2" name="Table 1">
            <a:extLst>
              <a:ext uri="{FF2B5EF4-FFF2-40B4-BE49-F238E27FC236}">
                <a16:creationId xmlns:a16="http://schemas.microsoft.com/office/drawing/2014/main" id="{DC833227-A6C5-286C-C9AB-F2FBF4F9CE88}"/>
              </a:ext>
            </a:extLst>
          </p:cNvPr>
          <p:cNvGraphicFramePr>
            <a:graphicFrameLocks noGrp="1"/>
          </p:cNvGraphicFramePr>
          <p:nvPr>
            <p:extLst>
              <p:ext uri="{D42A27DB-BD31-4B8C-83A1-F6EECF244321}">
                <p14:modId xmlns:p14="http://schemas.microsoft.com/office/powerpoint/2010/main" val="3201424833"/>
              </p:ext>
            </p:extLst>
          </p:nvPr>
        </p:nvGraphicFramePr>
        <p:xfrm>
          <a:off x="5899397" y="1933020"/>
          <a:ext cx="11783328" cy="7383289"/>
        </p:xfrm>
        <a:graphic>
          <a:graphicData uri="http://schemas.openxmlformats.org/drawingml/2006/table">
            <a:tbl>
              <a:tblPr firstRow="1" firstCol="1" bandRow="1">
                <a:tableStyleId>{5C22544A-7EE6-4342-B048-85BDC9FD1C3A}</a:tableStyleId>
              </a:tblPr>
              <a:tblGrid>
                <a:gridCol w="1724927">
                  <a:extLst>
                    <a:ext uri="{9D8B030D-6E8A-4147-A177-3AD203B41FA5}">
                      <a16:colId xmlns:a16="http://schemas.microsoft.com/office/drawing/2014/main" val="3439789375"/>
                    </a:ext>
                  </a:extLst>
                </a:gridCol>
                <a:gridCol w="7315200">
                  <a:extLst>
                    <a:ext uri="{9D8B030D-6E8A-4147-A177-3AD203B41FA5}">
                      <a16:colId xmlns:a16="http://schemas.microsoft.com/office/drawing/2014/main" val="3582428604"/>
                    </a:ext>
                  </a:extLst>
                </a:gridCol>
                <a:gridCol w="1219200">
                  <a:extLst>
                    <a:ext uri="{9D8B030D-6E8A-4147-A177-3AD203B41FA5}">
                      <a16:colId xmlns:a16="http://schemas.microsoft.com/office/drawing/2014/main" val="188365332"/>
                    </a:ext>
                  </a:extLst>
                </a:gridCol>
                <a:gridCol w="1524001">
                  <a:extLst>
                    <a:ext uri="{9D8B030D-6E8A-4147-A177-3AD203B41FA5}">
                      <a16:colId xmlns:a16="http://schemas.microsoft.com/office/drawing/2014/main" val="3873420229"/>
                    </a:ext>
                  </a:extLst>
                </a:gridCol>
              </a:tblGrid>
              <a:tr h="537588">
                <a:tc rowSpan="2">
                  <a:txBody>
                    <a:bodyPr/>
                    <a:lstStyle/>
                    <a:p>
                      <a:pPr algn="ctr">
                        <a:spcBef>
                          <a:spcPts val="0"/>
                        </a:spcBef>
                        <a:spcAft>
                          <a:spcPts val="300"/>
                        </a:spcAft>
                        <a:buNone/>
                      </a:pPr>
                      <a:r>
                        <a:rPr lang="id-ID" sz="1800" b="1" noProof="0" dirty="0">
                          <a:solidFill>
                            <a:schemeClr val="tx1">
                              <a:lumMod val="75000"/>
                              <a:lumOff val="25000"/>
                            </a:schemeClr>
                          </a:solidFill>
                          <a:effectLst/>
                          <a:latin typeface="Nunito" pitchFamily="2" charset="0"/>
                        </a:rPr>
                        <a:t>Indikator</a:t>
                      </a:r>
                      <a:endParaRPr lang="id-ID" sz="1800" b="1"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rowSpan="2">
                  <a:txBody>
                    <a:bodyPr/>
                    <a:lstStyle/>
                    <a:p>
                      <a:pPr algn="ctr">
                        <a:spcBef>
                          <a:spcPts val="0"/>
                        </a:spcBef>
                        <a:spcAft>
                          <a:spcPts val="300"/>
                        </a:spcAft>
                        <a:buNone/>
                      </a:pPr>
                      <a:r>
                        <a:rPr lang="id-ID" sz="1800" b="1" noProof="0" dirty="0">
                          <a:solidFill>
                            <a:schemeClr val="tx1">
                              <a:lumMod val="75000"/>
                              <a:lumOff val="25000"/>
                            </a:schemeClr>
                          </a:solidFill>
                          <a:effectLst/>
                          <a:latin typeface="Nunito" pitchFamily="2" charset="0"/>
                        </a:rPr>
                        <a:t>Detail Indikator</a:t>
                      </a:r>
                      <a:endParaRPr lang="id-ID" sz="1800" b="1"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gridSpan="2">
                  <a:txBody>
                    <a:bodyPr/>
                    <a:lstStyle/>
                    <a:p>
                      <a:pPr marL="269875" indent="-269875" algn="ctr">
                        <a:spcBef>
                          <a:spcPts val="0"/>
                        </a:spcBef>
                        <a:spcAft>
                          <a:spcPts val="300"/>
                        </a:spcAft>
                        <a:buNone/>
                      </a:pPr>
                      <a:r>
                        <a:rPr lang="id-ID" sz="1800" b="1" noProof="0" dirty="0">
                          <a:solidFill>
                            <a:schemeClr val="tx1">
                              <a:lumMod val="75000"/>
                              <a:lumOff val="25000"/>
                            </a:schemeClr>
                          </a:solidFill>
                          <a:effectLst/>
                          <a:latin typeface="Nunito" pitchFamily="2" charset="0"/>
                        </a:rPr>
                        <a:t>Bobot Indeks Prestasi</a:t>
                      </a:r>
                      <a:endParaRPr lang="id-ID" sz="1800" b="1"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hMerge="1">
                  <a:txBody>
                    <a:bodyPr/>
                    <a:lstStyle/>
                    <a:p>
                      <a:endParaRPr lang="en-ID"/>
                    </a:p>
                  </a:txBody>
                  <a:tcPr/>
                </a:tc>
                <a:extLst>
                  <a:ext uri="{0D108BD9-81ED-4DB2-BD59-A6C34878D82A}">
                    <a16:rowId xmlns:a16="http://schemas.microsoft.com/office/drawing/2014/main" val="2796326210"/>
                  </a:ext>
                </a:extLst>
              </a:tr>
              <a:tr h="480850">
                <a:tc vMerge="1">
                  <a:txBody>
                    <a:bodyPr/>
                    <a:lstStyle/>
                    <a:p>
                      <a:endParaRPr lang="en-ID"/>
                    </a:p>
                  </a:txBody>
                  <a:tcPr/>
                </a:tc>
                <a:tc vMerge="1">
                  <a:txBody>
                    <a:bodyPr/>
                    <a:lstStyle/>
                    <a:p>
                      <a:endParaRPr lang="en-ID"/>
                    </a:p>
                  </a:txBody>
                  <a:tcPr/>
                </a:tc>
                <a:tc>
                  <a:txBody>
                    <a:bodyPr/>
                    <a:lstStyle/>
                    <a:p>
                      <a:pPr marL="269875" indent="-269875" algn="ctr">
                        <a:spcBef>
                          <a:spcPts val="0"/>
                        </a:spcBef>
                        <a:spcAft>
                          <a:spcPts val="300"/>
                        </a:spcAft>
                        <a:buNone/>
                      </a:pPr>
                      <a:r>
                        <a:rPr lang="id-ID" sz="1800" b="1" noProof="0" dirty="0">
                          <a:solidFill>
                            <a:schemeClr val="tx1">
                              <a:lumMod val="75000"/>
                              <a:lumOff val="25000"/>
                            </a:schemeClr>
                          </a:solidFill>
                          <a:effectLst/>
                          <a:latin typeface="Nunito" pitchFamily="2" charset="0"/>
                        </a:rPr>
                        <a:t>Akademik</a:t>
                      </a:r>
                      <a:endParaRPr lang="id-ID" sz="1800" b="1"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0"/>
                        </a:spcBef>
                        <a:spcAft>
                          <a:spcPts val="300"/>
                        </a:spcAft>
                        <a:buNone/>
                      </a:pPr>
                      <a:r>
                        <a:rPr lang="id-ID" sz="1800" b="1" noProof="0" dirty="0">
                          <a:solidFill>
                            <a:schemeClr val="tx1">
                              <a:lumMod val="75000"/>
                              <a:lumOff val="25000"/>
                            </a:schemeClr>
                          </a:solidFill>
                          <a:effectLst/>
                          <a:latin typeface="Nunito" pitchFamily="2" charset="0"/>
                        </a:rPr>
                        <a:t>Nonakademik</a:t>
                      </a:r>
                      <a:endParaRPr lang="id-ID" sz="1800" b="1"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extLst>
                  <a:ext uri="{0D108BD9-81ED-4DB2-BD59-A6C34878D82A}">
                    <a16:rowId xmlns:a16="http://schemas.microsoft.com/office/drawing/2014/main" val="1481254258"/>
                  </a:ext>
                </a:extLst>
              </a:tr>
              <a:tr h="518505">
                <a:tc>
                  <a:txBody>
                    <a:bodyPr/>
                    <a:lstStyle/>
                    <a:p>
                      <a:pPr algn="l">
                        <a:spcBef>
                          <a:spcPts val="0"/>
                        </a:spcBef>
                        <a:buNone/>
                      </a:pPr>
                      <a:r>
                        <a:rPr lang="id-ID" sz="1800" noProof="0" dirty="0">
                          <a:solidFill>
                            <a:schemeClr val="tx1">
                              <a:lumMod val="75000"/>
                              <a:lumOff val="25000"/>
                            </a:schemeClr>
                          </a:solidFill>
                          <a:effectLst/>
                          <a:latin typeface="Nunito" pitchFamily="2" charset="0"/>
                        </a:rPr>
                        <a:t>Rerata Nilai rapor</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0"/>
                        </a:spcBef>
                        <a:buNone/>
                      </a:pPr>
                      <a:r>
                        <a:rPr lang="id-ID" sz="1800" noProof="0" dirty="0">
                          <a:solidFill>
                            <a:schemeClr val="tx1">
                              <a:lumMod val="75000"/>
                              <a:lumOff val="25000"/>
                            </a:schemeClr>
                          </a:solidFill>
                          <a:effectLst/>
                          <a:latin typeface="Nunito" pitchFamily="2" charset="0"/>
                        </a:rPr>
                        <a:t>rerata nilai mata pelajaran 5 Semester terakhir </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40%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20%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386454915"/>
                  </a:ext>
                </a:extLst>
              </a:tr>
              <a:tr h="3462333">
                <a:tc>
                  <a:txBody>
                    <a:bodyPr/>
                    <a:lstStyle/>
                    <a:p>
                      <a:pPr algn="l">
                        <a:spcBef>
                          <a:spcPts val="0"/>
                        </a:spcBef>
                        <a:buNone/>
                      </a:pPr>
                      <a:r>
                        <a:rPr lang="id-ID" sz="1800" noProof="0" dirty="0">
                          <a:solidFill>
                            <a:schemeClr val="tx1">
                              <a:lumMod val="75000"/>
                              <a:lumOff val="25000"/>
                            </a:schemeClr>
                          </a:solidFill>
                          <a:effectLst/>
                          <a:latin typeface="Nunito" pitchFamily="2" charset="0"/>
                        </a:rPr>
                        <a:t>Persentil nilai rapor </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0" indent="0" algn="l">
                        <a:spcBef>
                          <a:spcPts val="0"/>
                        </a:spcBef>
                        <a:buNone/>
                        <a:tabLst>
                          <a:tab pos="161925" algn="l"/>
                        </a:tabLst>
                      </a:pPr>
                      <a:r>
                        <a:rPr lang="id-ID" sz="1800" noProof="0" dirty="0">
                          <a:solidFill>
                            <a:schemeClr val="tx1">
                              <a:lumMod val="75000"/>
                              <a:lumOff val="25000"/>
                            </a:schemeClr>
                          </a:solidFill>
                          <a:effectLst/>
                          <a:latin typeface="Nunito" pitchFamily="2" charset="0"/>
                        </a:rPr>
                        <a:t>CMB dengan rerata nilai rapor tertinggi dan nilai rapor Pendidikan di sekolah masing-masing dengan kategori:</a:t>
                      </a:r>
                    </a:p>
                    <a:p>
                      <a:pPr marL="0" indent="0" algn="just">
                        <a:spcBef>
                          <a:spcPts val="0"/>
                        </a:spcBef>
                        <a:buNone/>
                        <a:tabLst>
                          <a:tab pos="161925" algn="l"/>
                        </a:tabLst>
                      </a:pPr>
                      <a:endParaRPr lang="id-ID" sz="1800"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p>
                      <a:pPr marL="0" indent="0" algn="just">
                        <a:spcBef>
                          <a:spcPts val="0"/>
                        </a:spcBef>
                        <a:buNone/>
                        <a:tabLst>
                          <a:tab pos="161925" algn="l"/>
                        </a:tabLst>
                      </a:pPr>
                      <a:endParaRPr lang="id-ID" sz="1800" b="1" noProof="0" dirty="0">
                        <a:solidFill>
                          <a:schemeClr val="tx1">
                            <a:lumMod val="75000"/>
                            <a:lumOff val="25000"/>
                          </a:schemeClr>
                        </a:solidFill>
                        <a:effectLst/>
                        <a:latin typeface="Nunito" pitchFamily="2"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269875" indent="-269875" algn="ctr">
                        <a:spcBef>
                          <a:spcPts val="0"/>
                        </a:spcBef>
                        <a:buNone/>
                      </a:pPr>
                      <a:r>
                        <a:rPr lang="id-ID" sz="1800" noProof="0" dirty="0">
                          <a:solidFill>
                            <a:schemeClr val="tx1">
                              <a:lumMod val="75000"/>
                              <a:lumOff val="25000"/>
                            </a:schemeClr>
                          </a:solidFill>
                          <a:effectLst/>
                          <a:latin typeface="Nunito" pitchFamily="2" charset="0"/>
                        </a:rPr>
                        <a:t>20%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5%</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508829735"/>
                  </a:ext>
                </a:extLst>
              </a:tr>
              <a:tr h="590720">
                <a:tc>
                  <a:txBody>
                    <a:bodyPr/>
                    <a:lstStyle/>
                    <a:p>
                      <a:pPr algn="l">
                        <a:spcBef>
                          <a:spcPts val="0"/>
                        </a:spcBef>
                        <a:buNone/>
                      </a:pPr>
                      <a:r>
                        <a:rPr lang="id-ID" sz="1800" noProof="0" dirty="0">
                          <a:solidFill>
                            <a:schemeClr val="tx1">
                              <a:lumMod val="75000"/>
                              <a:lumOff val="25000"/>
                            </a:schemeClr>
                          </a:solidFill>
                          <a:effectLst/>
                          <a:latin typeface="Nunito" pitchFamily="2" charset="0"/>
                        </a:rPr>
                        <a:t>Prestasi akademik </a:t>
                      </a: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0"/>
                        </a:spcBef>
                        <a:buNone/>
                      </a:pPr>
                      <a:r>
                        <a:rPr lang="id-ID" sz="1800" noProof="0" dirty="0">
                          <a:solidFill>
                            <a:schemeClr val="tx1">
                              <a:lumMod val="75000"/>
                              <a:lumOff val="25000"/>
                            </a:schemeClr>
                          </a:solidFill>
                          <a:effectLst/>
                          <a:latin typeface="Nunito" pitchFamily="2" charset="0"/>
                        </a:rPr>
                        <a:t>peringkat 3 teratas untuk tingkat Internasional, Nasional, Provinsi, Kota/ Kabupaten dalam bidang akademik</a:t>
                      </a: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25%</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5%</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707500267"/>
                  </a:ext>
                </a:extLst>
              </a:tr>
              <a:tr h="590720">
                <a:tc>
                  <a:txBody>
                    <a:bodyPr/>
                    <a:lstStyle/>
                    <a:p>
                      <a:pPr algn="l">
                        <a:spcBef>
                          <a:spcPts val="0"/>
                        </a:spcBef>
                        <a:buNone/>
                      </a:pPr>
                      <a:r>
                        <a:rPr lang="id-ID" sz="1800" noProof="0" dirty="0">
                          <a:solidFill>
                            <a:schemeClr val="tx1">
                              <a:lumMod val="75000"/>
                              <a:lumOff val="25000"/>
                            </a:schemeClr>
                          </a:solidFill>
                          <a:effectLst/>
                          <a:latin typeface="Nunito" pitchFamily="2" charset="0"/>
                        </a:rPr>
                        <a:t>Prestasi nonakademik</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0"/>
                        </a:spcBef>
                        <a:buNone/>
                      </a:pPr>
                      <a:r>
                        <a:rPr lang="id-ID" sz="1800" noProof="0" dirty="0">
                          <a:solidFill>
                            <a:schemeClr val="tx1">
                              <a:lumMod val="75000"/>
                              <a:lumOff val="25000"/>
                            </a:schemeClr>
                          </a:solidFill>
                          <a:effectLst/>
                          <a:latin typeface="Nunito" pitchFamily="2" charset="0"/>
                        </a:rPr>
                        <a:t>peringkat 3 teratas untuk tingkat Internasional, Nasional, Provinsi, Kota/ Kabupaten dalam bidang nonakademik</a:t>
                      </a: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269875" indent="-269875" algn="ctr">
                        <a:spcBef>
                          <a:spcPts val="0"/>
                        </a:spcBef>
                        <a:buNone/>
                      </a:pPr>
                      <a:r>
                        <a:rPr lang="id-ID" sz="1800" noProof="0" dirty="0">
                          <a:solidFill>
                            <a:schemeClr val="tx1">
                              <a:lumMod val="75000"/>
                              <a:lumOff val="25000"/>
                            </a:schemeClr>
                          </a:solidFill>
                          <a:effectLst/>
                          <a:latin typeface="Nunito" pitchFamily="2" charset="0"/>
                        </a:rPr>
                        <a:t>5%</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50%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473750990"/>
                  </a:ext>
                </a:extLst>
              </a:tr>
              <a:tr h="590720">
                <a:tc>
                  <a:txBody>
                    <a:bodyPr/>
                    <a:lstStyle/>
                    <a:p>
                      <a:pPr algn="l">
                        <a:spcBef>
                          <a:spcPts val="0"/>
                        </a:spcBef>
                        <a:buNone/>
                      </a:pPr>
                      <a:r>
                        <a:rPr lang="id-ID" sz="1800" noProof="0" dirty="0">
                          <a:solidFill>
                            <a:schemeClr val="tx1">
                              <a:lumMod val="75000"/>
                              <a:lumOff val="25000"/>
                            </a:schemeClr>
                          </a:solidFill>
                          <a:effectLst/>
                          <a:latin typeface="Nunito" pitchFamily="2" charset="0"/>
                        </a:rPr>
                        <a:t>Pengalaman Kepemimpinan</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0"/>
                        </a:spcBef>
                        <a:buNone/>
                        <a:tabLst>
                          <a:tab pos="161925" algn="l"/>
                        </a:tabLst>
                      </a:pPr>
                      <a:r>
                        <a:rPr lang="id-ID" sz="1800" b="1" noProof="0" dirty="0">
                          <a:solidFill>
                            <a:schemeClr val="tx1">
                              <a:lumMod val="75000"/>
                              <a:lumOff val="25000"/>
                            </a:schemeClr>
                          </a:solidFill>
                          <a:effectLst/>
                          <a:latin typeface="Nunito" pitchFamily="2" charset="0"/>
                        </a:rPr>
                        <a:t>Untuk CMB Jenjang SMP</a:t>
                      </a:r>
                      <a:r>
                        <a:rPr lang="id-ID" sz="1800" noProof="0" dirty="0">
                          <a:solidFill>
                            <a:schemeClr val="tx1">
                              <a:lumMod val="75000"/>
                              <a:lumOff val="25000"/>
                            </a:schemeClr>
                          </a:solidFill>
                          <a:effectLst/>
                          <a:latin typeface="Nunito" pitchFamily="2" charset="0"/>
                        </a:rPr>
                        <a:t>: Seleksi Ketat </a:t>
                      </a:r>
                    </a:p>
                    <a:p>
                      <a:pPr algn="l">
                        <a:spcBef>
                          <a:spcPts val="0"/>
                        </a:spcBef>
                        <a:buNone/>
                        <a:tabLst>
                          <a:tab pos="161925" algn="l"/>
                        </a:tabLst>
                      </a:pPr>
                      <a:r>
                        <a:rPr lang="id-ID" sz="1800" b="1" noProof="0" dirty="0">
                          <a:solidFill>
                            <a:schemeClr val="tx1">
                              <a:lumMod val="75000"/>
                              <a:lumOff val="25000"/>
                            </a:schemeClr>
                          </a:solidFill>
                          <a:effectLst/>
                          <a:latin typeface="Nunito" pitchFamily="2" charset="0"/>
                        </a:rPr>
                        <a:t>Untuk CMB Jenjang SMA/SMK</a:t>
                      </a:r>
                      <a:r>
                        <a:rPr lang="id-ID" sz="1800" noProof="0" dirty="0">
                          <a:solidFill>
                            <a:schemeClr val="tx1">
                              <a:lumMod val="75000"/>
                              <a:lumOff val="25000"/>
                            </a:schemeClr>
                          </a:solidFill>
                          <a:effectLst/>
                          <a:latin typeface="Nunito" pitchFamily="2" charset="0"/>
                        </a:rPr>
                        <a:t>: OSIS/MPK (40%), Ekstrakurikuler (20%), dan Seleksi Ketat (40%)</a:t>
                      </a: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269875" indent="-269875" algn="ctr">
                        <a:spcBef>
                          <a:spcPts val="0"/>
                        </a:spcBef>
                        <a:buNone/>
                      </a:pPr>
                      <a:r>
                        <a:rPr lang="id-ID" sz="1800" noProof="0" dirty="0">
                          <a:solidFill>
                            <a:schemeClr val="tx1">
                              <a:lumMod val="75000"/>
                              <a:lumOff val="25000"/>
                            </a:schemeClr>
                          </a:solidFill>
                          <a:effectLst/>
                          <a:latin typeface="Nunito" pitchFamily="2" charset="0"/>
                        </a:rPr>
                        <a:t>10%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0"/>
                        </a:spcBef>
                        <a:buNone/>
                      </a:pPr>
                      <a:r>
                        <a:rPr lang="id-ID" sz="1800" noProof="0" dirty="0">
                          <a:solidFill>
                            <a:schemeClr val="tx1">
                              <a:lumMod val="75000"/>
                              <a:lumOff val="25000"/>
                            </a:schemeClr>
                          </a:solidFill>
                          <a:effectLst/>
                          <a:latin typeface="Nunito" pitchFamily="2" charset="0"/>
                        </a:rPr>
                        <a:t>20%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3223977382"/>
                  </a:ext>
                </a:extLst>
              </a:tr>
              <a:tr h="349478">
                <a:tc gridSpan="2">
                  <a:txBody>
                    <a:bodyPr/>
                    <a:lstStyle/>
                    <a:p>
                      <a:pPr algn="ctr">
                        <a:spcBef>
                          <a:spcPts val="0"/>
                        </a:spcBef>
                        <a:spcAft>
                          <a:spcPts val="300"/>
                        </a:spcAft>
                        <a:buNone/>
                      </a:pPr>
                      <a:r>
                        <a:rPr lang="id-ID" sz="1800" noProof="0" dirty="0">
                          <a:solidFill>
                            <a:schemeClr val="tx1">
                              <a:lumMod val="75000"/>
                              <a:lumOff val="25000"/>
                            </a:schemeClr>
                          </a:solidFill>
                          <a:effectLst/>
                          <a:latin typeface="Nunito" pitchFamily="2" charset="0"/>
                        </a:rPr>
                        <a:t>Total</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hMerge="1">
                  <a:txBody>
                    <a:bodyPr/>
                    <a:lstStyle/>
                    <a:p>
                      <a:endParaRPr lang="en-ID"/>
                    </a:p>
                  </a:txBody>
                  <a:tcPr/>
                </a:tc>
                <a:tc>
                  <a:txBody>
                    <a:bodyPr/>
                    <a:lstStyle/>
                    <a:p>
                      <a:pPr algn="ctr">
                        <a:spcBef>
                          <a:spcPts val="0"/>
                        </a:spcBef>
                        <a:spcAft>
                          <a:spcPts val="300"/>
                        </a:spcAft>
                        <a:buNone/>
                      </a:pPr>
                      <a:r>
                        <a:rPr lang="id-ID" sz="1800" noProof="0" dirty="0">
                          <a:solidFill>
                            <a:schemeClr val="tx1">
                              <a:lumMod val="75000"/>
                              <a:lumOff val="25000"/>
                            </a:schemeClr>
                          </a:solidFill>
                          <a:effectLst/>
                          <a:latin typeface="Nunito" pitchFamily="2" charset="0"/>
                        </a:rPr>
                        <a:t>100%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0"/>
                        </a:spcBef>
                        <a:spcAft>
                          <a:spcPts val="300"/>
                        </a:spcAft>
                        <a:buNone/>
                      </a:pPr>
                      <a:r>
                        <a:rPr lang="id-ID" sz="1800" noProof="0" dirty="0">
                          <a:solidFill>
                            <a:schemeClr val="tx1">
                              <a:lumMod val="75000"/>
                              <a:lumOff val="25000"/>
                            </a:schemeClr>
                          </a:solidFill>
                          <a:effectLst/>
                          <a:latin typeface="Nunito" pitchFamily="2" charset="0"/>
                        </a:rPr>
                        <a:t>100%</a:t>
                      </a:r>
                      <a:endParaRPr lang="id-ID" sz="1800" noProof="0" dirty="0">
                        <a:solidFill>
                          <a:schemeClr val="tx1">
                            <a:lumMod val="75000"/>
                            <a:lumOff val="25000"/>
                          </a:schemeClr>
                        </a:solidFill>
                        <a:effectLst/>
                        <a:latin typeface="Nunito" pitchFamily="2" charset="0"/>
                        <a:ea typeface="Calibri" panose="020F0502020204030204" pitchFamily="34" charset="0"/>
                      </a:endParaRPr>
                    </a:p>
                  </a:txBody>
                  <a:tcPr marL="18432" marR="18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extLst>
                  <a:ext uri="{0D108BD9-81ED-4DB2-BD59-A6C34878D82A}">
                    <a16:rowId xmlns:a16="http://schemas.microsoft.com/office/drawing/2014/main" val="2253959055"/>
                  </a:ext>
                </a:extLst>
              </a:tr>
            </a:tbl>
          </a:graphicData>
        </a:graphic>
      </p:graphicFrame>
      <p:graphicFrame>
        <p:nvGraphicFramePr>
          <p:cNvPr id="8" name="Table 7">
            <a:extLst>
              <a:ext uri="{FF2B5EF4-FFF2-40B4-BE49-F238E27FC236}">
                <a16:creationId xmlns:a16="http://schemas.microsoft.com/office/drawing/2014/main" id="{85C9E263-A67C-9690-F7B6-3B9776B43147}"/>
              </a:ext>
            </a:extLst>
          </p:cNvPr>
          <p:cNvGraphicFramePr>
            <a:graphicFrameLocks noGrp="1"/>
          </p:cNvGraphicFramePr>
          <p:nvPr>
            <p:extLst>
              <p:ext uri="{D42A27DB-BD31-4B8C-83A1-F6EECF244321}">
                <p14:modId xmlns:p14="http://schemas.microsoft.com/office/powerpoint/2010/main" val="1116424639"/>
              </p:ext>
            </p:extLst>
          </p:nvPr>
        </p:nvGraphicFramePr>
        <p:xfrm>
          <a:off x="8010442" y="4233168"/>
          <a:ext cx="6553200" cy="2550752"/>
        </p:xfrm>
        <a:graphic>
          <a:graphicData uri="http://schemas.openxmlformats.org/drawingml/2006/table">
            <a:tbl>
              <a:tblPr firstRow="1" bandRow="1">
                <a:tableStyleId>{5940675A-B579-460E-94D1-54222C63F5DA}</a:tableStyleId>
              </a:tblPr>
              <a:tblGrid>
                <a:gridCol w="1092200">
                  <a:extLst>
                    <a:ext uri="{9D8B030D-6E8A-4147-A177-3AD203B41FA5}">
                      <a16:colId xmlns:a16="http://schemas.microsoft.com/office/drawing/2014/main" val="3605246880"/>
                    </a:ext>
                  </a:extLst>
                </a:gridCol>
                <a:gridCol w="1092200">
                  <a:extLst>
                    <a:ext uri="{9D8B030D-6E8A-4147-A177-3AD203B41FA5}">
                      <a16:colId xmlns:a16="http://schemas.microsoft.com/office/drawing/2014/main" val="2483548790"/>
                    </a:ext>
                  </a:extLst>
                </a:gridCol>
                <a:gridCol w="1092200">
                  <a:extLst>
                    <a:ext uri="{9D8B030D-6E8A-4147-A177-3AD203B41FA5}">
                      <a16:colId xmlns:a16="http://schemas.microsoft.com/office/drawing/2014/main" val="4121362402"/>
                    </a:ext>
                  </a:extLst>
                </a:gridCol>
                <a:gridCol w="1092200">
                  <a:extLst>
                    <a:ext uri="{9D8B030D-6E8A-4147-A177-3AD203B41FA5}">
                      <a16:colId xmlns:a16="http://schemas.microsoft.com/office/drawing/2014/main" val="356846370"/>
                    </a:ext>
                  </a:extLst>
                </a:gridCol>
                <a:gridCol w="1092200">
                  <a:extLst>
                    <a:ext uri="{9D8B030D-6E8A-4147-A177-3AD203B41FA5}">
                      <a16:colId xmlns:a16="http://schemas.microsoft.com/office/drawing/2014/main" val="3577643222"/>
                    </a:ext>
                  </a:extLst>
                </a:gridCol>
                <a:gridCol w="1092200">
                  <a:extLst>
                    <a:ext uri="{9D8B030D-6E8A-4147-A177-3AD203B41FA5}">
                      <a16:colId xmlns:a16="http://schemas.microsoft.com/office/drawing/2014/main" val="629336934"/>
                    </a:ext>
                  </a:extLst>
                </a:gridCol>
              </a:tblGrid>
              <a:tr h="325926">
                <a:tc gridSpan="2">
                  <a:txBody>
                    <a:bodyPr/>
                    <a:lstStyle/>
                    <a:p>
                      <a:pPr algn="ctr"/>
                      <a:r>
                        <a:rPr lang="id-ID" sz="1700" b="1" noProof="0" dirty="0">
                          <a:solidFill>
                            <a:schemeClr val="tx1">
                              <a:lumMod val="75000"/>
                              <a:lumOff val="25000"/>
                            </a:schemeClr>
                          </a:solidFill>
                        </a:rPr>
                        <a:t>Baik</a:t>
                      </a:r>
                      <a:endParaRPr lang="id-ID" sz="1700" b="1" noProof="0" dirty="0">
                        <a:solidFill>
                          <a:schemeClr val="tx1">
                            <a:lumMod val="75000"/>
                            <a:lumOff val="25000"/>
                          </a:schemeClr>
                        </a:solidFill>
                        <a:latin typeface="Nunito" pitchFamily="2" charset="0"/>
                      </a:endParaRPr>
                    </a:p>
                  </a:txBody>
                  <a:tcPr anchor="ctr">
                    <a:solidFill>
                      <a:srgbClr val="FFCE3C"/>
                    </a:solidFill>
                  </a:tcPr>
                </a:tc>
                <a:tc hMerge="1">
                  <a:txBody>
                    <a:bodyPr/>
                    <a:lstStyle/>
                    <a:p>
                      <a:endParaRPr lang="en-ID" dirty="0"/>
                    </a:p>
                  </a:txBody>
                  <a:tcPr/>
                </a:tc>
                <a:tc gridSpan="2">
                  <a:txBody>
                    <a:bodyPr/>
                    <a:lstStyle/>
                    <a:p>
                      <a:pPr algn="ctr"/>
                      <a:r>
                        <a:rPr lang="id-ID" sz="1700" b="1" noProof="0" dirty="0">
                          <a:solidFill>
                            <a:schemeClr val="tx1">
                              <a:lumMod val="75000"/>
                              <a:lumOff val="25000"/>
                            </a:schemeClr>
                          </a:solidFill>
                        </a:rPr>
                        <a:t>Sedang</a:t>
                      </a:r>
                      <a:endParaRPr lang="id-ID" sz="1700" b="1" noProof="0" dirty="0">
                        <a:solidFill>
                          <a:schemeClr val="tx1">
                            <a:lumMod val="75000"/>
                            <a:lumOff val="25000"/>
                          </a:schemeClr>
                        </a:solidFill>
                        <a:latin typeface="Nunito" pitchFamily="2" charset="0"/>
                      </a:endParaRPr>
                    </a:p>
                  </a:txBody>
                  <a:tcPr anchor="ctr">
                    <a:solidFill>
                      <a:srgbClr val="FFCE3C"/>
                    </a:solidFill>
                  </a:tcPr>
                </a:tc>
                <a:tc hMerge="1">
                  <a:txBody>
                    <a:bodyPr/>
                    <a:lstStyle/>
                    <a:p>
                      <a:endParaRPr lang="en-ID" dirty="0"/>
                    </a:p>
                  </a:txBody>
                  <a:tcPr/>
                </a:tc>
                <a:tc gridSpan="2">
                  <a:txBody>
                    <a:bodyPr/>
                    <a:lstStyle/>
                    <a:p>
                      <a:pPr algn="ctr"/>
                      <a:r>
                        <a:rPr lang="id-ID" sz="1700" b="1" noProof="0" dirty="0">
                          <a:solidFill>
                            <a:schemeClr val="tx1">
                              <a:lumMod val="75000"/>
                              <a:lumOff val="25000"/>
                            </a:schemeClr>
                          </a:solidFill>
                        </a:rPr>
                        <a:t>Kurang</a:t>
                      </a:r>
                      <a:endParaRPr lang="id-ID" sz="1700" b="1" noProof="0" dirty="0">
                        <a:solidFill>
                          <a:schemeClr val="tx1">
                            <a:lumMod val="75000"/>
                            <a:lumOff val="25000"/>
                          </a:schemeClr>
                        </a:solidFill>
                        <a:latin typeface="Nunito" pitchFamily="2" charset="0"/>
                      </a:endParaRPr>
                    </a:p>
                  </a:txBody>
                  <a:tcPr anchor="ctr">
                    <a:solidFill>
                      <a:srgbClr val="FFCE3C"/>
                    </a:solidFill>
                  </a:tcPr>
                </a:tc>
                <a:tc hMerge="1">
                  <a:txBody>
                    <a:bodyPr/>
                    <a:lstStyle/>
                    <a:p>
                      <a:endParaRPr lang="en-ID" dirty="0"/>
                    </a:p>
                  </a:txBody>
                  <a:tcPr/>
                </a:tc>
                <a:extLst>
                  <a:ext uri="{0D108BD9-81ED-4DB2-BD59-A6C34878D82A}">
                    <a16:rowId xmlns:a16="http://schemas.microsoft.com/office/drawing/2014/main" val="3616657269"/>
                  </a:ext>
                </a:extLst>
              </a:tr>
              <a:tr h="325926">
                <a:tc>
                  <a:txBody>
                    <a:bodyPr/>
                    <a:lstStyle/>
                    <a:p>
                      <a:pPr algn="ctr"/>
                      <a:r>
                        <a:rPr lang="id-ID" sz="1700" noProof="0" dirty="0">
                          <a:solidFill>
                            <a:schemeClr val="tx1">
                              <a:lumMod val="75000"/>
                              <a:lumOff val="25000"/>
                            </a:schemeClr>
                          </a:solidFill>
                        </a:rPr>
                        <a:t>Peringkat</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Skor</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Peringkat</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Skor</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Peringkat</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Skor</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4220080258"/>
                  </a:ext>
                </a:extLst>
              </a:tr>
              <a:tr h="325926">
                <a:tc>
                  <a:txBody>
                    <a:bodyPr/>
                    <a:lstStyle/>
                    <a:p>
                      <a:pPr algn="ctr"/>
                      <a:r>
                        <a:rPr lang="id-ID" sz="1700" noProof="0" dirty="0">
                          <a:solidFill>
                            <a:schemeClr val="tx1">
                              <a:lumMod val="75000"/>
                              <a:lumOff val="25000"/>
                            </a:schemeClr>
                          </a:solidFill>
                        </a:rPr>
                        <a:t>(1-15)%</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100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(1-10)%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100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(1-5)%</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100</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3365019367"/>
                  </a:ext>
                </a:extLst>
              </a:tr>
              <a:tr h="325926">
                <a:tc>
                  <a:txBody>
                    <a:bodyPr/>
                    <a:lstStyle/>
                    <a:p>
                      <a:pPr algn="ctr"/>
                      <a:r>
                        <a:rPr lang="id-ID" sz="1700" noProof="0" dirty="0">
                          <a:solidFill>
                            <a:schemeClr val="tx1">
                              <a:lumMod val="75000"/>
                              <a:lumOff val="25000"/>
                            </a:schemeClr>
                          </a:solidFill>
                        </a:rPr>
                        <a:t>(16-30)%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90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(11-20)%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90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(6-10)%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90</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3940656054"/>
                  </a:ext>
                </a:extLst>
              </a:tr>
              <a:tr h="325926">
                <a:tc>
                  <a:txBody>
                    <a:bodyPr/>
                    <a:lstStyle/>
                    <a:p>
                      <a:pPr algn="ctr"/>
                      <a:r>
                        <a:rPr lang="id-ID" sz="1700" noProof="0" dirty="0">
                          <a:solidFill>
                            <a:schemeClr val="tx1">
                              <a:lumMod val="75000"/>
                              <a:lumOff val="25000"/>
                            </a:schemeClr>
                          </a:solidFill>
                        </a:rPr>
                        <a:t>(31-45)%</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80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(21-30)%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80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(11-15)%</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80</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1354778085"/>
                  </a:ext>
                </a:extLst>
              </a:tr>
              <a:tr h="325926">
                <a:tc>
                  <a:txBody>
                    <a:bodyPr/>
                    <a:lstStyle/>
                    <a:p>
                      <a:pPr algn="ctr"/>
                      <a:r>
                        <a:rPr lang="id-ID" sz="1700" noProof="0" dirty="0">
                          <a:solidFill>
                            <a:schemeClr val="tx1">
                              <a:lumMod val="75000"/>
                              <a:lumOff val="25000"/>
                            </a:schemeClr>
                          </a:solidFill>
                        </a:rPr>
                        <a:t>(46-60)%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70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(31-40)%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70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(16-20)%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70</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389794487"/>
                  </a:ext>
                </a:extLst>
              </a:tr>
              <a:tr h="447632">
                <a:tc>
                  <a:txBody>
                    <a:bodyPr/>
                    <a:lstStyle/>
                    <a:p>
                      <a:pPr algn="ctr"/>
                      <a:r>
                        <a:rPr lang="id-ID" sz="1700" noProof="0" dirty="0">
                          <a:solidFill>
                            <a:schemeClr val="tx1">
                              <a:lumMod val="75000"/>
                              <a:lumOff val="25000"/>
                            </a:schemeClr>
                          </a:solidFill>
                        </a:rPr>
                        <a:t>(61-100)%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60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(41-100)%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60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(21-100)%</a:t>
                      </a:r>
                      <a:endParaRPr lang="id-ID" sz="1700" noProof="0" dirty="0">
                        <a:solidFill>
                          <a:schemeClr val="tx1">
                            <a:lumMod val="75000"/>
                            <a:lumOff val="25000"/>
                          </a:schemeClr>
                        </a:solidFill>
                        <a:latin typeface="Nunito" pitchFamily="2" charset="0"/>
                      </a:endParaRPr>
                    </a:p>
                  </a:txBody>
                  <a:tcPr anchor="ctr"/>
                </a:tc>
                <a:tc>
                  <a:txBody>
                    <a:bodyPr/>
                    <a:lstStyle/>
                    <a:p>
                      <a:pPr algn="ctr"/>
                      <a:r>
                        <a:rPr lang="id-ID" sz="1700" noProof="0" dirty="0">
                          <a:solidFill>
                            <a:schemeClr val="tx1">
                              <a:lumMod val="75000"/>
                              <a:lumOff val="25000"/>
                            </a:schemeClr>
                          </a:solidFill>
                        </a:rPr>
                        <a:t>60</a:t>
                      </a:r>
                      <a:endParaRPr lang="id-ID" sz="1700" noProof="0" dirty="0">
                        <a:solidFill>
                          <a:schemeClr val="tx1">
                            <a:lumMod val="75000"/>
                            <a:lumOff val="25000"/>
                          </a:schemeClr>
                        </a:solidFill>
                        <a:latin typeface="Nunito" pitchFamily="2" charset="0"/>
                      </a:endParaRPr>
                    </a:p>
                  </a:txBody>
                  <a:tcPr anchor="ctr"/>
                </a:tc>
                <a:extLst>
                  <a:ext uri="{0D108BD9-81ED-4DB2-BD59-A6C34878D82A}">
                    <a16:rowId xmlns:a16="http://schemas.microsoft.com/office/drawing/2014/main" val="1360605958"/>
                  </a:ext>
                </a:extLst>
              </a:tr>
            </a:tbl>
          </a:graphicData>
        </a:graphic>
      </p:graphicFrame>
      <p:grpSp>
        <p:nvGrpSpPr>
          <p:cNvPr id="10" name="Group 11">
            <a:extLst>
              <a:ext uri="{FF2B5EF4-FFF2-40B4-BE49-F238E27FC236}">
                <a16:creationId xmlns:a16="http://schemas.microsoft.com/office/drawing/2014/main" id="{A251A9AA-AC4E-FEE1-5526-14E624038BA8}"/>
              </a:ext>
            </a:extLst>
          </p:cNvPr>
          <p:cNvGrpSpPr/>
          <p:nvPr/>
        </p:nvGrpSpPr>
        <p:grpSpPr>
          <a:xfrm>
            <a:off x="802030" y="963785"/>
            <a:ext cx="15930590" cy="979315"/>
            <a:chOff x="0" y="0"/>
            <a:chExt cx="21817162" cy="1341187"/>
          </a:xfrm>
        </p:grpSpPr>
        <p:sp>
          <p:nvSpPr>
            <p:cNvPr id="19" name="Freeform 12">
              <a:extLst>
                <a:ext uri="{FF2B5EF4-FFF2-40B4-BE49-F238E27FC236}">
                  <a16:creationId xmlns:a16="http://schemas.microsoft.com/office/drawing/2014/main" id="{5B877589-44C0-97C4-1E6D-A42D6113930D}"/>
                </a:ext>
              </a:extLst>
            </p:cNvPr>
            <p:cNvSpPr/>
            <p:nvPr/>
          </p:nvSpPr>
          <p:spPr>
            <a:xfrm>
              <a:off x="0" y="0"/>
              <a:ext cx="14915586" cy="621426"/>
            </a:xfrm>
            <a:custGeom>
              <a:avLst/>
              <a:gdLst/>
              <a:ahLst/>
              <a:cxnLst/>
              <a:rect l="l" t="t" r="r" b="b"/>
              <a:pathLst>
                <a:path w="14915586" h="621426">
                  <a:moveTo>
                    <a:pt x="0" y="0"/>
                  </a:moveTo>
                  <a:lnTo>
                    <a:pt x="14915586" y="0"/>
                  </a:lnTo>
                  <a:lnTo>
                    <a:pt x="14915586" y="621426"/>
                  </a:lnTo>
                  <a:lnTo>
                    <a:pt x="0" y="621426"/>
                  </a:lnTo>
                  <a:close/>
                </a:path>
              </a:pathLst>
            </a:custGeom>
            <a:solidFill>
              <a:srgbClr val="000000">
                <a:alpha val="0"/>
              </a:srgbClr>
            </a:solidFill>
          </p:spPr>
          <p:txBody>
            <a:bodyPr/>
            <a:lstStyle/>
            <a:p>
              <a:endParaRPr lang="id-ID" noProof="0" dirty="0"/>
            </a:p>
          </p:txBody>
        </p:sp>
        <p:sp>
          <p:nvSpPr>
            <p:cNvPr id="20" name="TextBox 13">
              <a:extLst>
                <a:ext uri="{FF2B5EF4-FFF2-40B4-BE49-F238E27FC236}">
                  <a16:creationId xmlns:a16="http://schemas.microsoft.com/office/drawing/2014/main" id="{4507E8BD-9A16-5D7F-DBF9-B1ABF02C55D9}"/>
                </a:ext>
              </a:extLst>
            </p:cNvPr>
            <p:cNvSpPr txBox="1"/>
            <p:nvPr/>
          </p:nvSpPr>
          <p:spPr>
            <a:xfrm>
              <a:off x="6901576" y="748336"/>
              <a:ext cx="14915586" cy="592851"/>
            </a:xfrm>
            <a:prstGeom prst="rect">
              <a:avLst/>
            </a:prstGeom>
          </p:spPr>
          <p:txBody>
            <a:bodyPr lIns="0" tIns="0" rIns="0" bIns="0" rtlCol="0" anchor="t"/>
            <a:lstStyle/>
            <a:p>
              <a:pPr algn="l">
                <a:lnSpc>
                  <a:spcPts val="2392"/>
                </a:lnSpc>
              </a:pPr>
              <a:r>
                <a:rPr lang="id-ID" sz="2200" noProof="0" dirty="0">
                  <a:solidFill>
                    <a:srgbClr val="FFFFFF"/>
                  </a:solidFill>
                  <a:latin typeface="Nunito"/>
                  <a:ea typeface="Nunito"/>
                  <a:cs typeface="Nunito"/>
                  <a:sym typeface="Nunito"/>
                </a:rPr>
                <a:t>Indikator indeks prestasi akademik dan nonakademik adalah sebagai berikut: </a:t>
              </a:r>
            </a:p>
          </p:txBody>
        </p:sp>
      </p:grpSp>
      <p:sp>
        <p:nvSpPr>
          <p:cNvPr id="21" name="TextBox 17">
            <a:extLst>
              <a:ext uri="{FF2B5EF4-FFF2-40B4-BE49-F238E27FC236}">
                <a16:creationId xmlns:a16="http://schemas.microsoft.com/office/drawing/2014/main" id="{930C2E10-34BD-3F7F-F81F-5D09E7A4020D}"/>
              </a:ext>
            </a:extLst>
          </p:cNvPr>
          <p:cNvSpPr txBox="1"/>
          <p:nvPr/>
        </p:nvSpPr>
        <p:spPr>
          <a:xfrm>
            <a:off x="588342" y="1400600"/>
            <a:ext cx="5060012" cy="7895921"/>
          </a:xfrm>
          <a:prstGeom prst="rect">
            <a:avLst/>
          </a:prstGeom>
        </p:spPr>
        <p:txBody>
          <a:bodyPr lIns="0" tIns="0" rIns="0" bIns="0" rtlCol="0" anchor="ctr"/>
          <a:lstStyle/>
          <a:p>
            <a:pPr algn="just"/>
            <a:r>
              <a:rPr lang="id-ID" sz="1900" noProof="0" dirty="0">
                <a:solidFill>
                  <a:srgbClr val="FFFFFF"/>
                </a:solidFill>
                <a:latin typeface="Nunito"/>
                <a:ea typeface="Nunito"/>
                <a:cs typeface="Nunito"/>
                <a:sym typeface="Nunito"/>
              </a:rPr>
              <a:t>Keterangan:</a:t>
            </a:r>
          </a:p>
          <a:p>
            <a:pPr marL="355600" indent="-355600" algn="just">
              <a:buFont typeface="+mj-lt"/>
              <a:buAutoNum type="arabicPeriod"/>
            </a:pPr>
            <a:r>
              <a:rPr lang="id-ID" sz="1900" noProof="0" dirty="0">
                <a:solidFill>
                  <a:srgbClr val="FFFFFF"/>
                </a:solidFill>
                <a:latin typeface="Nunito"/>
                <a:ea typeface="Nunito"/>
                <a:cs typeface="Nunito"/>
                <a:sym typeface="Nunito"/>
              </a:rPr>
              <a:t>Rerata Nilai Rapor</a:t>
            </a:r>
          </a:p>
          <a:p>
            <a:pPr marL="627063" lvl="1" indent="-266700" algn="just">
              <a:buFont typeface="+mj-lt"/>
              <a:buAutoNum type="alphaLcPeriod"/>
            </a:pPr>
            <a:r>
              <a:rPr lang="id-ID" sz="1900" noProof="0" dirty="0">
                <a:solidFill>
                  <a:schemeClr val="bg1"/>
                </a:solidFill>
                <a:latin typeface="Nunito"/>
                <a:ea typeface="Nunito"/>
                <a:cs typeface="Nunito"/>
                <a:sym typeface="Nunito"/>
              </a:rPr>
              <a:t>Masuk jenjang SMP: Rapor SD sederajat kelas 4 (smt 1 &amp; 2), kelas 5 (smt 1 &amp; 2), dan kelas 6 (smt 1) SD/MI/Paket A pada mata pelajaran PKn/ Pend. Pancasila. B. Indonesia, Matematika, dan IPA/IPAS;</a:t>
            </a:r>
          </a:p>
          <a:p>
            <a:pPr marL="627063" lvl="1" indent="-266700" algn="just">
              <a:buFont typeface="+mj-lt"/>
              <a:buAutoNum type="alphaLcPeriod"/>
            </a:pPr>
            <a:r>
              <a:rPr lang="id-ID" sz="1900" noProof="0" dirty="0">
                <a:solidFill>
                  <a:schemeClr val="bg1"/>
                </a:solidFill>
                <a:latin typeface="Nunito"/>
                <a:ea typeface="Nunito"/>
                <a:cs typeface="Nunito"/>
                <a:sym typeface="Nunito"/>
              </a:rPr>
              <a:t>Masuk jenjang SMA/SMK: Rapor SMP sederajat kelas 7 (smt 1 &amp; 2), kelas 8 (smt 1 &amp; 2), dan kelas 9 (smt 1) untuk mata Pelajaran Pend. Pancasila, B. Indonesia, Matematika, IPA, IPS, dan B. Inggris.</a:t>
            </a:r>
            <a:endParaRPr lang="id-ID" sz="1900" noProof="0" dirty="0">
              <a:solidFill>
                <a:srgbClr val="FFFFFF"/>
              </a:solidFill>
              <a:latin typeface="Nunito"/>
              <a:ea typeface="Nunito"/>
              <a:cs typeface="Nunito"/>
              <a:sym typeface="Nunito"/>
            </a:endParaRPr>
          </a:p>
          <a:p>
            <a:pPr marL="355600" indent="-355600" algn="just">
              <a:buFont typeface="+mj-lt"/>
              <a:buAutoNum type="arabicPeriod"/>
            </a:pPr>
            <a:r>
              <a:rPr lang="id-ID" sz="1900" noProof="0" dirty="0">
                <a:solidFill>
                  <a:srgbClr val="FFFFFF"/>
                </a:solidFill>
                <a:latin typeface="Nunito"/>
                <a:ea typeface="Nunito"/>
                <a:cs typeface="Nunito"/>
                <a:sym typeface="Nunito"/>
              </a:rPr>
              <a:t>Prestasi akademik: prestasi di bidang sains, teknologi, riset, inovasi, dan/ atau bidang akademik lainnya.</a:t>
            </a:r>
          </a:p>
          <a:p>
            <a:pPr marL="342900" indent="-342900" algn="just">
              <a:buFont typeface="+mj-lt"/>
              <a:buAutoNum type="arabicPeriod"/>
            </a:pPr>
            <a:r>
              <a:rPr lang="id-ID" sz="1900" noProof="0" dirty="0">
                <a:solidFill>
                  <a:srgbClr val="FFFFFF"/>
                </a:solidFill>
                <a:latin typeface="Nunito"/>
                <a:ea typeface="Nunito"/>
                <a:cs typeface="Nunito"/>
                <a:sym typeface="Nunito"/>
              </a:rPr>
              <a:t>Prestasi nonakademik: </a:t>
            </a:r>
          </a:p>
          <a:p>
            <a:pPr marL="627063" lvl="1" indent="-266700" algn="just">
              <a:buFont typeface="+mj-lt"/>
              <a:buAutoNum type="alphaLcPeriod"/>
            </a:pPr>
            <a:r>
              <a:rPr lang="id-ID" sz="1900" noProof="0" dirty="0">
                <a:solidFill>
                  <a:srgbClr val="FFFFFF"/>
                </a:solidFill>
                <a:latin typeface="Nunito"/>
                <a:ea typeface="Nunito"/>
                <a:cs typeface="Nunito"/>
                <a:sym typeface="Nunito"/>
              </a:rPr>
              <a:t>prestasi di bidang seni, budaya, bahasa, olahraga, dan/ atau keagamaan yang telah melalui verifikasi Dinas Pendidikan dan/ atau direkomendasikan oleh Dinas Pemuda dan Olahraga, dan Dinas Kebudayaan; dan</a:t>
            </a:r>
          </a:p>
          <a:p>
            <a:pPr marL="627063" lvl="1" indent="-266700" algn="just">
              <a:buFont typeface="+mj-lt"/>
              <a:buAutoNum type="alphaLcPeriod"/>
            </a:pPr>
            <a:r>
              <a:rPr lang="id-ID" sz="1900" noProof="0" dirty="0">
                <a:solidFill>
                  <a:srgbClr val="FFFFFF"/>
                </a:solidFill>
                <a:latin typeface="Nunito"/>
                <a:ea typeface="Nunito"/>
                <a:cs typeface="Nunito"/>
                <a:sym typeface="Nunito"/>
              </a:rPr>
              <a:t>pengalaman sebagai ketua dan/atau pengurus organisasi kesiswaan di satuan Pendidikan.</a:t>
            </a:r>
          </a:p>
        </p:txBody>
      </p:sp>
      <p:grpSp>
        <p:nvGrpSpPr>
          <p:cNvPr id="23" name="Group 3">
            <a:extLst>
              <a:ext uri="{FF2B5EF4-FFF2-40B4-BE49-F238E27FC236}">
                <a16:creationId xmlns:a16="http://schemas.microsoft.com/office/drawing/2014/main" id="{92E49451-17D0-6C32-8FA4-1B9207A1CA23}"/>
              </a:ext>
            </a:extLst>
          </p:cNvPr>
          <p:cNvGrpSpPr/>
          <p:nvPr/>
        </p:nvGrpSpPr>
        <p:grpSpPr>
          <a:xfrm>
            <a:off x="15731010" y="294250"/>
            <a:ext cx="1194720" cy="1273302"/>
            <a:chOff x="0" y="0"/>
            <a:chExt cx="1592960" cy="1697736"/>
          </a:xfrm>
        </p:grpSpPr>
        <p:sp>
          <p:nvSpPr>
            <p:cNvPr id="27" name="Freeform 4">
              <a:extLst>
                <a:ext uri="{FF2B5EF4-FFF2-40B4-BE49-F238E27FC236}">
                  <a16:creationId xmlns:a16="http://schemas.microsoft.com/office/drawing/2014/main" id="{1EF78FBB-AAED-7E15-A305-DB6E6BDE3217}"/>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5"/>
              <a:stretch>
                <a:fillRect t="-137" b="-137"/>
              </a:stretch>
            </a:blipFill>
          </p:spPr>
          <p:txBody>
            <a:bodyPr/>
            <a:lstStyle/>
            <a:p>
              <a:endParaRPr lang="id-ID" noProof="0" dirty="0"/>
            </a:p>
          </p:txBody>
        </p:sp>
      </p:grpSp>
      <p:grpSp>
        <p:nvGrpSpPr>
          <p:cNvPr id="29" name="Group 5">
            <a:extLst>
              <a:ext uri="{FF2B5EF4-FFF2-40B4-BE49-F238E27FC236}">
                <a16:creationId xmlns:a16="http://schemas.microsoft.com/office/drawing/2014/main" id="{86200BEE-80DA-8D9D-CBD0-95D79F13BD56}"/>
              </a:ext>
            </a:extLst>
          </p:cNvPr>
          <p:cNvGrpSpPr/>
          <p:nvPr/>
        </p:nvGrpSpPr>
        <p:grpSpPr>
          <a:xfrm>
            <a:off x="16925730" y="294250"/>
            <a:ext cx="1138333" cy="1273302"/>
            <a:chOff x="0" y="0"/>
            <a:chExt cx="1517777" cy="1697736"/>
          </a:xfrm>
        </p:grpSpPr>
        <p:sp>
          <p:nvSpPr>
            <p:cNvPr id="30" name="Freeform 6">
              <a:extLst>
                <a:ext uri="{FF2B5EF4-FFF2-40B4-BE49-F238E27FC236}">
                  <a16:creationId xmlns:a16="http://schemas.microsoft.com/office/drawing/2014/main" id="{4603ED71-A39D-5D6C-A23D-E43364E74914}"/>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6"/>
              <a:stretch>
                <a:fillRect t="-2290" b="-2290"/>
              </a:stretch>
            </a:blipFill>
          </p:spPr>
          <p:txBody>
            <a:bodyPr/>
            <a:lstStyle/>
            <a:p>
              <a:endParaRPr lang="id-ID" noProof="0" dirty="0"/>
            </a:p>
          </p:txBody>
        </p:sp>
      </p:grpSp>
      <p:sp>
        <p:nvSpPr>
          <p:cNvPr id="3" name="TextBox 12">
            <a:extLst>
              <a:ext uri="{FF2B5EF4-FFF2-40B4-BE49-F238E27FC236}">
                <a16:creationId xmlns:a16="http://schemas.microsoft.com/office/drawing/2014/main" id="{3CAE00BD-B22D-B99A-D6F4-7172BA4AEE58}"/>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39880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8" name="Freeform 2">
            <a:extLst>
              <a:ext uri="{FF2B5EF4-FFF2-40B4-BE49-F238E27FC236}">
                <a16:creationId xmlns:a16="http://schemas.microsoft.com/office/drawing/2014/main" id="{26208734-21CF-23B7-4573-5D9E94A4D40D}"/>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01. JALUR PRESTASI </a:t>
            </a:r>
            <a:r>
              <a:rPr lang="id-ID" sz="5400" b="1" noProof="0" dirty="0">
                <a:solidFill>
                  <a:srgbClr val="FBB911"/>
                </a:solidFill>
                <a:latin typeface="Kelpt Bold"/>
                <a:ea typeface="Kelpt Bold"/>
                <a:cs typeface="Kelpt Bold"/>
                <a:sym typeface="Kelpt Bold"/>
              </a:rPr>
              <a:t>(lanjutan)</a:t>
            </a:r>
            <a:endParaRPr lang="id-ID" sz="8000" b="1" noProof="0" dirty="0">
              <a:solidFill>
                <a:srgbClr val="FBB911"/>
              </a:solidFill>
              <a:latin typeface="Kelpt Bold"/>
              <a:ea typeface="Kelpt Bold"/>
              <a:cs typeface="Kelpt Bold"/>
              <a:sym typeface="Kelpt Bold"/>
            </a:endParaRPr>
          </a:p>
        </p:txBody>
      </p:sp>
      <p:sp>
        <p:nvSpPr>
          <p:cNvPr id="12" name="Freeform 12"/>
          <p:cNvSpPr/>
          <p:nvPr/>
        </p:nvSpPr>
        <p:spPr>
          <a:xfrm>
            <a:off x="6453151" y="4685222"/>
            <a:ext cx="10891154" cy="453756"/>
          </a:xfrm>
          <a:custGeom>
            <a:avLst/>
            <a:gdLst/>
            <a:ahLst/>
            <a:cxnLst/>
            <a:rect l="l" t="t" r="r" b="b"/>
            <a:pathLst>
              <a:path w="14915586" h="621426">
                <a:moveTo>
                  <a:pt x="0" y="0"/>
                </a:moveTo>
                <a:lnTo>
                  <a:pt x="14915586" y="0"/>
                </a:lnTo>
                <a:lnTo>
                  <a:pt x="14915586" y="621426"/>
                </a:lnTo>
                <a:lnTo>
                  <a:pt x="0" y="621426"/>
                </a:lnTo>
                <a:close/>
              </a:path>
            </a:pathLst>
          </a:custGeom>
          <a:solidFill>
            <a:srgbClr val="000000">
              <a:alpha val="0"/>
            </a:srgbClr>
          </a:solidFill>
        </p:spPr>
        <p:txBody>
          <a:bodyPr/>
          <a:lstStyle/>
          <a:p>
            <a:endParaRPr lang="id-ID" noProof="0" dirty="0"/>
          </a:p>
        </p:txBody>
      </p:sp>
      <p:sp>
        <p:nvSpPr>
          <p:cNvPr id="24" name="TextBox 9">
            <a:extLst>
              <a:ext uri="{FF2B5EF4-FFF2-40B4-BE49-F238E27FC236}">
                <a16:creationId xmlns:a16="http://schemas.microsoft.com/office/drawing/2014/main" id="{383B3328-8AD7-9282-1581-59B9E73E4F7D}"/>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5" name="AutoShape 10">
            <a:extLst>
              <a:ext uri="{FF2B5EF4-FFF2-40B4-BE49-F238E27FC236}">
                <a16:creationId xmlns:a16="http://schemas.microsoft.com/office/drawing/2014/main" id="{08CF92A7-5234-6EB0-7EA0-87A3EA74277F}"/>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6" name="TextBox 9">
            <a:extLst>
              <a:ext uri="{FF2B5EF4-FFF2-40B4-BE49-F238E27FC236}">
                <a16:creationId xmlns:a16="http://schemas.microsoft.com/office/drawing/2014/main" id="{7367DE82-687A-1B2C-C6B6-C7C3E5612861}"/>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3">
            <a:extLst>
              <a:ext uri="{FF2B5EF4-FFF2-40B4-BE49-F238E27FC236}">
                <a16:creationId xmlns:a16="http://schemas.microsoft.com/office/drawing/2014/main" id="{FA819C73-3C3C-0095-83CD-C3488E880429}"/>
              </a:ext>
            </a:extLst>
          </p:cNvPr>
          <p:cNvSpPr txBox="1"/>
          <p:nvPr/>
        </p:nvSpPr>
        <p:spPr>
          <a:xfrm>
            <a:off x="1158165" y="1470749"/>
            <a:ext cx="4404668" cy="504907"/>
          </a:xfrm>
          <a:prstGeom prst="rect">
            <a:avLst/>
          </a:prstGeom>
        </p:spPr>
        <p:txBody>
          <a:bodyPr lIns="0" tIns="0" rIns="0" bIns="0" rtlCol="0" anchor="t"/>
          <a:lstStyle/>
          <a:p>
            <a:pPr algn="l">
              <a:lnSpc>
                <a:spcPts val="2392"/>
              </a:lnSpc>
            </a:pPr>
            <a:r>
              <a:rPr lang="id-ID" sz="2200" noProof="0" dirty="0">
                <a:solidFill>
                  <a:srgbClr val="FFFFFF"/>
                </a:solidFill>
                <a:latin typeface="Nunito"/>
                <a:ea typeface="Nunito"/>
                <a:cs typeface="Nunito"/>
                <a:sym typeface="Nunito"/>
              </a:rPr>
              <a:t>Definisi Indikator Rapor Pendidikan</a:t>
            </a:r>
          </a:p>
        </p:txBody>
      </p:sp>
      <p:graphicFrame>
        <p:nvGraphicFramePr>
          <p:cNvPr id="8" name="Table 7">
            <a:extLst>
              <a:ext uri="{FF2B5EF4-FFF2-40B4-BE49-F238E27FC236}">
                <a16:creationId xmlns:a16="http://schemas.microsoft.com/office/drawing/2014/main" id="{CC0AA678-B76F-5A04-08FC-B17915689810}"/>
              </a:ext>
            </a:extLst>
          </p:cNvPr>
          <p:cNvGraphicFramePr>
            <a:graphicFrameLocks noGrp="1"/>
          </p:cNvGraphicFramePr>
          <p:nvPr>
            <p:extLst>
              <p:ext uri="{D42A27DB-BD31-4B8C-83A1-F6EECF244321}">
                <p14:modId xmlns:p14="http://schemas.microsoft.com/office/powerpoint/2010/main" val="2109987420"/>
              </p:ext>
            </p:extLst>
          </p:nvPr>
        </p:nvGraphicFramePr>
        <p:xfrm>
          <a:off x="1192033" y="1975656"/>
          <a:ext cx="10618967" cy="7349841"/>
        </p:xfrm>
        <a:graphic>
          <a:graphicData uri="http://schemas.openxmlformats.org/drawingml/2006/table">
            <a:tbl>
              <a:tblPr firstRow="1" firstCol="1" bandRow="1">
                <a:tableStyleId>{5C22544A-7EE6-4342-B048-85BDC9FD1C3A}</a:tableStyleId>
              </a:tblPr>
              <a:tblGrid>
                <a:gridCol w="474579">
                  <a:extLst>
                    <a:ext uri="{9D8B030D-6E8A-4147-A177-3AD203B41FA5}">
                      <a16:colId xmlns:a16="http://schemas.microsoft.com/office/drawing/2014/main" val="624280455"/>
                    </a:ext>
                  </a:extLst>
                </a:gridCol>
                <a:gridCol w="2459337">
                  <a:extLst>
                    <a:ext uri="{9D8B030D-6E8A-4147-A177-3AD203B41FA5}">
                      <a16:colId xmlns:a16="http://schemas.microsoft.com/office/drawing/2014/main" val="184113567"/>
                    </a:ext>
                  </a:extLst>
                </a:gridCol>
                <a:gridCol w="7685051">
                  <a:extLst>
                    <a:ext uri="{9D8B030D-6E8A-4147-A177-3AD203B41FA5}">
                      <a16:colId xmlns:a16="http://schemas.microsoft.com/office/drawing/2014/main" val="4217488216"/>
                    </a:ext>
                  </a:extLst>
                </a:gridCol>
              </a:tblGrid>
              <a:tr h="721252">
                <a:tc>
                  <a:txBody>
                    <a:bodyPr/>
                    <a:lstStyle/>
                    <a:p>
                      <a:pPr algn="ctr">
                        <a:spcBef>
                          <a:spcPts val="200"/>
                        </a:spcBef>
                        <a:buNone/>
                      </a:pPr>
                      <a:r>
                        <a:rPr lang="id-ID" sz="2000" dirty="0">
                          <a:solidFill>
                            <a:schemeClr val="tx1">
                              <a:lumMod val="75000"/>
                              <a:lumOff val="25000"/>
                            </a:schemeClr>
                          </a:solidFill>
                          <a:effectLst/>
                          <a:latin typeface="Nunito" pitchFamily="2" charset="0"/>
                        </a:rPr>
                        <a:t>No</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200"/>
                        </a:spcBef>
                        <a:buNone/>
                      </a:pPr>
                      <a:r>
                        <a:rPr lang="id-ID" sz="2000">
                          <a:solidFill>
                            <a:schemeClr val="tx1">
                              <a:lumMod val="75000"/>
                              <a:lumOff val="25000"/>
                            </a:schemeClr>
                          </a:solidFill>
                          <a:effectLst/>
                          <a:latin typeface="Nunito" pitchFamily="2" charset="0"/>
                        </a:rPr>
                        <a:t>Indikator Rapor Pendidikan</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200"/>
                        </a:spcBef>
                        <a:buNone/>
                      </a:pPr>
                      <a:r>
                        <a:rPr lang="id-ID" sz="2000" dirty="0">
                          <a:solidFill>
                            <a:schemeClr val="tx1">
                              <a:lumMod val="75000"/>
                              <a:lumOff val="25000"/>
                            </a:schemeClr>
                          </a:solidFill>
                          <a:effectLst/>
                          <a:latin typeface="Nunito" pitchFamily="2" charset="0"/>
                        </a:rPr>
                        <a:t>Keterangan</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extLst>
                  <a:ext uri="{0D108BD9-81ED-4DB2-BD59-A6C34878D82A}">
                    <a16:rowId xmlns:a16="http://schemas.microsoft.com/office/drawing/2014/main" val="4105786684"/>
                  </a:ext>
                </a:extLst>
              </a:tr>
              <a:tr h="1081878">
                <a:tc>
                  <a:txBody>
                    <a:bodyPr/>
                    <a:lstStyle/>
                    <a:p>
                      <a:pPr algn="ctr">
                        <a:spcBef>
                          <a:spcPts val="200"/>
                        </a:spcBef>
                        <a:buNone/>
                      </a:pPr>
                      <a:r>
                        <a:rPr lang="id-ID" sz="2000">
                          <a:solidFill>
                            <a:schemeClr val="tx1">
                              <a:lumMod val="75000"/>
                              <a:lumOff val="25000"/>
                            </a:schemeClr>
                          </a:solidFill>
                          <a:effectLst/>
                          <a:latin typeface="Nunito" pitchFamily="2" charset="0"/>
                        </a:rPr>
                        <a:t>1.</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dirty="0">
                          <a:solidFill>
                            <a:schemeClr val="tx1">
                              <a:lumMod val="75000"/>
                              <a:lumOff val="25000"/>
                            </a:schemeClr>
                          </a:solidFill>
                          <a:effectLst/>
                          <a:latin typeface="Nunito" pitchFamily="2" charset="0"/>
                        </a:rPr>
                        <a:t>Kemampuan Literasi Murid</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200"/>
                        </a:spcBef>
                        <a:buNone/>
                      </a:pPr>
                      <a:r>
                        <a:rPr lang="fi-FI" sz="2000">
                          <a:solidFill>
                            <a:schemeClr val="tx1">
                              <a:lumMod val="75000"/>
                              <a:lumOff val="25000"/>
                            </a:schemeClr>
                          </a:solidFill>
                          <a:effectLst/>
                          <a:latin typeface="Nunito" pitchFamily="2" charset="0"/>
                        </a:rPr>
                        <a:t>Persentase murid berdasarkan kemampuan dalam memahami, menggunakan, merefleksi, dan mengevaluasi beragam jenis teks (teks informasional dan teks fiksi)</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600024469"/>
                  </a:ext>
                </a:extLst>
              </a:tr>
              <a:tr h="1442503">
                <a:tc>
                  <a:txBody>
                    <a:bodyPr/>
                    <a:lstStyle/>
                    <a:p>
                      <a:pPr algn="ctr">
                        <a:spcBef>
                          <a:spcPts val="200"/>
                        </a:spcBef>
                        <a:buNone/>
                      </a:pPr>
                      <a:r>
                        <a:rPr lang="id-ID" sz="2000">
                          <a:solidFill>
                            <a:schemeClr val="tx1">
                              <a:lumMod val="75000"/>
                              <a:lumOff val="25000"/>
                            </a:schemeClr>
                          </a:solidFill>
                          <a:effectLst/>
                          <a:latin typeface="Nunito" pitchFamily="2" charset="0"/>
                        </a:rPr>
                        <a:t>2.</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dirty="0">
                          <a:solidFill>
                            <a:schemeClr val="tx1">
                              <a:lumMod val="75000"/>
                              <a:lumOff val="25000"/>
                            </a:schemeClr>
                          </a:solidFill>
                          <a:effectLst/>
                          <a:latin typeface="Nunito" pitchFamily="2" charset="0"/>
                        </a:rPr>
                        <a:t>Kemampuan Numerasi Murid</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200"/>
                        </a:spcBef>
                        <a:buNone/>
                      </a:pPr>
                      <a:r>
                        <a:rPr lang="fi-FI" sz="2000" dirty="0">
                          <a:solidFill>
                            <a:schemeClr val="tx1">
                              <a:lumMod val="75000"/>
                              <a:lumOff val="25000"/>
                            </a:schemeClr>
                          </a:solidFill>
                          <a:effectLst/>
                          <a:latin typeface="Nunito" pitchFamily="2" charset="0"/>
                        </a:rPr>
                        <a:t>Persentase murid berdasarkan kemampuan dalam berpikir menggunakan konsep, prosedur, fakta, dan alat matematika untuk menyelesaikan masalah sehari-hari pada berbagai jenis konteks yang relevan</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933194785"/>
                  </a:ext>
                </a:extLst>
              </a:tr>
              <a:tr h="1081878">
                <a:tc>
                  <a:txBody>
                    <a:bodyPr/>
                    <a:lstStyle/>
                    <a:p>
                      <a:pPr algn="ctr">
                        <a:spcBef>
                          <a:spcPts val="200"/>
                        </a:spcBef>
                        <a:buNone/>
                      </a:pPr>
                      <a:r>
                        <a:rPr lang="id-ID" sz="2000">
                          <a:solidFill>
                            <a:schemeClr val="tx1">
                              <a:lumMod val="75000"/>
                              <a:lumOff val="25000"/>
                            </a:schemeClr>
                          </a:solidFill>
                          <a:effectLst/>
                          <a:latin typeface="Nunito" pitchFamily="2" charset="0"/>
                        </a:rPr>
                        <a:t>3.</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dirty="0">
                          <a:solidFill>
                            <a:schemeClr val="tx1">
                              <a:lumMod val="75000"/>
                              <a:lumOff val="25000"/>
                            </a:schemeClr>
                          </a:solidFill>
                          <a:effectLst/>
                          <a:latin typeface="Nunito" pitchFamily="2" charset="0"/>
                        </a:rPr>
                        <a:t>Karakter Murid</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dirty="0">
                          <a:solidFill>
                            <a:schemeClr val="tx1">
                              <a:lumMod val="75000"/>
                              <a:lumOff val="25000"/>
                            </a:schemeClr>
                          </a:solidFill>
                          <a:effectLst/>
                          <a:latin typeface="Nunito" pitchFamily="2" charset="0"/>
                        </a:rPr>
                        <a:t>Nilai rerata karakter murid berdasarkan nilai akhlak pada manusia, akhlak pada alam, akhlak bernegara, gotong royong, kreativitias, nalar kritis, kebinekaan global dan kemandirian pada survei karakter</a:t>
                      </a:r>
                      <a:endParaRPr lang="en-ID" sz="2000" dirty="0">
                        <a:solidFill>
                          <a:schemeClr val="tx1">
                            <a:lumMod val="75000"/>
                            <a:lumOff val="25000"/>
                          </a:schemeClr>
                        </a:solidFill>
                        <a:effectLst/>
                        <a:latin typeface="Nunito" pitchFamily="2"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3167371471"/>
                  </a:ext>
                </a:extLst>
              </a:tr>
              <a:tr h="721252">
                <a:tc>
                  <a:txBody>
                    <a:bodyPr/>
                    <a:lstStyle/>
                    <a:p>
                      <a:pPr algn="ctr">
                        <a:spcBef>
                          <a:spcPts val="200"/>
                        </a:spcBef>
                        <a:buNone/>
                      </a:pPr>
                      <a:r>
                        <a:rPr lang="id-ID" sz="2000">
                          <a:solidFill>
                            <a:schemeClr val="tx1">
                              <a:lumMod val="75000"/>
                              <a:lumOff val="25000"/>
                            </a:schemeClr>
                          </a:solidFill>
                          <a:effectLst/>
                          <a:latin typeface="Nunito" pitchFamily="2" charset="0"/>
                        </a:rPr>
                        <a:t>4.</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a:solidFill>
                            <a:schemeClr val="tx1">
                              <a:lumMod val="75000"/>
                              <a:lumOff val="25000"/>
                            </a:schemeClr>
                          </a:solidFill>
                          <a:effectLst/>
                          <a:latin typeface="Nunito" pitchFamily="2" charset="0"/>
                        </a:rPr>
                        <a:t>Kondisi Kebhinekaan Sekolah</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200"/>
                        </a:spcBef>
                        <a:buNone/>
                      </a:pPr>
                      <a:r>
                        <a:rPr lang="fi-FI" sz="2000" dirty="0">
                          <a:solidFill>
                            <a:schemeClr val="tx1">
                              <a:lumMod val="75000"/>
                              <a:lumOff val="25000"/>
                            </a:schemeClr>
                          </a:solidFill>
                          <a:effectLst/>
                          <a:latin typeface="Nunito" pitchFamily="2" charset="0"/>
                        </a:rPr>
                        <a:t>Nilai rerata iklim kebhinekaan di satuan pendidikan berdasarkan survei lingkungan belajar</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524955620"/>
                  </a:ext>
                </a:extLst>
              </a:tr>
              <a:tr h="1081878">
                <a:tc>
                  <a:txBody>
                    <a:bodyPr/>
                    <a:lstStyle/>
                    <a:p>
                      <a:pPr algn="ctr">
                        <a:spcBef>
                          <a:spcPts val="200"/>
                        </a:spcBef>
                        <a:buNone/>
                      </a:pPr>
                      <a:r>
                        <a:rPr lang="id-ID" sz="2000">
                          <a:solidFill>
                            <a:schemeClr val="tx1">
                              <a:lumMod val="75000"/>
                              <a:lumOff val="25000"/>
                            </a:schemeClr>
                          </a:solidFill>
                          <a:effectLst/>
                          <a:latin typeface="Nunito" pitchFamily="2" charset="0"/>
                        </a:rPr>
                        <a:t>5.</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a:solidFill>
                            <a:schemeClr val="tx1">
                              <a:lumMod val="75000"/>
                              <a:lumOff val="25000"/>
                            </a:schemeClr>
                          </a:solidFill>
                          <a:effectLst/>
                          <a:latin typeface="Nunito" pitchFamily="2" charset="0"/>
                        </a:rPr>
                        <a:t>Kondisi Keamanan Sekolah</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200"/>
                        </a:spcBef>
                        <a:buNone/>
                      </a:pPr>
                      <a:r>
                        <a:rPr lang="fi-FI" sz="2000" dirty="0">
                          <a:solidFill>
                            <a:schemeClr val="tx1">
                              <a:lumMod val="75000"/>
                              <a:lumOff val="25000"/>
                            </a:schemeClr>
                          </a:solidFill>
                          <a:effectLst/>
                          <a:latin typeface="Nunito" pitchFamily="2" charset="0"/>
                        </a:rPr>
                        <a:t>Nilai komposit nilai indeks rasa aman, perundungan, hukuman fisik, kekerasan seksual, rokok, minuman keras, dan narkoba berdasarkan survei lingkungan belajar</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707035334"/>
                  </a:ext>
                </a:extLst>
              </a:tr>
              <a:tr h="1081878">
                <a:tc>
                  <a:txBody>
                    <a:bodyPr/>
                    <a:lstStyle/>
                    <a:p>
                      <a:pPr algn="ctr">
                        <a:spcBef>
                          <a:spcPts val="200"/>
                        </a:spcBef>
                        <a:buNone/>
                      </a:pPr>
                      <a:r>
                        <a:rPr lang="id-ID" sz="2000">
                          <a:solidFill>
                            <a:schemeClr val="tx1">
                              <a:lumMod val="75000"/>
                              <a:lumOff val="25000"/>
                            </a:schemeClr>
                          </a:solidFill>
                          <a:effectLst/>
                          <a:latin typeface="Nunito" pitchFamily="2" charset="0"/>
                        </a:rPr>
                        <a:t>6.</a:t>
                      </a:r>
                      <a:endParaRPr lang="en-ID" sz="200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spcBef>
                          <a:spcPts val="200"/>
                        </a:spcBef>
                        <a:buNone/>
                      </a:pPr>
                      <a:r>
                        <a:rPr lang="fi-FI" sz="2000" dirty="0">
                          <a:solidFill>
                            <a:schemeClr val="tx1">
                              <a:lumMod val="75000"/>
                              <a:lumOff val="25000"/>
                            </a:schemeClr>
                          </a:solidFill>
                          <a:effectLst/>
                          <a:latin typeface="Nunito" pitchFamily="2" charset="0"/>
                        </a:rPr>
                        <a:t>Kualitas Pembelajaran</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spcBef>
                          <a:spcPts val="200"/>
                        </a:spcBef>
                        <a:buNone/>
                      </a:pPr>
                      <a:r>
                        <a:rPr lang="fi-FI" sz="2000" dirty="0">
                          <a:solidFill>
                            <a:schemeClr val="tx1">
                              <a:lumMod val="75000"/>
                              <a:lumOff val="25000"/>
                            </a:schemeClr>
                          </a:solidFill>
                          <a:effectLst/>
                          <a:latin typeface="Nunito" pitchFamily="2" charset="0"/>
                        </a:rPr>
                        <a:t>Nilai rerata untuk kualitas pembelajaran meliputi manajemen kelas, dukungan psikologi, dan metode pembelajaran di survei lingkungan belajar</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29165" marR="291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549603456"/>
                  </a:ext>
                </a:extLst>
              </a:tr>
            </a:tbl>
          </a:graphicData>
        </a:graphic>
      </p:graphicFrame>
      <p:graphicFrame>
        <p:nvGraphicFramePr>
          <p:cNvPr id="19" name="Table 18">
            <a:extLst>
              <a:ext uri="{FF2B5EF4-FFF2-40B4-BE49-F238E27FC236}">
                <a16:creationId xmlns:a16="http://schemas.microsoft.com/office/drawing/2014/main" id="{7D381112-E46B-3D08-0330-2ED6EBBBF3AD}"/>
              </a:ext>
            </a:extLst>
          </p:cNvPr>
          <p:cNvGraphicFramePr>
            <a:graphicFrameLocks noGrp="1"/>
          </p:cNvGraphicFramePr>
          <p:nvPr>
            <p:extLst>
              <p:ext uri="{D42A27DB-BD31-4B8C-83A1-F6EECF244321}">
                <p14:modId xmlns:p14="http://schemas.microsoft.com/office/powerpoint/2010/main" val="1202505872"/>
              </p:ext>
            </p:extLst>
          </p:nvPr>
        </p:nvGraphicFramePr>
        <p:xfrm>
          <a:off x="12180886" y="5148023"/>
          <a:ext cx="4736762" cy="1779690"/>
        </p:xfrm>
        <a:graphic>
          <a:graphicData uri="http://schemas.openxmlformats.org/drawingml/2006/table">
            <a:tbl>
              <a:tblPr firstRow="1" firstCol="1" bandRow="1">
                <a:tableStyleId>{5C22544A-7EE6-4342-B048-85BDC9FD1C3A}</a:tableStyleId>
              </a:tblPr>
              <a:tblGrid>
                <a:gridCol w="2369082">
                  <a:extLst>
                    <a:ext uri="{9D8B030D-6E8A-4147-A177-3AD203B41FA5}">
                      <a16:colId xmlns:a16="http://schemas.microsoft.com/office/drawing/2014/main" val="98062264"/>
                    </a:ext>
                  </a:extLst>
                </a:gridCol>
                <a:gridCol w="2367680">
                  <a:extLst>
                    <a:ext uri="{9D8B030D-6E8A-4147-A177-3AD203B41FA5}">
                      <a16:colId xmlns:a16="http://schemas.microsoft.com/office/drawing/2014/main" val="1869319754"/>
                    </a:ext>
                  </a:extLst>
                </a:gridCol>
              </a:tblGrid>
              <a:tr h="685488">
                <a:tc>
                  <a:txBody>
                    <a:bodyPr/>
                    <a:lstStyle/>
                    <a:p>
                      <a:pPr algn="ctr">
                        <a:spcBef>
                          <a:spcPts val="200"/>
                        </a:spcBef>
                        <a:buNone/>
                      </a:pPr>
                      <a:r>
                        <a:rPr lang="id-ID" sz="2000" noProof="0" dirty="0">
                          <a:solidFill>
                            <a:schemeClr val="tx1">
                              <a:lumMod val="75000"/>
                              <a:lumOff val="25000"/>
                            </a:schemeClr>
                          </a:solidFill>
                          <a:effectLst/>
                          <a:latin typeface="Nunito" pitchFamily="2" charset="0"/>
                        </a:rPr>
                        <a:t>Predikat Indikator Rapor Pendidikan</a:t>
                      </a:r>
                      <a:endParaRPr lang="id-ID" sz="200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200"/>
                        </a:spcBef>
                        <a:buNone/>
                      </a:pPr>
                      <a:r>
                        <a:rPr lang="id-ID" sz="2000" noProof="0" dirty="0">
                          <a:solidFill>
                            <a:schemeClr val="tx1">
                              <a:lumMod val="75000"/>
                              <a:lumOff val="25000"/>
                            </a:schemeClr>
                          </a:solidFill>
                          <a:effectLst/>
                          <a:latin typeface="Nunito" pitchFamily="2" charset="0"/>
                        </a:rPr>
                        <a:t>Skor indikator</a:t>
                      </a:r>
                      <a:endParaRPr lang="id-ID" sz="200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extLst>
                  <a:ext uri="{0D108BD9-81ED-4DB2-BD59-A6C34878D82A}">
                    <a16:rowId xmlns:a16="http://schemas.microsoft.com/office/drawing/2014/main" val="2558685763"/>
                  </a:ext>
                </a:extLst>
              </a:tr>
              <a:tr h="364734">
                <a:tc>
                  <a:txBody>
                    <a:bodyPr/>
                    <a:lstStyle/>
                    <a:p>
                      <a:pPr algn="ctr">
                        <a:spcBef>
                          <a:spcPts val="200"/>
                        </a:spcBef>
                        <a:buNone/>
                      </a:pPr>
                      <a:r>
                        <a:rPr lang="id-ID" sz="2000" b="0" noProof="0" dirty="0">
                          <a:solidFill>
                            <a:schemeClr val="tx1">
                              <a:lumMod val="75000"/>
                              <a:lumOff val="25000"/>
                            </a:schemeClr>
                          </a:solidFill>
                          <a:effectLst/>
                          <a:latin typeface="Nunito" pitchFamily="2" charset="0"/>
                        </a:rPr>
                        <a:t>Baik</a:t>
                      </a:r>
                      <a:endParaRPr lang="id-ID" sz="2000" b="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noProof="0" dirty="0">
                          <a:solidFill>
                            <a:schemeClr val="tx1">
                              <a:lumMod val="75000"/>
                              <a:lumOff val="25000"/>
                            </a:schemeClr>
                          </a:solidFill>
                          <a:effectLst/>
                          <a:latin typeface="Nunito" pitchFamily="2" charset="0"/>
                        </a:rPr>
                        <a:t>100</a:t>
                      </a:r>
                      <a:endParaRPr lang="id-ID" sz="200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995036635"/>
                  </a:ext>
                </a:extLst>
              </a:tr>
              <a:tr h="364734">
                <a:tc>
                  <a:txBody>
                    <a:bodyPr/>
                    <a:lstStyle/>
                    <a:p>
                      <a:pPr algn="ctr">
                        <a:spcBef>
                          <a:spcPts val="200"/>
                        </a:spcBef>
                        <a:buNone/>
                      </a:pPr>
                      <a:r>
                        <a:rPr lang="id-ID" sz="2000" b="0" noProof="0" dirty="0">
                          <a:solidFill>
                            <a:schemeClr val="tx1">
                              <a:lumMod val="75000"/>
                              <a:lumOff val="25000"/>
                            </a:schemeClr>
                          </a:solidFill>
                          <a:effectLst/>
                          <a:latin typeface="Nunito" pitchFamily="2" charset="0"/>
                        </a:rPr>
                        <a:t>Sedang </a:t>
                      </a:r>
                      <a:endParaRPr lang="id-ID" sz="2000" b="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noProof="0" dirty="0">
                          <a:solidFill>
                            <a:schemeClr val="tx1">
                              <a:lumMod val="75000"/>
                              <a:lumOff val="25000"/>
                            </a:schemeClr>
                          </a:solidFill>
                          <a:effectLst/>
                          <a:latin typeface="Nunito" pitchFamily="2" charset="0"/>
                        </a:rPr>
                        <a:t>67</a:t>
                      </a:r>
                      <a:endParaRPr lang="id-ID" sz="200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91116133"/>
                  </a:ext>
                </a:extLst>
              </a:tr>
              <a:tr h="364734">
                <a:tc>
                  <a:txBody>
                    <a:bodyPr/>
                    <a:lstStyle/>
                    <a:p>
                      <a:pPr algn="ctr">
                        <a:spcBef>
                          <a:spcPts val="200"/>
                        </a:spcBef>
                        <a:buNone/>
                      </a:pPr>
                      <a:r>
                        <a:rPr lang="id-ID" sz="2000" b="0" noProof="0" dirty="0">
                          <a:solidFill>
                            <a:schemeClr val="tx1">
                              <a:lumMod val="75000"/>
                              <a:lumOff val="25000"/>
                            </a:schemeClr>
                          </a:solidFill>
                          <a:effectLst/>
                          <a:latin typeface="Nunito" pitchFamily="2" charset="0"/>
                        </a:rPr>
                        <a:t>Kurang</a:t>
                      </a:r>
                      <a:endParaRPr lang="id-ID" sz="2000" b="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noProof="0" dirty="0">
                          <a:solidFill>
                            <a:schemeClr val="tx1">
                              <a:lumMod val="75000"/>
                              <a:lumOff val="25000"/>
                            </a:schemeClr>
                          </a:solidFill>
                          <a:effectLst/>
                          <a:latin typeface="Nunito" pitchFamily="2" charset="0"/>
                        </a:rPr>
                        <a:t>33</a:t>
                      </a:r>
                      <a:endParaRPr lang="id-ID" sz="2000" noProof="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935699910"/>
                  </a:ext>
                </a:extLst>
              </a:tr>
            </a:tbl>
          </a:graphicData>
        </a:graphic>
      </p:graphicFrame>
      <p:sp>
        <p:nvSpPr>
          <p:cNvPr id="20" name="TextBox 13">
            <a:extLst>
              <a:ext uri="{FF2B5EF4-FFF2-40B4-BE49-F238E27FC236}">
                <a16:creationId xmlns:a16="http://schemas.microsoft.com/office/drawing/2014/main" id="{E376702C-FE51-0144-A0FD-4A6F2A14A5FB}"/>
              </a:ext>
            </a:extLst>
          </p:cNvPr>
          <p:cNvSpPr txBox="1"/>
          <p:nvPr/>
        </p:nvSpPr>
        <p:spPr>
          <a:xfrm>
            <a:off x="12180886" y="4755739"/>
            <a:ext cx="4413135" cy="501461"/>
          </a:xfrm>
          <a:prstGeom prst="rect">
            <a:avLst/>
          </a:prstGeom>
        </p:spPr>
        <p:txBody>
          <a:bodyPr lIns="0" tIns="0" rIns="0" bIns="0" rtlCol="0" anchor="t"/>
          <a:lstStyle/>
          <a:p>
            <a:pPr algn="l">
              <a:lnSpc>
                <a:spcPts val="2392"/>
              </a:lnSpc>
            </a:pPr>
            <a:r>
              <a:rPr lang="id-ID" sz="2200" noProof="0" dirty="0">
                <a:solidFill>
                  <a:srgbClr val="FFFFFF"/>
                </a:solidFill>
                <a:latin typeface="Nunito"/>
                <a:ea typeface="Nunito"/>
                <a:cs typeface="Nunito"/>
                <a:sym typeface="Nunito"/>
              </a:rPr>
              <a:t>Skor Indikator Rapor Pendidikan</a:t>
            </a:r>
          </a:p>
        </p:txBody>
      </p:sp>
      <p:graphicFrame>
        <p:nvGraphicFramePr>
          <p:cNvPr id="21" name="Table 20">
            <a:extLst>
              <a:ext uri="{FF2B5EF4-FFF2-40B4-BE49-F238E27FC236}">
                <a16:creationId xmlns:a16="http://schemas.microsoft.com/office/drawing/2014/main" id="{A7D7BD5D-958E-AB56-4EA4-26B4ECCD182A}"/>
              </a:ext>
            </a:extLst>
          </p:cNvPr>
          <p:cNvGraphicFramePr>
            <a:graphicFrameLocks noGrp="1"/>
          </p:cNvGraphicFramePr>
          <p:nvPr>
            <p:extLst>
              <p:ext uri="{D42A27DB-BD31-4B8C-83A1-F6EECF244321}">
                <p14:modId xmlns:p14="http://schemas.microsoft.com/office/powerpoint/2010/main" val="810511459"/>
              </p:ext>
            </p:extLst>
          </p:nvPr>
        </p:nvGraphicFramePr>
        <p:xfrm>
          <a:off x="12189353" y="7411131"/>
          <a:ext cx="4728296" cy="1914364"/>
        </p:xfrm>
        <a:graphic>
          <a:graphicData uri="http://schemas.openxmlformats.org/drawingml/2006/table">
            <a:tbl>
              <a:tblPr firstRow="1" firstCol="1" bandRow="1">
                <a:tableStyleId>{5C22544A-7EE6-4342-B048-85BDC9FD1C3A}</a:tableStyleId>
              </a:tblPr>
              <a:tblGrid>
                <a:gridCol w="2364148">
                  <a:extLst>
                    <a:ext uri="{9D8B030D-6E8A-4147-A177-3AD203B41FA5}">
                      <a16:colId xmlns:a16="http://schemas.microsoft.com/office/drawing/2014/main" val="1904728437"/>
                    </a:ext>
                  </a:extLst>
                </a:gridCol>
                <a:gridCol w="2364148">
                  <a:extLst>
                    <a:ext uri="{9D8B030D-6E8A-4147-A177-3AD203B41FA5}">
                      <a16:colId xmlns:a16="http://schemas.microsoft.com/office/drawing/2014/main" val="1869319754"/>
                    </a:ext>
                  </a:extLst>
                </a:gridCol>
              </a:tblGrid>
              <a:tr h="782890">
                <a:tc>
                  <a:txBody>
                    <a:bodyPr/>
                    <a:lstStyle/>
                    <a:p>
                      <a:pPr algn="ctr">
                        <a:spcBef>
                          <a:spcPts val="200"/>
                        </a:spcBef>
                        <a:buNone/>
                      </a:pPr>
                      <a:r>
                        <a:rPr lang="en-US" sz="2000" dirty="0">
                          <a:solidFill>
                            <a:schemeClr val="tx1">
                              <a:lumMod val="75000"/>
                              <a:lumOff val="25000"/>
                            </a:schemeClr>
                          </a:solidFill>
                          <a:effectLst/>
                          <a:latin typeface="Nunito" pitchFamily="2" charset="0"/>
                        </a:rPr>
                        <a:t>Nilai Akhir </a:t>
                      </a:r>
                    </a:p>
                    <a:p>
                      <a:pPr algn="ctr">
                        <a:spcBef>
                          <a:spcPts val="200"/>
                        </a:spcBef>
                        <a:buNone/>
                      </a:pPr>
                      <a:r>
                        <a:rPr lang="id-ID" sz="2000" dirty="0">
                          <a:solidFill>
                            <a:schemeClr val="tx1">
                              <a:lumMod val="75000"/>
                              <a:lumOff val="25000"/>
                            </a:schemeClr>
                          </a:solidFill>
                          <a:effectLst/>
                          <a:latin typeface="Nunito" pitchFamily="2" charset="0"/>
                        </a:rPr>
                        <a:t>Skor </a:t>
                      </a:r>
                      <a:r>
                        <a:rPr lang="en-US" sz="2000" dirty="0">
                          <a:solidFill>
                            <a:schemeClr val="tx1">
                              <a:lumMod val="75000"/>
                              <a:lumOff val="25000"/>
                            </a:schemeClr>
                          </a:solidFill>
                          <a:effectLst/>
                          <a:latin typeface="Nunito" pitchFamily="2" charset="0"/>
                        </a:rPr>
                        <a:t>I</a:t>
                      </a:r>
                      <a:r>
                        <a:rPr lang="id-ID" sz="2000" dirty="0">
                          <a:solidFill>
                            <a:schemeClr val="tx1">
                              <a:lumMod val="75000"/>
                              <a:lumOff val="25000"/>
                            </a:schemeClr>
                          </a:solidFill>
                          <a:effectLst/>
                          <a:latin typeface="Nunito" pitchFamily="2" charset="0"/>
                        </a:rPr>
                        <a:t>ndikator</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algn="ctr">
                        <a:spcBef>
                          <a:spcPts val="200"/>
                        </a:spcBef>
                        <a:buNone/>
                      </a:pPr>
                      <a:r>
                        <a:rPr lang="id-ID" sz="2000" dirty="0">
                          <a:solidFill>
                            <a:schemeClr val="tx1">
                              <a:lumMod val="75000"/>
                              <a:lumOff val="25000"/>
                            </a:schemeClr>
                          </a:solidFill>
                          <a:effectLst/>
                          <a:latin typeface="Nunito" pitchFamily="2" charset="0"/>
                        </a:rPr>
                        <a:t>Predikat</a:t>
                      </a:r>
                      <a:r>
                        <a:rPr lang="en-US" sz="2000" dirty="0">
                          <a:solidFill>
                            <a:schemeClr val="tx1">
                              <a:lumMod val="75000"/>
                              <a:lumOff val="25000"/>
                            </a:schemeClr>
                          </a:solidFill>
                          <a:effectLst/>
                          <a:latin typeface="Nunito" pitchFamily="2" charset="0"/>
                        </a:rPr>
                        <a:t> Akhir</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extLst>
                  <a:ext uri="{0D108BD9-81ED-4DB2-BD59-A6C34878D82A}">
                    <a16:rowId xmlns:a16="http://schemas.microsoft.com/office/drawing/2014/main" val="2558685763"/>
                  </a:ext>
                </a:extLst>
              </a:tr>
              <a:tr h="377158">
                <a:tc>
                  <a:txBody>
                    <a:bodyPr/>
                    <a:lstStyle/>
                    <a:p>
                      <a:pPr algn="ctr">
                        <a:spcBef>
                          <a:spcPts val="200"/>
                        </a:spcBef>
                        <a:buNone/>
                      </a:pPr>
                      <a:r>
                        <a:rPr lang="en-US" sz="2400" b="0" dirty="0">
                          <a:solidFill>
                            <a:schemeClr val="tx1">
                              <a:lumMod val="75000"/>
                              <a:lumOff val="25000"/>
                            </a:schemeClr>
                          </a:solidFill>
                          <a:effectLst/>
                          <a:latin typeface="Nunito" pitchFamily="2" charset="0"/>
                          <a:ea typeface="Calibri" panose="020F0502020204030204" pitchFamily="34" charset="0"/>
                        </a:rPr>
                        <a:t>≥</a:t>
                      </a:r>
                      <a:r>
                        <a:rPr lang="en-US" sz="2000" b="0" dirty="0">
                          <a:solidFill>
                            <a:schemeClr val="tx1">
                              <a:lumMod val="75000"/>
                              <a:lumOff val="25000"/>
                            </a:schemeClr>
                          </a:solidFill>
                          <a:effectLst/>
                          <a:latin typeface="Nunito" pitchFamily="2" charset="0"/>
                          <a:ea typeface="Calibri" panose="020F0502020204030204" pitchFamily="34" charset="0"/>
                        </a:rPr>
                        <a:t>78</a:t>
                      </a:r>
                      <a:endParaRPr lang="en-ID" sz="2000" b="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dirty="0">
                          <a:solidFill>
                            <a:schemeClr val="tx1">
                              <a:lumMod val="75000"/>
                              <a:lumOff val="25000"/>
                            </a:schemeClr>
                          </a:solidFill>
                          <a:effectLst/>
                          <a:latin typeface="Nunito" pitchFamily="2" charset="0"/>
                        </a:rPr>
                        <a:t>Baik</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995036635"/>
                  </a:ext>
                </a:extLst>
              </a:tr>
              <a:tr h="377158">
                <a:tc>
                  <a:txBody>
                    <a:bodyPr/>
                    <a:lstStyle/>
                    <a:p>
                      <a:pPr algn="ctr">
                        <a:spcBef>
                          <a:spcPts val="200"/>
                        </a:spcBef>
                        <a:buNone/>
                      </a:pPr>
                      <a:r>
                        <a:rPr lang="en-US" sz="2000" b="0" dirty="0">
                          <a:solidFill>
                            <a:schemeClr val="tx1">
                              <a:lumMod val="75000"/>
                              <a:lumOff val="25000"/>
                            </a:schemeClr>
                          </a:solidFill>
                          <a:effectLst/>
                          <a:latin typeface="Nunito" pitchFamily="2" charset="0"/>
                          <a:ea typeface="Calibri" panose="020F0502020204030204" pitchFamily="34" charset="0"/>
                        </a:rPr>
                        <a:t>55-77</a:t>
                      </a:r>
                      <a:endParaRPr lang="en-ID" sz="2000" b="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dirty="0">
                          <a:solidFill>
                            <a:schemeClr val="tx1">
                              <a:lumMod val="75000"/>
                              <a:lumOff val="25000"/>
                            </a:schemeClr>
                          </a:solidFill>
                          <a:effectLst/>
                          <a:latin typeface="Nunito" pitchFamily="2" charset="0"/>
                        </a:rPr>
                        <a:t>Sedang </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91116133"/>
                  </a:ext>
                </a:extLst>
              </a:tr>
              <a:tr h="377158">
                <a:tc>
                  <a:txBody>
                    <a:bodyPr/>
                    <a:lstStyle/>
                    <a:p>
                      <a:pPr algn="ctr">
                        <a:spcBef>
                          <a:spcPts val="200"/>
                        </a:spcBef>
                        <a:buNone/>
                      </a:pPr>
                      <a:r>
                        <a:rPr lang="en-US" sz="2400" b="0" dirty="0">
                          <a:solidFill>
                            <a:schemeClr val="tx1">
                              <a:lumMod val="75000"/>
                              <a:lumOff val="25000"/>
                            </a:schemeClr>
                          </a:solidFill>
                          <a:effectLst/>
                          <a:latin typeface="Nunito" pitchFamily="2" charset="0"/>
                          <a:ea typeface="Calibri" panose="020F0502020204030204" pitchFamily="34" charset="0"/>
                        </a:rPr>
                        <a:t>≤</a:t>
                      </a:r>
                      <a:r>
                        <a:rPr lang="en-US" sz="2000" b="0" dirty="0">
                          <a:solidFill>
                            <a:schemeClr val="tx1">
                              <a:lumMod val="75000"/>
                              <a:lumOff val="25000"/>
                            </a:schemeClr>
                          </a:solidFill>
                          <a:effectLst/>
                          <a:latin typeface="Nunito" pitchFamily="2" charset="0"/>
                          <a:ea typeface="Calibri" panose="020F0502020204030204" pitchFamily="34" charset="0"/>
                        </a:rPr>
                        <a:t>54</a:t>
                      </a:r>
                      <a:endParaRPr lang="en-ID" sz="2000" b="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spcBef>
                          <a:spcPts val="200"/>
                        </a:spcBef>
                        <a:buNone/>
                      </a:pPr>
                      <a:r>
                        <a:rPr lang="id-ID" sz="2000" dirty="0">
                          <a:solidFill>
                            <a:schemeClr val="tx1">
                              <a:lumMod val="75000"/>
                              <a:lumOff val="25000"/>
                            </a:schemeClr>
                          </a:solidFill>
                          <a:effectLst/>
                          <a:latin typeface="Nunito" pitchFamily="2" charset="0"/>
                        </a:rPr>
                        <a:t>Kurang</a:t>
                      </a:r>
                      <a:endParaRPr lang="en-ID" sz="2000" dirty="0">
                        <a:solidFill>
                          <a:schemeClr val="tx1">
                            <a:lumMod val="75000"/>
                            <a:lumOff val="25000"/>
                          </a:schemeClr>
                        </a:solidFill>
                        <a:effectLst/>
                        <a:latin typeface="Nunito" pitchFamily="2"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935699910"/>
                  </a:ext>
                </a:extLst>
              </a:tr>
            </a:tbl>
          </a:graphicData>
        </a:graphic>
      </p:graphicFrame>
      <p:sp>
        <p:nvSpPr>
          <p:cNvPr id="22" name="TextBox 13">
            <a:extLst>
              <a:ext uri="{FF2B5EF4-FFF2-40B4-BE49-F238E27FC236}">
                <a16:creationId xmlns:a16="http://schemas.microsoft.com/office/drawing/2014/main" id="{18DFB007-C803-EC74-FF46-AC2DEB56D81F}"/>
              </a:ext>
            </a:extLst>
          </p:cNvPr>
          <p:cNvSpPr txBox="1"/>
          <p:nvPr/>
        </p:nvSpPr>
        <p:spPr>
          <a:xfrm>
            <a:off x="12206286" y="7048500"/>
            <a:ext cx="4889681" cy="453756"/>
          </a:xfrm>
          <a:prstGeom prst="rect">
            <a:avLst/>
          </a:prstGeom>
        </p:spPr>
        <p:txBody>
          <a:bodyPr lIns="0" tIns="0" rIns="0" bIns="0" rtlCol="0" anchor="t"/>
          <a:lstStyle/>
          <a:p>
            <a:pPr algn="l">
              <a:lnSpc>
                <a:spcPts val="2392"/>
              </a:lnSpc>
            </a:pPr>
            <a:r>
              <a:rPr lang="id-ID" sz="2200" noProof="0" dirty="0">
                <a:solidFill>
                  <a:srgbClr val="FFFFFF"/>
                </a:solidFill>
                <a:latin typeface="Nunito"/>
                <a:ea typeface="Nunito"/>
                <a:cs typeface="Nunito"/>
                <a:sym typeface="Nunito"/>
              </a:rPr>
              <a:t>Nilai Akhir Rata-rata Rapor Pendidikan</a:t>
            </a:r>
          </a:p>
        </p:txBody>
      </p:sp>
      <p:sp>
        <p:nvSpPr>
          <p:cNvPr id="23" name="Freeform 18">
            <a:extLst>
              <a:ext uri="{FF2B5EF4-FFF2-40B4-BE49-F238E27FC236}">
                <a16:creationId xmlns:a16="http://schemas.microsoft.com/office/drawing/2014/main" id="{A3807728-828A-50A2-7957-3AE235BEFE1F}"/>
              </a:ext>
            </a:extLst>
          </p:cNvPr>
          <p:cNvSpPr/>
          <p:nvPr/>
        </p:nvSpPr>
        <p:spPr>
          <a:xfrm>
            <a:off x="12189353" y="1316823"/>
            <a:ext cx="4404668" cy="3306692"/>
          </a:xfrm>
          <a:custGeom>
            <a:avLst/>
            <a:gdLst/>
            <a:ahLst/>
            <a:cxnLst/>
            <a:rect l="l" t="t" r="r" b="b"/>
            <a:pathLst>
              <a:path w="4718191" h="4073372">
                <a:moveTo>
                  <a:pt x="0" y="0"/>
                </a:moveTo>
                <a:lnTo>
                  <a:pt x="4718191" y="0"/>
                </a:lnTo>
                <a:lnTo>
                  <a:pt x="4718191" y="4073372"/>
                </a:lnTo>
                <a:lnTo>
                  <a:pt x="0" y="4073372"/>
                </a:lnTo>
                <a:lnTo>
                  <a:pt x="0" y="0"/>
                </a:lnTo>
                <a:close/>
              </a:path>
            </a:pathLst>
          </a:custGeom>
          <a:blipFill>
            <a:blip r:embed="rId6"/>
            <a:stretch>
              <a:fillRect/>
            </a:stretch>
          </a:blipFill>
        </p:spPr>
        <p:txBody>
          <a:bodyPr/>
          <a:lstStyle/>
          <a:p>
            <a:endParaRPr lang="id-ID" noProof="0" dirty="0"/>
          </a:p>
        </p:txBody>
      </p:sp>
      <p:sp>
        <p:nvSpPr>
          <p:cNvPr id="9" name="TextBox 12">
            <a:extLst>
              <a:ext uri="{FF2B5EF4-FFF2-40B4-BE49-F238E27FC236}">
                <a16:creationId xmlns:a16="http://schemas.microsoft.com/office/drawing/2014/main" id="{2B68144D-ABA2-A1D3-FC34-B7D5BA49A7D3}"/>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436C45CF-AA37-3835-012F-17FF167500A3}"/>
            </a:ext>
          </a:extLst>
        </p:cNvPr>
        <p:cNvGrpSpPr/>
        <p:nvPr/>
      </p:nvGrpSpPr>
      <p:grpSpPr>
        <a:xfrm>
          <a:off x="0" y="0"/>
          <a:ext cx="0" cy="0"/>
          <a:chOff x="0" y="0"/>
          <a:chExt cx="0" cy="0"/>
        </a:xfrm>
      </p:grpSpPr>
      <p:sp>
        <p:nvSpPr>
          <p:cNvPr id="18" name="Freeform 2">
            <a:extLst>
              <a:ext uri="{FF2B5EF4-FFF2-40B4-BE49-F238E27FC236}">
                <a16:creationId xmlns:a16="http://schemas.microsoft.com/office/drawing/2014/main" id="{4D3EA4CA-7B3D-09DC-5BED-3C3EA45729C3}"/>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12" name="Freeform 12">
            <a:extLst>
              <a:ext uri="{FF2B5EF4-FFF2-40B4-BE49-F238E27FC236}">
                <a16:creationId xmlns:a16="http://schemas.microsoft.com/office/drawing/2014/main" id="{A97798FD-EE1C-1580-5DAA-94CF4E10C550}"/>
              </a:ext>
            </a:extLst>
          </p:cNvPr>
          <p:cNvSpPr/>
          <p:nvPr/>
        </p:nvSpPr>
        <p:spPr>
          <a:xfrm>
            <a:off x="1338075" y="2682479"/>
            <a:ext cx="15349725" cy="6885615"/>
          </a:xfrm>
          <a:custGeom>
            <a:avLst/>
            <a:gdLst/>
            <a:ahLst/>
            <a:cxnLst/>
            <a:rect l="l" t="t" r="r" b="b"/>
            <a:pathLst>
              <a:path w="21232750" h="10310030">
                <a:moveTo>
                  <a:pt x="0" y="0"/>
                </a:moveTo>
                <a:lnTo>
                  <a:pt x="21232750" y="0"/>
                </a:lnTo>
                <a:lnTo>
                  <a:pt x="21232750" y="10310030"/>
                </a:lnTo>
                <a:lnTo>
                  <a:pt x="0" y="10310030"/>
                </a:lnTo>
                <a:close/>
              </a:path>
            </a:pathLst>
          </a:custGeom>
          <a:solidFill>
            <a:srgbClr val="000000">
              <a:alpha val="0"/>
            </a:srgbClr>
          </a:solidFill>
        </p:spPr>
        <p:txBody>
          <a:bodyPr/>
          <a:lstStyle/>
          <a:p>
            <a:endParaRPr lang="id-ID" sz="2500" noProof="0" dirty="0"/>
          </a:p>
        </p:txBody>
      </p:sp>
      <p:sp>
        <p:nvSpPr>
          <p:cNvPr id="14" name="TextBox 9">
            <a:extLst>
              <a:ext uri="{FF2B5EF4-FFF2-40B4-BE49-F238E27FC236}">
                <a16:creationId xmlns:a16="http://schemas.microsoft.com/office/drawing/2014/main" id="{D41DC70C-CF3F-B580-612F-C8495FD4E058}"/>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5" name="AutoShape 10">
            <a:extLst>
              <a:ext uri="{FF2B5EF4-FFF2-40B4-BE49-F238E27FC236}">
                <a16:creationId xmlns:a16="http://schemas.microsoft.com/office/drawing/2014/main" id="{4FBABE1E-EB67-E35E-AB94-5B1942DBADAD}"/>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6" name="TextBox 9">
            <a:extLst>
              <a:ext uri="{FF2B5EF4-FFF2-40B4-BE49-F238E27FC236}">
                <a16:creationId xmlns:a16="http://schemas.microsoft.com/office/drawing/2014/main" id="{2EDDBA7C-82B6-FFB1-19DE-50675D0CB98B}"/>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Freeform 3">
            <a:extLst>
              <a:ext uri="{FF2B5EF4-FFF2-40B4-BE49-F238E27FC236}">
                <a16:creationId xmlns:a16="http://schemas.microsoft.com/office/drawing/2014/main" id="{7F1AE2EA-E607-3294-9B16-574ADE7EF523}"/>
              </a:ext>
            </a:extLst>
          </p:cNvPr>
          <p:cNvSpPr/>
          <p:nvPr/>
        </p:nvSpPr>
        <p:spPr>
          <a:xfrm>
            <a:off x="9144000" y="355407"/>
            <a:ext cx="8485249" cy="810195"/>
          </a:xfrm>
          <a:custGeom>
            <a:avLst/>
            <a:gdLst/>
            <a:ahLst/>
            <a:cxnLst/>
            <a:rect l="l" t="t" r="r" b="b"/>
            <a:pathLst>
              <a:path w="8485249" h="782624">
                <a:moveTo>
                  <a:pt x="0" y="0"/>
                </a:moveTo>
                <a:lnTo>
                  <a:pt x="8485249" y="0"/>
                </a:lnTo>
                <a:lnTo>
                  <a:pt x="8485249" y="782624"/>
                </a:lnTo>
                <a:lnTo>
                  <a:pt x="0" y="782624"/>
                </a:lnTo>
                <a:lnTo>
                  <a:pt x="0" y="0"/>
                </a:lnTo>
                <a:close/>
              </a:path>
            </a:pathLst>
          </a:custGeom>
          <a:blipFill>
            <a:blip r:embed="rId4">
              <a:extLst>
                <a:ext uri="{96DAC541-7B7A-43D3-8B79-37D633B846F1}">
                  <asvg:svgBlip xmlns:asvg="http://schemas.microsoft.com/office/drawing/2016/SVG/main" r:embed="rId5"/>
                </a:ext>
              </a:extLst>
            </a:blip>
            <a:stretch>
              <a:fillRect b="-9888"/>
            </a:stretch>
          </a:blipFill>
          <a:ln>
            <a:solidFill>
              <a:schemeClr val="bg2"/>
            </a:solidFill>
          </a:ln>
        </p:spPr>
        <p:txBody>
          <a:bodyPr/>
          <a:lstStyle/>
          <a:p>
            <a:endParaRPr lang="id-ID" noProof="0" dirty="0"/>
          </a:p>
        </p:txBody>
      </p:sp>
      <p:graphicFrame>
        <p:nvGraphicFramePr>
          <p:cNvPr id="8" name="Table 4">
            <a:extLst>
              <a:ext uri="{FF2B5EF4-FFF2-40B4-BE49-F238E27FC236}">
                <a16:creationId xmlns:a16="http://schemas.microsoft.com/office/drawing/2014/main" id="{A8F2B121-B3A1-7F90-B03F-AB34D229C008}"/>
              </a:ext>
            </a:extLst>
          </p:cNvPr>
          <p:cNvGraphicFramePr>
            <a:graphicFrameLocks noGrp="1"/>
          </p:cNvGraphicFramePr>
          <p:nvPr>
            <p:extLst>
              <p:ext uri="{D42A27DB-BD31-4B8C-83A1-F6EECF244321}">
                <p14:modId xmlns:p14="http://schemas.microsoft.com/office/powerpoint/2010/main" val="2910083856"/>
              </p:ext>
            </p:extLst>
          </p:nvPr>
        </p:nvGraphicFramePr>
        <p:xfrm>
          <a:off x="500040" y="1225305"/>
          <a:ext cx="8026480" cy="5688856"/>
        </p:xfrm>
        <a:graphic>
          <a:graphicData uri="http://schemas.openxmlformats.org/drawingml/2006/table">
            <a:tbl>
              <a:tblPr/>
              <a:tblGrid>
                <a:gridCol w="1667274">
                  <a:extLst>
                    <a:ext uri="{9D8B030D-6E8A-4147-A177-3AD203B41FA5}">
                      <a16:colId xmlns:a16="http://schemas.microsoft.com/office/drawing/2014/main" val="20000"/>
                    </a:ext>
                  </a:extLst>
                </a:gridCol>
                <a:gridCol w="919176">
                  <a:extLst>
                    <a:ext uri="{9D8B030D-6E8A-4147-A177-3AD203B41FA5}">
                      <a16:colId xmlns:a16="http://schemas.microsoft.com/office/drawing/2014/main" val="20001"/>
                    </a:ext>
                  </a:extLst>
                </a:gridCol>
                <a:gridCol w="1110812">
                  <a:extLst>
                    <a:ext uri="{9D8B030D-6E8A-4147-A177-3AD203B41FA5}">
                      <a16:colId xmlns:a16="http://schemas.microsoft.com/office/drawing/2014/main" val="20002"/>
                    </a:ext>
                  </a:extLst>
                </a:gridCol>
                <a:gridCol w="1200262">
                  <a:extLst>
                    <a:ext uri="{9D8B030D-6E8A-4147-A177-3AD203B41FA5}">
                      <a16:colId xmlns:a16="http://schemas.microsoft.com/office/drawing/2014/main" val="20003"/>
                    </a:ext>
                  </a:extLst>
                </a:gridCol>
                <a:gridCol w="1110812">
                  <a:extLst>
                    <a:ext uri="{9D8B030D-6E8A-4147-A177-3AD203B41FA5}">
                      <a16:colId xmlns:a16="http://schemas.microsoft.com/office/drawing/2014/main" val="20004"/>
                    </a:ext>
                  </a:extLst>
                </a:gridCol>
                <a:gridCol w="931913">
                  <a:extLst>
                    <a:ext uri="{9D8B030D-6E8A-4147-A177-3AD203B41FA5}">
                      <a16:colId xmlns:a16="http://schemas.microsoft.com/office/drawing/2014/main" val="20005"/>
                    </a:ext>
                  </a:extLst>
                </a:gridCol>
                <a:gridCol w="1086231">
                  <a:extLst>
                    <a:ext uri="{9D8B030D-6E8A-4147-A177-3AD203B41FA5}">
                      <a16:colId xmlns:a16="http://schemas.microsoft.com/office/drawing/2014/main" val="20006"/>
                    </a:ext>
                  </a:extLst>
                </a:gridCol>
              </a:tblGrid>
              <a:tr h="367023">
                <a:tc rowSpan="3">
                  <a:txBody>
                    <a:bodyPr/>
                    <a:lstStyle/>
                    <a:p>
                      <a:pPr algn="ctr">
                        <a:lnSpc>
                          <a:spcPts val="1440"/>
                        </a:lnSpc>
                        <a:defRPr/>
                      </a:pPr>
                      <a:r>
                        <a:rPr lang="id-ID" sz="1600" b="1" noProof="0" dirty="0">
                          <a:solidFill>
                            <a:srgbClr val="000000"/>
                          </a:solidFill>
                          <a:latin typeface="Nunito"/>
                          <a:ea typeface="Nunito"/>
                          <a:cs typeface="Nunito"/>
                          <a:sym typeface="Nunito"/>
                        </a:rPr>
                        <a:t>Tingkat</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rowSpan="3">
                  <a:txBody>
                    <a:bodyPr/>
                    <a:lstStyle/>
                    <a:p>
                      <a:pPr algn="ctr">
                        <a:lnSpc>
                          <a:spcPts val="1440"/>
                        </a:lnSpc>
                        <a:defRPr/>
                      </a:pPr>
                      <a:r>
                        <a:rPr lang="id-ID" sz="1600" b="1" noProof="0" dirty="0">
                          <a:solidFill>
                            <a:srgbClr val="000000"/>
                          </a:solidFill>
                          <a:latin typeface="Nunito"/>
                          <a:ea typeface="Nunito"/>
                          <a:cs typeface="Nunito"/>
                          <a:sym typeface="Nunito"/>
                        </a:rPr>
                        <a:t>Juara</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gridSpan="5">
                  <a:txBody>
                    <a:bodyPr/>
                    <a:lstStyle/>
                    <a:p>
                      <a:pPr algn="ctr">
                        <a:lnSpc>
                          <a:spcPts val="1440"/>
                        </a:lnSpc>
                        <a:defRPr/>
                      </a:pPr>
                      <a:r>
                        <a:rPr lang="id-ID" sz="1600" b="1" noProof="0" dirty="0">
                          <a:solidFill>
                            <a:srgbClr val="000000"/>
                          </a:solidFill>
                          <a:latin typeface="Nunito"/>
                          <a:ea typeface="Nunito"/>
                          <a:cs typeface="Nunito"/>
                          <a:sym typeface="Nunito"/>
                        </a:rPr>
                        <a:t>Skor Prestasi Kejuaraan</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Skor Prestasi Kejuaraan</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Skor Prestasi Kejuaraan</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Skor Prestasi Kejuaraan</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Skor Prestasi Kejuaraan</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367023">
                <a:tc vMerge="1">
                  <a:txBody>
                    <a:bodyPr/>
                    <a:lstStyle/>
                    <a:p>
                      <a:pPr algn="ctr">
                        <a:lnSpc>
                          <a:spcPts val="1440"/>
                        </a:lnSpc>
                        <a:defRPr/>
                      </a:pPr>
                      <a:r>
                        <a:rPr lang="en-US" sz="1600">
                          <a:solidFill>
                            <a:srgbClr val="000000"/>
                          </a:solidFill>
                          <a:latin typeface="Nunito"/>
                          <a:ea typeface="Nunito"/>
                          <a:cs typeface="Nunito"/>
                          <a:sym typeface="Nunito"/>
                        </a:rPr>
                        <a:t>Tingkat</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vMerge="1">
                  <a:txBody>
                    <a:bodyPr/>
                    <a:lstStyle/>
                    <a:p>
                      <a:pPr algn="ctr">
                        <a:lnSpc>
                          <a:spcPts val="1440"/>
                        </a:lnSpc>
                        <a:defRPr/>
                      </a:pPr>
                      <a:r>
                        <a:rPr lang="en-US" sz="1600">
                          <a:solidFill>
                            <a:srgbClr val="000000"/>
                          </a:solidFill>
                          <a:latin typeface="Nunito"/>
                          <a:ea typeface="Nunito"/>
                          <a:cs typeface="Nunito"/>
                          <a:sym typeface="Nunito"/>
                        </a:rPr>
                        <a:t>Juara</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gridSpan="2">
                  <a:txBody>
                    <a:bodyPr/>
                    <a:lstStyle/>
                    <a:p>
                      <a:pPr algn="ctr">
                        <a:lnSpc>
                          <a:spcPts val="1440"/>
                        </a:lnSpc>
                        <a:defRPr/>
                      </a:pPr>
                      <a:r>
                        <a:rPr lang="id-ID" sz="1600" b="1" noProof="0" dirty="0">
                          <a:solidFill>
                            <a:srgbClr val="000000"/>
                          </a:solidFill>
                          <a:latin typeface="Nunito"/>
                          <a:ea typeface="Nunito"/>
                          <a:cs typeface="Nunito"/>
                          <a:sym typeface="Nunito"/>
                        </a:rPr>
                        <a:t>Kedinasan</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Kedinasan</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gridSpan="3">
                  <a:txBody>
                    <a:bodyPr/>
                    <a:lstStyle/>
                    <a:p>
                      <a:pPr algn="ctr">
                        <a:lnSpc>
                          <a:spcPts val="1440"/>
                        </a:lnSpc>
                        <a:defRPr/>
                      </a:pPr>
                      <a:r>
                        <a:rPr lang="id-ID" sz="1600" b="1" noProof="0" dirty="0">
                          <a:solidFill>
                            <a:srgbClr val="000000"/>
                          </a:solidFill>
                          <a:latin typeface="Nunito"/>
                          <a:ea typeface="Nunito"/>
                          <a:cs typeface="Nunito"/>
                          <a:sym typeface="Nunito"/>
                        </a:rPr>
                        <a:t>Induk Organisasi</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Induk Organisasi</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440"/>
                        </a:lnSpc>
                        <a:defRPr/>
                      </a:pPr>
                      <a:r>
                        <a:rPr lang="en-US" sz="1600">
                          <a:solidFill>
                            <a:srgbClr val="000000"/>
                          </a:solidFill>
                          <a:latin typeface="Nunito"/>
                          <a:ea typeface="Nunito"/>
                          <a:cs typeface="Nunito"/>
                          <a:sym typeface="Nunito"/>
                        </a:rPr>
                        <a:t>Induk Organisasi</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1"/>
                  </a:ext>
                </a:extLst>
              </a:tr>
              <a:tr h="550534">
                <a:tc vMerge="1">
                  <a:txBody>
                    <a:bodyPr/>
                    <a:lstStyle/>
                    <a:p>
                      <a:pPr algn="ctr">
                        <a:lnSpc>
                          <a:spcPts val="1440"/>
                        </a:lnSpc>
                        <a:defRPr/>
                      </a:pPr>
                      <a:r>
                        <a:rPr lang="en-US" sz="1600">
                          <a:solidFill>
                            <a:srgbClr val="000000"/>
                          </a:solidFill>
                          <a:latin typeface="Nunito"/>
                          <a:ea typeface="Nunito"/>
                          <a:cs typeface="Nunito"/>
                          <a:sym typeface="Nunito"/>
                        </a:rPr>
                        <a:t>Tingkat</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vMerge="1">
                  <a:txBody>
                    <a:bodyPr/>
                    <a:lstStyle/>
                    <a:p>
                      <a:pPr algn="ctr">
                        <a:lnSpc>
                          <a:spcPts val="1440"/>
                        </a:lnSpc>
                        <a:defRPr/>
                      </a:pPr>
                      <a:r>
                        <a:rPr lang="en-US" sz="1600">
                          <a:solidFill>
                            <a:srgbClr val="000000"/>
                          </a:solidFill>
                          <a:latin typeface="Nunito"/>
                          <a:ea typeface="Nunito"/>
                          <a:cs typeface="Nunito"/>
                          <a:sym typeface="Nunito"/>
                        </a:rPr>
                        <a:t>Juara</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440"/>
                        </a:lnSpc>
                        <a:defRPr/>
                      </a:pPr>
                      <a:r>
                        <a:rPr lang="id-ID" sz="1600" b="1" noProof="0" dirty="0">
                          <a:solidFill>
                            <a:srgbClr val="000000"/>
                          </a:solidFill>
                          <a:latin typeface="Nunito"/>
                          <a:ea typeface="Nunito"/>
                          <a:cs typeface="Nunito"/>
                          <a:sym typeface="Nunito"/>
                        </a:rPr>
                        <a:t>Berjenjang</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440"/>
                        </a:lnSpc>
                        <a:defRPr/>
                      </a:pPr>
                      <a:r>
                        <a:rPr lang="id-ID" sz="1600" b="1" noProof="0" dirty="0">
                          <a:solidFill>
                            <a:srgbClr val="000000"/>
                          </a:solidFill>
                          <a:latin typeface="Nunito"/>
                          <a:ea typeface="Nunito"/>
                          <a:cs typeface="Nunito"/>
                          <a:sym typeface="Nunito"/>
                        </a:rPr>
                        <a:t>Tidak</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440"/>
                        </a:lnSpc>
                        <a:defRPr/>
                      </a:pPr>
                      <a:r>
                        <a:rPr lang="id-ID" sz="1600" b="1" noProof="0" dirty="0">
                          <a:solidFill>
                            <a:srgbClr val="000000"/>
                          </a:solidFill>
                          <a:latin typeface="Nunito"/>
                          <a:ea typeface="Nunito"/>
                          <a:cs typeface="Nunito"/>
                          <a:sym typeface="Nunito"/>
                        </a:rPr>
                        <a:t>Berjenjang</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440"/>
                        </a:lnSpc>
                        <a:defRPr/>
                      </a:pPr>
                      <a:r>
                        <a:rPr lang="id-ID" sz="1600" b="1" noProof="0" dirty="0">
                          <a:solidFill>
                            <a:srgbClr val="000000"/>
                          </a:solidFill>
                          <a:latin typeface="Nunito"/>
                          <a:ea typeface="Nunito"/>
                          <a:cs typeface="Nunito"/>
                          <a:sym typeface="Nunito"/>
                        </a:rPr>
                        <a:t>Tidak</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440"/>
                        </a:lnSpc>
                        <a:defRPr/>
                      </a:pPr>
                      <a:r>
                        <a:rPr lang="id-ID" sz="1600" b="1" noProof="0" dirty="0">
                          <a:solidFill>
                            <a:srgbClr val="000000"/>
                          </a:solidFill>
                          <a:latin typeface="Nunito"/>
                          <a:ea typeface="Nunito"/>
                          <a:cs typeface="Nunito"/>
                          <a:sym typeface="Nunito"/>
                        </a:rPr>
                        <a:t>Pemasalan dll</a:t>
                      </a:r>
                      <a:endParaRPr lang="id-ID" sz="1100" b="1"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2"/>
                  </a:ext>
                </a:extLst>
              </a:tr>
              <a:tr h="367023">
                <a:tc rowSpan="3">
                  <a:txBody>
                    <a:bodyPr/>
                    <a:lstStyle/>
                    <a:p>
                      <a:pPr algn="ctr">
                        <a:lnSpc>
                          <a:spcPts val="1440"/>
                        </a:lnSpc>
                        <a:defRPr/>
                      </a:pPr>
                      <a:r>
                        <a:rPr lang="id-ID" sz="1600" noProof="0" dirty="0">
                          <a:solidFill>
                            <a:srgbClr val="000000"/>
                          </a:solidFill>
                          <a:latin typeface="Nunito"/>
                          <a:ea typeface="Nunito"/>
                          <a:cs typeface="Nunito"/>
                          <a:sym typeface="Nunito"/>
                        </a:rPr>
                        <a:t>Internasional</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100</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92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92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84</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66</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367023">
                <a:tc vMerge="1">
                  <a:txBody>
                    <a:bodyPr/>
                    <a:lstStyle/>
                    <a:p>
                      <a:pPr algn="ctr">
                        <a:lnSpc>
                          <a:spcPts val="1440"/>
                        </a:lnSpc>
                        <a:defRPr/>
                      </a:pPr>
                      <a:r>
                        <a:rPr lang="en-US" sz="1600">
                          <a:solidFill>
                            <a:srgbClr val="000000"/>
                          </a:solidFill>
                          <a:latin typeface="Nunito"/>
                          <a:ea typeface="Nunito"/>
                          <a:cs typeface="Nunito"/>
                          <a:sym typeface="Nunito"/>
                        </a:rPr>
                        <a:t>Internasional</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97</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367023">
                <a:tc vMerge="1">
                  <a:txBody>
                    <a:bodyPr/>
                    <a:lstStyle/>
                    <a:p>
                      <a:pPr algn="ctr">
                        <a:lnSpc>
                          <a:spcPts val="1440"/>
                        </a:lnSpc>
                        <a:defRPr/>
                      </a:pPr>
                      <a:r>
                        <a:rPr lang="en-US" sz="1600">
                          <a:solidFill>
                            <a:srgbClr val="000000"/>
                          </a:solidFill>
                          <a:latin typeface="Nunito"/>
                          <a:ea typeface="Nunito"/>
                          <a:cs typeface="Nunito"/>
                          <a:sym typeface="Nunito"/>
                        </a:rPr>
                        <a:t>Internasional</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94</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86</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86</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78</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pitchFamily="2" charset="0"/>
                          <a:ea typeface="Nunito"/>
                          <a:cs typeface="Nunito"/>
                          <a:sym typeface="Nunito"/>
                        </a:rPr>
                        <a:t>60</a:t>
                      </a:r>
                      <a:endParaRPr lang="id-ID" sz="1600" noProof="0" dirty="0">
                        <a:latin typeface="Nunito" pitchFamily="2"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367023">
                <a:tc rowSpan="3">
                  <a:txBody>
                    <a:bodyPr/>
                    <a:lstStyle/>
                    <a:p>
                      <a:pPr algn="ctr">
                        <a:lnSpc>
                          <a:spcPts val="1440"/>
                        </a:lnSpc>
                        <a:defRPr/>
                      </a:pPr>
                      <a:r>
                        <a:rPr lang="id-ID" sz="1600" noProof="0" dirty="0">
                          <a:solidFill>
                            <a:srgbClr val="000000"/>
                          </a:solidFill>
                          <a:latin typeface="Nunito"/>
                          <a:ea typeface="Nunito"/>
                          <a:cs typeface="Nunito"/>
                          <a:sym typeface="Nunito"/>
                        </a:rPr>
                        <a:t>Nasional</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91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75</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57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6"/>
                  </a:ext>
                </a:extLst>
              </a:tr>
              <a:tr h="367023">
                <a:tc vMerge="1">
                  <a:txBody>
                    <a:bodyPr/>
                    <a:lstStyle/>
                    <a:p>
                      <a:pPr algn="ctr">
                        <a:lnSpc>
                          <a:spcPts val="1440"/>
                        </a:lnSpc>
                        <a:defRPr/>
                      </a:pPr>
                      <a:r>
                        <a:rPr lang="en-US" sz="1600">
                          <a:solidFill>
                            <a:srgbClr val="000000"/>
                          </a:solidFill>
                          <a:latin typeface="Nunito"/>
                          <a:ea typeface="Nunito"/>
                          <a:cs typeface="Nunito"/>
                          <a:sym typeface="Nunito"/>
                        </a:rPr>
                        <a:t>Nasional</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88</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80</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80</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54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7"/>
                  </a:ext>
                </a:extLst>
              </a:tr>
              <a:tr h="367023">
                <a:tc vMerge="1">
                  <a:txBody>
                    <a:bodyPr/>
                    <a:lstStyle/>
                    <a:p>
                      <a:pPr algn="ctr">
                        <a:lnSpc>
                          <a:spcPts val="1440"/>
                        </a:lnSpc>
                        <a:defRPr/>
                      </a:pPr>
                      <a:r>
                        <a:rPr lang="en-US" sz="1600">
                          <a:solidFill>
                            <a:srgbClr val="000000"/>
                          </a:solidFill>
                          <a:latin typeface="Nunito"/>
                          <a:ea typeface="Nunito"/>
                          <a:cs typeface="Nunito"/>
                          <a:sym typeface="Nunito"/>
                        </a:rPr>
                        <a:t>Nasional</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85</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77</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77</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51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8"/>
                  </a:ext>
                </a:extLst>
              </a:tr>
              <a:tr h="367023">
                <a:tc rowSpan="3">
                  <a:txBody>
                    <a:bodyPr/>
                    <a:lstStyle/>
                    <a:p>
                      <a:pPr algn="ctr">
                        <a:lnSpc>
                          <a:spcPts val="1440"/>
                        </a:lnSpc>
                        <a:defRPr/>
                      </a:pPr>
                      <a:r>
                        <a:rPr lang="id-ID" sz="1600" noProof="0" dirty="0">
                          <a:solidFill>
                            <a:srgbClr val="000000"/>
                          </a:solidFill>
                          <a:latin typeface="Nunito"/>
                          <a:ea typeface="Nunito"/>
                          <a:cs typeface="Nunito"/>
                          <a:sym typeface="Nunito"/>
                        </a:rPr>
                        <a:t>Provinsi</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82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74</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74</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66</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48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9"/>
                  </a:ext>
                </a:extLst>
              </a:tr>
              <a:tr h="367023">
                <a:tc vMerge="1">
                  <a:txBody>
                    <a:bodyPr/>
                    <a:lstStyle/>
                    <a:p>
                      <a:pPr algn="ctr">
                        <a:lnSpc>
                          <a:spcPts val="1440"/>
                        </a:lnSpc>
                        <a:defRPr/>
                      </a:pPr>
                      <a:r>
                        <a:rPr lang="en-US" sz="1600">
                          <a:solidFill>
                            <a:srgbClr val="000000"/>
                          </a:solidFill>
                          <a:latin typeface="Nunito"/>
                          <a:ea typeface="Nunito"/>
                          <a:cs typeface="Nunito"/>
                          <a:sym typeface="Nunito"/>
                        </a:rPr>
                        <a:t>Provinsi</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45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0"/>
                  </a:ext>
                </a:extLst>
              </a:tr>
              <a:tr h="367023">
                <a:tc vMerge="1">
                  <a:txBody>
                    <a:bodyPr/>
                    <a:lstStyle/>
                    <a:p>
                      <a:pPr algn="ctr">
                        <a:lnSpc>
                          <a:spcPts val="1440"/>
                        </a:lnSpc>
                        <a:defRPr/>
                      </a:pPr>
                      <a:r>
                        <a:rPr lang="en-US" sz="1600">
                          <a:solidFill>
                            <a:srgbClr val="000000"/>
                          </a:solidFill>
                          <a:latin typeface="Nunito"/>
                          <a:ea typeface="Nunito"/>
                          <a:cs typeface="Nunito"/>
                          <a:sym typeface="Nunito"/>
                        </a:rPr>
                        <a:t>Provinsi</a:t>
                      </a:r>
                      <a:endParaRPr lang="en-US" sz="110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76</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68</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68</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60</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42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1"/>
                  </a:ext>
                </a:extLst>
              </a:tr>
              <a:tr h="367023">
                <a:tc rowSpan="3">
                  <a:txBody>
                    <a:bodyPr/>
                    <a:lstStyle/>
                    <a:p>
                      <a:pPr algn="ctr">
                        <a:lnSpc>
                          <a:spcPts val="1440"/>
                        </a:lnSpc>
                        <a:defRPr/>
                      </a:pPr>
                      <a:r>
                        <a:rPr lang="id-ID" sz="1600" noProof="0" dirty="0">
                          <a:solidFill>
                            <a:srgbClr val="000000"/>
                          </a:solidFill>
                          <a:latin typeface="Nunito"/>
                          <a:ea typeface="Nunito"/>
                          <a:cs typeface="Nunito"/>
                          <a:sym typeface="Nunito"/>
                        </a:rPr>
                        <a:t>Kota/</a:t>
                      </a:r>
                      <a:endParaRPr lang="id-ID" sz="1100" noProof="0" dirty="0"/>
                    </a:p>
                    <a:p>
                      <a:pPr algn="ctr">
                        <a:lnSpc>
                          <a:spcPts val="1440"/>
                        </a:lnSpc>
                      </a:pPr>
                      <a:r>
                        <a:rPr lang="id-ID" sz="1600" noProof="0" dirty="0">
                          <a:solidFill>
                            <a:srgbClr val="000000"/>
                          </a:solidFill>
                          <a:latin typeface="Nunito"/>
                          <a:ea typeface="Nunito"/>
                          <a:cs typeface="Nunito"/>
                          <a:sym typeface="Nunito"/>
                        </a:rPr>
                        <a:t>Kabupaten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65</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65</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57</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39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2"/>
                  </a:ext>
                </a:extLst>
              </a:tr>
              <a:tr h="367023">
                <a:tc vMerge="1">
                  <a:txBody>
                    <a:bodyPr/>
                    <a:lstStyle/>
                    <a:p>
                      <a:pPr algn="ctr">
                        <a:lnSpc>
                          <a:spcPts val="1440"/>
                        </a:lnSpc>
                        <a:defRPr/>
                      </a:pPr>
                      <a:r>
                        <a:rPr lang="en-US" sz="1600">
                          <a:solidFill>
                            <a:srgbClr val="000000"/>
                          </a:solidFill>
                          <a:latin typeface="Nunito"/>
                          <a:ea typeface="Nunito"/>
                          <a:cs typeface="Nunito"/>
                          <a:sym typeface="Nunito"/>
                        </a:rPr>
                        <a:t>Kota/</a:t>
                      </a:r>
                      <a:endParaRPr lang="en-US" sz="1100"/>
                    </a:p>
                    <a:p>
                      <a:pPr algn="ctr">
                        <a:lnSpc>
                          <a:spcPts val="1440"/>
                        </a:lnSpc>
                      </a:pPr>
                      <a:r>
                        <a:rPr lang="en-US" sz="1600">
                          <a:solidFill>
                            <a:srgbClr val="000000"/>
                          </a:solidFill>
                          <a:latin typeface="Nunito"/>
                          <a:ea typeface="Nunito"/>
                          <a:cs typeface="Nunito"/>
                          <a:sym typeface="Nunito"/>
                        </a:rPr>
                        <a:t>Kabupaten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70</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62</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54</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3"/>
                  </a:ext>
                </a:extLst>
              </a:tr>
              <a:tr h="367023">
                <a:tc vMerge="1">
                  <a:txBody>
                    <a:bodyPr/>
                    <a:lstStyle/>
                    <a:p>
                      <a:pPr algn="ctr">
                        <a:lnSpc>
                          <a:spcPts val="1440"/>
                        </a:lnSpc>
                        <a:defRPr/>
                      </a:pPr>
                      <a:r>
                        <a:rPr lang="en-US" sz="1600">
                          <a:solidFill>
                            <a:srgbClr val="000000"/>
                          </a:solidFill>
                          <a:latin typeface="Nunito"/>
                          <a:ea typeface="Nunito"/>
                          <a:cs typeface="Nunito"/>
                          <a:sym typeface="Nunito"/>
                        </a:rPr>
                        <a:t>Kota/</a:t>
                      </a:r>
                      <a:endParaRPr lang="en-US" sz="1100"/>
                    </a:p>
                    <a:p>
                      <a:pPr algn="ctr">
                        <a:lnSpc>
                          <a:spcPts val="1440"/>
                        </a:lnSpc>
                      </a:pPr>
                      <a:r>
                        <a:rPr lang="en-US" sz="1600">
                          <a:solidFill>
                            <a:srgbClr val="000000"/>
                          </a:solidFill>
                          <a:latin typeface="Nunito"/>
                          <a:ea typeface="Nunito"/>
                          <a:cs typeface="Nunito"/>
                          <a:sym typeface="Nunito"/>
                        </a:rPr>
                        <a:t>Kabupaten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3</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67</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59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59</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solidFill>
                            <a:srgbClr val="000000"/>
                          </a:solidFill>
                          <a:latin typeface="Nunito"/>
                          <a:ea typeface="Nunito"/>
                          <a:cs typeface="Nunito"/>
                          <a:sym typeface="Nunito"/>
                        </a:rPr>
                        <a:t>51</a:t>
                      </a:r>
                      <a:endParaRPr lang="id-ID" sz="1100" noProof="0"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440"/>
                        </a:lnSpc>
                        <a:defRPr/>
                      </a:pPr>
                      <a:r>
                        <a:rPr lang="id-ID" sz="1600" noProof="0" dirty="0">
                          <a:latin typeface="Nunito" pitchFamily="2" charset="0"/>
                        </a:rPr>
                        <a:t>33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4"/>
                  </a:ext>
                </a:extLst>
              </a:tr>
            </a:tbl>
          </a:graphicData>
        </a:graphic>
      </p:graphicFrame>
      <p:sp>
        <p:nvSpPr>
          <p:cNvPr id="9" name="Freeform 5">
            <a:extLst>
              <a:ext uri="{FF2B5EF4-FFF2-40B4-BE49-F238E27FC236}">
                <a16:creationId xmlns:a16="http://schemas.microsoft.com/office/drawing/2014/main" id="{156FD059-9776-4139-4607-0D4EF1DD43FE}"/>
              </a:ext>
            </a:extLst>
          </p:cNvPr>
          <p:cNvSpPr/>
          <p:nvPr/>
        </p:nvSpPr>
        <p:spPr>
          <a:xfrm>
            <a:off x="500040" y="353638"/>
            <a:ext cx="8033528" cy="813515"/>
          </a:xfrm>
          <a:custGeom>
            <a:avLst/>
            <a:gdLst/>
            <a:ahLst/>
            <a:cxnLst/>
            <a:rect l="l" t="t" r="r" b="b"/>
            <a:pathLst>
              <a:path w="8026481" h="813515">
                <a:moveTo>
                  <a:pt x="0" y="0"/>
                </a:moveTo>
                <a:lnTo>
                  <a:pt x="8026481" y="0"/>
                </a:lnTo>
                <a:lnTo>
                  <a:pt x="8026481" y="813515"/>
                </a:lnTo>
                <a:lnTo>
                  <a:pt x="0" y="81351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solidFill>
              <a:schemeClr val="bg2"/>
            </a:solidFill>
          </a:ln>
        </p:spPr>
        <p:txBody>
          <a:bodyPr/>
          <a:lstStyle/>
          <a:p>
            <a:endParaRPr lang="id-ID" noProof="0" dirty="0"/>
          </a:p>
        </p:txBody>
      </p:sp>
      <p:graphicFrame>
        <p:nvGraphicFramePr>
          <p:cNvPr id="10" name="Table 6">
            <a:extLst>
              <a:ext uri="{FF2B5EF4-FFF2-40B4-BE49-F238E27FC236}">
                <a16:creationId xmlns:a16="http://schemas.microsoft.com/office/drawing/2014/main" id="{8BAFD437-D7C6-3049-0AFD-ADBE4748BC97}"/>
              </a:ext>
            </a:extLst>
          </p:cNvPr>
          <p:cNvGraphicFramePr>
            <a:graphicFrameLocks noGrp="1"/>
          </p:cNvGraphicFramePr>
          <p:nvPr>
            <p:extLst>
              <p:ext uri="{D42A27DB-BD31-4B8C-83A1-F6EECF244321}">
                <p14:modId xmlns:p14="http://schemas.microsoft.com/office/powerpoint/2010/main" val="2383237599"/>
              </p:ext>
            </p:extLst>
          </p:nvPr>
        </p:nvGraphicFramePr>
        <p:xfrm>
          <a:off x="9156700" y="1213651"/>
          <a:ext cx="5918200" cy="4353075"/>
        </p:xfrm>
        <a:graphic>
          <a:graphicData uri="http://schemas.openxmlformats.org/drawingml/2006/table">
            <a:tbl>
              <a:tblPr/>
              <a:tblGrid>
                <a:gridCol w="975938">
                  <a:extLst>
                    <a:ext uri="{9D8B030D-6E8A-4147-A177-3AD203B41FA5}">
                      <a16:colId xmlns:a16="http://schemas.microsoft.com/office/drawing/2014/main" val="20000"/>
                    </a:ext>
                  </a:extLst>
                </a:gridCol>
                <a:gridCol w="3446480">
                  <a:extLst>
                    <a:ext uri="{9D8B030D-6E8A-4147-A177-3AD203B41FA5}">
                      <a16:colId xmlns:a16="http://schemas.microsoft.com/office/drawing/2014/main" val="20001"/>
                    </a:ext>
                  </a:extLst>
                </a:gridCol>
                <a:gridCol w="1495782">
                  <a:extLst>
                    <a:ext uri="{9D8B030D-6E8A-4147-A177-3AD203B41FA5}">
                      <a16:colId xmlns:a16="http://schemas.microsoft.com/office/drawing/2014/main" val="20002"/>
                    </a:ext>
                  </a:extLst>
                </a:gridCol>
              </a:tblGrid>
              <a:tr h="714139">
                <a:tc rowSpan="2">
                  <a:txBody>
                    <a:bodyPr/>
                    <a:lstStyle/>
                    <a:p>
                      <a:pPr algn="ctr">
                        <a:lnSpc>
                          <a:spcPts val="1960"/>
                        </a:lnSpc>
                        <a:defRPr/>
                      </a:pPr>
                      <a:r>
                        <a:rPr lang="id-ID" sz="1800" b="1" noProof="0" dirty="0">
                          <a:solidFill>
                            <a:srgbClr val="000000"/>
                          </a:solidFill>
                          <a:latin typeface="Nunito"/>
                          <a:ea typeface="Nunito"/>
                          <a:cs typeface="Nunito"/>
                          <a:sym typeface="Nunito"/>
                        </a:rPr>
                        <a:t>No</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gridSpan="2">
                  <a:txBody>
                    <a:bodyPr/>
                    <a:lstStyle/>
                    <a:p>
                      <a:pPr algn="ctr">
                        <a:lnSpc>
                          <a:spcPts val="1960"/>
                        </a:lnSpc>
                        <a:defRPr/>
                      </a:pPr>
                      <a:r>
                        <a:rPr lang="id-ID" sz="1800" b="1" noProof="0" dirty="0">
                          <a:solidFill>
                            <a:srgbClr val="000000"/>
                          </a:solidFill>
                          <a:latin typeface="Nunito"/>
                          <a:ea typeface="Nunito"/>
                          <a:cs typeface="Nunito"/>
                          <a:sym typeface="Nunito"/>
                        </a:rPr>
                        <a:t> Skor Kepemimpinan Organisasi OSIS/MPK</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1960"/>
                        </a:lnSpc>
                        <a:defRPr/>
                      </a:pPr>
                      <a:r>
                        <a:rPr lang="en-US" sz="1800">
                          <a:solidFill>
                            <a:srgbClr val="000000"/>
                          </a:solidFill>
                          <a:latin typeface="Nunito"/>
                          <a:ea typeface="Nunito"/>
                          <a:cs typeface="Nunito"/>
                          <a:sym typeface="Nunito"/>
                        </a:rPr>
                        <a:t> Skor Kepemimpinan Organisasi OSIS/MPK</a:t>
                      </a:r>
                      <a:endParaRPr lang="en-US" sz="110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701354">
                <a:tc vMerge="1">
                  <a:txBody>
                    <a:bodyPr/>
                    <a:lstStyle/>
                    <a:p>
                      <a:pPr algn="ctr">
                        <a:lnSpc>
                          <a:spcPts val="1960"/>
                        </a:lnSpc>
                        <a:defRPr/>
                      </a:pPr>
                      <a:r>
                        <a:rPr lang="en-US" sz="1800">
                          <a:solidFill>
                            <a:srgbClr val="000000"/>
                          </a:solidFill>
                          <a:latin typeface="Nunito"/>
                          <a:ea typeface="Nunito"/>
                          <a:cs typeface="Nunito"/>
                          <a:sym typeface="Nunito"/>
                        </a:rPr>
                        <a:t>No</a:t>
                      </a:r>
                      <a:endParaRPr lang="en-US" sz="110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960"/>
                        </a:lnSpc>
                        <a:defRPr/>
                      </a:pPr>
                      <a:r>
                        <a:rPr lang="id-ID" sz="1800" b="1" noProof="0" dirty="0">
                          <a:solidFill>
                            <a:srgbClr val="000000"/>
                          </a:solidFill>
                          <a:latin typeface="Nunito"/>
                          <a:ea typeface="Nunito"/>
                          <a:cs typeface="Nunito"/>
                          <a:sym typeface="Nunito"/>
                        </a:rPr>
                        <a:t>Jabatan</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1960"/>
                        </a:lnSpc>
                        <a:defRPr/>
                      </a:pPr>
                      <a:r>
                        <a:rPr lang="id-ID" sz="1800" b="1" noProof="0" dirty="0">
                          <a:solidFill>
                            <a:srgbClr val="000000"/>
                          </a:solidFill>
                          <a:latin typeface="Nunito"/>
                          <a:ea typeface="Nunito"/>
                          <a:cs typeface="Nunito"/>
                          <a:sym typeface="Nunito"/>
                        </a:rPr>
                        <a:t>Skor</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1"/>
                  </a:ext>
                </a:extLst>
              </a:tr>
              <a:tr h="923339">
                <a:tc>
                  <a:txBody>
                    <a:bodyPr/>
                    <a:lstStyle/>
                    <a:p>
                      <a:pPr algn="ctr">
                        <a:lnSpc>
                          <a:spcPts val="1960"/>
                        </a:lnSpc>
                        <a:defRPr/>
                      </a:pPr>
                      <a:r>
                        <a:rPr lang="id-ID" sz="1800" noProof="0" dirty="0">
                          <a:solidFill>
                            <a:srgbClr val="000000"/>
                          </a:solidFill>
                          <a:latin typeface="Nunito"/>
                          <a:ea typeface="Nunito"/>
                          <a:cs typeface="Nunito"/>
                          <a:sym typeface="Nunito"/>
                        </a:rPr>
                        <a:t>1</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1960"/>
                        </a:lnSpc>
                        <a:defRPr/>
                      </a:pPr>
                      <a:r>
                        <a:rPr lang="id-ID" sz="1800" noProof="0" dirty="0">
                          <a:solidFill>
                            <a:srgbClr val="000000"/>
                          </a:solidFill>
                          <a:latin typeface="Nunito"/>
                          <a:ea typeface="Nunito"/>
                          <a:cs typeface="Nunito"/>
                          <a:sym typeface="Nunito"/>
                        </a:rPr>
                        <a:t>Ketua</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960"/>
                        </a:lnSpc>
                        <a:defRPr/>
                      </a:pPr>
                      <a:r>
                        <a:rPr lang="id-ID" sz="1800" noProof="0" dirty="0">
                          <a:solidFill>
                            <a:srgbClr val="000000"/>
                          </a:solidFill>
                          <a:latin typeface="Nunito"/>
                          <a:ea typeface="Nunito"/>
                          <a:cs typeface="Nunito"/>
                          <a:sym typeface="Nunito"/>
                        </a:rPr>
                        <a:t>100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128496">
                <a:tc>
                  <a:txBody>
                    <a:bodyPr/>
                    <a:lstStyle/>
                    <a:p>
                      <a:pPr algn="ctr">
                        <a:lnSpc>
                          <a:spcPts val="1960"/>
                        </a:lnSpc>
                        <a:defRPr/>
                      </a:pPr>
                      <a:r>
                        <a:rPr lang="id-ID" sz="1800" noProof="0" dirty="0">
                          <a:solidFill>
                            <a:srgbClr val="000000"/>
                          </a:solidFill>
                          <a:latin typeface="Nunito"/>
                          <a:ea typeface="Nunito"/>
                          <a:cs typeface="Nunito"/>
                          <a:sym typeface="Nunito"/>
                        </a:rPr>
                        <a:t>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1960"/>
                        </a:lnSpc>
                        <a:defRPr/>
                      </a:pPr>
                      <a:r>
                        <a:rPr lang="id-ID" sz="1800" noProof="0" dirty="0">
                          <a:solidFill>
                            <a:srgbClr val="000000"/>
                          </a:solidFill>
                          <a:latin typeface="Nunito"/>
                          <a:ea typeface="Nunito"/>
                          <a:cs typeface="Nunito"/>
                          <a:sym typeface="Nunito"/>
                        </a:rPr>
                        <a:t>Pengurus (Wakil Ketua, Sekretaris, dan Bendahara)</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960"/>
                        </a:lnSpc>
                        <a:defRPr/>
                      </a:pPr>
                      <a:r>
                        <a:rPr lang="id-ID" sz="1800" noProof="0" dirty="0">
                          <a:solidFill>
                            <a:srgbClr val="000000"/>
                          </a:solidFill>
                          <a:latin typeface="Nunito"/>
                          <a:ea typeface="Nunito"/>
                          <a:cs typeface="Nunito"/>
                          <a:sym typeface="Nunito"/>
                        </a:rPr>
                        <a:t>67</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885747">
                <a:tc>
                  <a:txBody>
                    <a:bodyPr/>
                    <a:lstStyle/>
                    <a:p>
                      <a:pPr algn="ctr">
                        <a:lnSpc>
                          <a:spcPts val="1960"/>
                        </a:lnSpc>
                        <a:defRPr/>
                      </a:pPr>
                      <a:r>
                        <a:rPr lang="id-ID" sz="1800" noProof="0" dirty="0">
                          <a:solidFill>
                            <a:srgbClr val="000000"/>
                          </a:solidFill>
                          <a:latin typeface="Nunito"/>
                          <a:ea typeface="Nunito"/>
                          <a:cs typeface="Nunito"/>
                          <a:sym typeface="Nunito"/>
                        </a:rPr>
                        <a:t>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1960"/>
                        </a:lnSpc>
                        <a:defRPr/>
                      </a:pPr>
                      <a:r>
                        <a:rPr lang="id-ID" sz="1800" noProof="0" dirty="0">
                          <a:solidFill>
                            <a:srgbClr val="000000"/>
                          </a:solidFill>
                          <a:latin typeface="Nunito"/>
                          <a:ea typeface="Nunito"/>
                          <a:cs typeface="Nunito"/>
                          <a:sym typeface="Nunito"/>
                        </a:rPr>
                        <a:t>Ketua Seksi dan Anggota Seksi</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1960"/>
                        </a:lnSpc>
                        <a:defRPr/>
                      </a:pPr>
                      <a:r>
                        <a:rPr lang="id-ID" sz="1800" noProof="0" dirty="0">
                          <a:solidFill>
                            <a:srgbClr val="000000"/>
                          </a:solidFill>
                          <a:latin typeface="Nunito"/>
                          <a:ea typeface="Nunito"/>
                          <a:cs typeface="Nunito"/>
                          <a:sym typeface="Nunito"/>
                        </a:rPr>
                        <a:t>33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graphicFrame>
        <p:nvGraphicFramePr>
          <p:cNvPr id="17" name="Table 7">
            <a:extLst>
              <a:ext uri="{FF2B5EF4-FFF2-40B4-BE49-F238E27FC236}">
                <a16:creationId xmlns:a16="http://schemas.microsoft.com/office/drawing/2014/main" id="{6A3D22FF-FE1C-801B-2A29-28E5140D3372}"/>
              </a:ext>
            </a:extLst>
          </p:cNvPr>
          <p:cNvGraphicFramePr>
            <a:graphicFrameLocks noGrp="1"/>
          </p:cNvGraphicFramePr>
          <p:nvPr>
            <p:extLst>
              <p:ext uri="{D42A27DB-BD31-4B8C-83A1-F6EECF244321}">
                <p14:modId xmlns:p14="http://schemas.microsoft.com/office/powerpoint/2010/main" val="2454394033"/>
              </p:ext>
            </p:extLst>
          </p:nvPr>
        </p:nvGraphicFramePr>
        <p:xfrm>
          <a:off x="9144000" y="5657581"/>
          <a:ext cx="5930900" cy="3750939"/>
        </p:xfrm>
        <a:graphic>
          <a:graphicData uri="http://schemas.openxmlformats.org/drawingml/2006/table">
            <a:tbl>
              <a:tblPr/>
              <a:tblGrid>
                <a:gridCol w="4633384">
                  <a:extLst>
                    <a:ext uri="{9D8B030D-6E8A-4147-A177-3AD203B41FA5}">
                      <a16:colId xmlns:a16="http://schemas.microsoft.com/office/drawing/2014/main" val="20000"/>
                    </a:ext>
                  </a:extLst>
                </a:gridCol>
                <a:gridCol w="1297516">
                  <a:extLst>
                    <a:ext uri="{9D8B030D-6E8A-4147-A177-3AD203B41FA5}">
                      <a16:colId xmlns:a16="http://schemas.microsoft.com/office/drawing/2014/main" val="20001"/>
                    </a:ext>
                  </a:extLst>
                </a:gridCol>
              </a:tblGrid>
              <a:tr h="979962">
                <a:tc gridSpan="2">
                  <a:txBody>
                    <a:bodyPr/>
                    <a:lstStyle/>
                    <a:p>
                      <a:pPr algn="ctr">
                        <a:lnSpc>
                          <a:spcPts val="2160"/>
                        </a:lnSpc>
                        <a:defRPr/>
                      </a:pPr>
                      <a:r>
                        <a:rPr lang="id-ID" sz="1800" b="1" noProof="0" dirty="0">
                          <a:solidFill>
                            <a:srgbClr val="000000"/>
                          </a:solidFill>
                          <a:latin typeface="Nunito"/>
                          <a:ea typeface="Nunito"/>
                          <a:cs typeface="Nunito"/>
                          <a:sym typeface="Nunito"/>
                        </a:rPr>
                        <a:t>Skor dalam mengikuti Jambore Pramuka, Pramuka Garuda, Paskibra dan Jumbara</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hMerge="1">
                  <a:txBody>
                    <a:bodyPr/>
                    <a:lstStyle/>
                    <a:p>
                      <a:pPr algn="ctr">
                        <a:lnSpc>
                          <a:spcPts val="2160"/>
                        </a:lnSpc>
                        <a:defRPr/>
                      </a:pPr>
                      <a:r>
                        <a:rPr lang="en-US" sz="1800">
                          <a:solidFill>
                            <a:srgbClr val="000000"/>
                          </a:solidFill>
                          <a:latin typeface="Nunito"/>
                          <a:ea typeface="Nunito"/>
                          <a:cs typeface="Nunito"/>
                          <a:sym typeface="Nunito"/>
                        </a:rPr>
                        <a:t>Skor dalam mengikuti Jambore Pramuka, Pramuka Garuda, Paskibra dan Jumbara</a:t>
                      </a:r>
                      <a:endParaRPr lang="en-US" sz="110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499653">
                <a:tc>
                  <a:txBody>
                    <a:bodyPr/>
                    <a:lstStyle/>
                    <a:p>
                      <a:pPr algn="ctr">
                        <a:lnSpc>
                          <a:spcPts val="2160"/>
                        </a:lnSpc>
                        <a:defRPr/>
                      </a:pPr>
                      <a:r>
                        <a:rPr lang="id-ID" sz="1800" b="1" noProof="0" dirty="0">
                          <a:solidFill>
                            <a:srgbClr val="000000"/>
                          </a:solidFill>
                          <a:latin typeface="Nunito"/>
                          <a:ea typeface="Nunito"/>
                          <a:cs typeface="Nunito"/>
                          <a:sym typeface="Nunito"/>
                        </a:rPr>
                        <a:t>Tingkat</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2160"/>
                        </a:lnSpc>
                        <a:defRPr/>
                      </a:pPr>
                      <a:r>
                        <a:rPr lang="id-ID" sz="1800" b="1" noProof="0" dirty="0">
                          <a:solidFill>
                            <a:srgbClr val="000000"/>
                          </a:solidFill>
                          <a:latin typeface="Nunito"/>
                          <a:ea typeface="Nunito"/>
                          <a:cs typeface="Nunito"/>
                          <a:sym typeface="Nunito"/>
                        </a:rPr>
                        <a:t>Skor</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1"/>
                  </a:ext>
                </a:extLst>
              </a:tr>
              <a:tr h="567831">
                <a:tc>
                  <a:txBody>
                    <a:bodyPr/>
                    <a:lstStyle/>
                    <a:p>
                      <a:pPr algn="l">
                        <a:lnSpc>
                          <a:spcPts val="2640"/>
                        </a:lnSpc>
                        <a:defRPr/>
                      </a:pPr>
                      <a:r>
                        <a:rPr lang="id-ID" sz="2000" noProof="0" dirty="0">
                          <a:solidFill>
                            <a:srgbClr val="000000"/>
                          </a:solidFill>
                          <a:latin typeface="Nunito"/>
                          <a:ea typeface="Nunito"/>
                          <a:cs typeface="Nunito"/>
                          <a:sym typeface="Nunito"/>
                        </a:rPr>
                        <a:t>Internasional</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640"/>
                        </a:lnSpc>
                        <a:defRPr/>
                      </a:pPr>
                      <a:r>
                        <a:rPr lang="id-ID" sz="2000" noProof="0" dirty="0">
                          <a:solidFill>
                            <a:srgbClr val="000000"/>
                          </a:solidFill>
                          <a:latin typeface="Nunito"/>
                          <a:ea typeface="Nunito"/>
                          <a:cs typeface="Nunito"/>
                          <a:sym typeface="Nunito"/>
                        </a:rPr>
                        <a:t>100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567831">
                <a:tc>
                  <a:txBody>
                    <a:bodyPr/>
                    <a:lstStyle/>
                    <a:p>
                      <a:pPr algn="l">
                        <a:lnSpc>
                          <a:spcPts val="2640"/>
                        </a:lnSpc>
                        <a:defRPr/>
                      </a:pPr>
                      <a:r>
                        <a:rPr lang="id-ID" sz="2000" noProof="0" dirty="0">
                          <a:solidFill>
                            <a:srgbClr val="000000"/>
                          </a:solidFill>
                          <a:latin typeface="Nunito"/>
                          <a:ea typeface="Nunito"/>
                          <a:cs typeface="Nunito"/>
                          <a:sym typeface="Nunito"/>
                        </a:rPr>
                        <a:t>Nasional</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640"/>
                        </a:lnSpc>
                        <a:defRPr/>
                      </a:pPr>
                      <a:r>
                        <a:rPr lang="id-ID" sz="2000" noProof="0" dirty="0">
                          <a:solidFill>
                            <a:srgbClr val="000000"/>
                          </a:solidFill>
                          <a:latin typeface="Nunito"/>
                          <a:ea typeface="Nunito"/>
                          <a:cs typeface="Nunito"/>
                          <a:sym typeface="Nunito"/>
                        </a:rPr>
                        <a:t>67</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567831">
                <a:tc>
                  <a:txBody>
                    <a:bodyPr/>
                    <a:lstStyle/>
                    <a:p>
                      <a:pPr algn="l">
                        <a:lnSpc>
                          <a:spcPts val="2640"/>
                        </a:lnSpc>
                        <a:defRPr/>
                      </a:pPr>
                      <a:r>
                        <a:rPr lang="id-ID" sz="2000" noProof="0" dirty="0">
                          <a:solidFill>
                            <a:srgbClr val="000000"/>
                          </a:solidFill>
                          <a:latin typeface="Nunito"/>
                          <a:ea typeface="Nunito"/>
                          <a:cs typeface="Nunito"/>
                          <a:sym typeface="Nunito"/>
                        </a:rPr>
                        <a:t>Provinsi</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640"/>
                        </a:lnSpc>
                        <a:defRPr/>
                      </a:pPr>
                      <a:r>
                        <a:rPr lang="id-ID" sz="2000" noProof="0" dirty="0">
                          <a:solidFill>
                            <a:srgbClr val="000000"/>
                          </a:solidFill>
                          <a:latin typeface="Nunito"/>
                          <a:ea typeface="Nunito"/>
                          <a:cs typeface="Nunito"/>
                          <a:sym typeface="Nunito"/>
                        </a:rPr>
                        <a:t>43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567831">
                <a:tc>
                  <a:txBody>
                    <a:bodyPr/>
                    <a:lstStyle/>
                    <a:p>
                      <a:pPr algn="l">
                        <a:lnSpc>
                          <a:spcPts val="2640"/>
                        </a:lnSpc>
                        <a:defRPr/>
                      </a:pPr>
                      <a:r>
                        <a:rPr lang="id-ID" sz="2000" noProof="0" dirty="0">
                          <a:solidFill>
                            <a:srgbClr val="000000"/>
                          </a:solidFill>
                          <a:latin typeface="Nunito"/>
                          <a:ea typeface="Nunito"/>
                          <a:cs typeface="Nunito"/>
                          <a:sym typeface="Nunito"/>
                        </a:rPr>
                        <a:t>Kota/Kabupaten</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640"/>
                        </a:lnSpc>
                        <a:defRPr/>
                      </a:pPr>
                      <a:r>
                        <a:rPr lang="id-ID" sz="2000" noProof="0" dirty="0">
                          <a:solidFill>
                            <a:srgbClr val="000000"/>
                          </a:solidFill>
                          <a:latin typeface="Nunito"/>
                          <a:ea typeface="Nunito"/>
                          <a:cs typeface="Nunito"/>
                          <a:sym typeface="Nunito"/>
                        </a:rPr>
                        <a:t>33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bl>
          </a:graphicData>
        </a:graphic>
      </p:graphicFrame>
      <p:graphicFrame>
        <p:nvGraphicFramePr>
          <p:cNvPr id="19" name="Table 8">
            <a:extLst>
              <a:ext uri="{FF2B5EF4-FFF2-40B4-BE49-F238E27FC236}">
                <a16:creationId xmlns:a16="http://schemas.microsoft.com/office/drawing/2014/main" id="{0060B59B-4835-0F0C-9034-132FA75AEDE6}"/>
              </a:ext>
            </a:extLst>
          </p:cNvPr>
          <p:cNvGraphicFramePr>
            <a:graphicFrameLocks noGrp="1"/>
          </p:cNvGraphicFramePr>
          <p:nvPr>
            <p:extLst>
              <p:ext uri="{D42A27DB-BD31-4B8C-83A1-F6EECF244321}">
                <p14:modId xmlns:p14="http://schemas.microsoft.com/office/powerpoint/2010/main" val="1783959514"/>
              </p:ext>
            </p:extLst>
          </p:nvPr>
        </p:nvGraphicFramePr>
        <p:xfrm>
          <a:off x="15304397" y="1213650"/>
          <a:ext cx="2309751" cy="8231292"/>
        </p:xfrm>
        <a:graphic>
          <a:graphicData uri="http://schemas.openxmlformats.org/drawingml/2006/table">
            <a:tbl>
              <a:tblPr/>
              <a:tblGrid>
                <a:gridCol w="1451715">
                  <a:extLst>
                    <a:ext uri="{9D8B030D-6E8A-4147-A177-3AD203B41FA5}">
                      <a16:colId xmlns:a16="http://schemas.microsoft.com/office/drawing/2014/main" val="20000"/>
                    </a:ext>
                  </a:extLst>
                </a:gridCol>
                <a:gridCol w="858036">
                  <a:extLst>
                    <a:ext uri="{9D8B030D-6E8A-4147-A177-3AD203B41FA5}">
                      <a16:colId xmlns:a16="http://schemas.microsoft.com/office/drawing/2014/main" val="20001"/>
                    </a:ext>
                  </a:extLst>
                </a:gridCol>
              </a:tblGrid>
              <a:tr h="1004658">
                <a:tc gridSpan="2">
                  <a:txBody>
                    <a:bodyPr/>
                    <a:lstStyle/>
                    <a:p>
                      <a:pPr algn="ctr">
                        <a:lnSpc>
                          <a:spcPts val="2160"/>
                        </a:lnSpc>
                        <a:defRPr/>
                      </a:pPr>
                      <a:r>
                        <a:rPr lang="id-ID" sz="1800" b="1" noProof="0" dirty="0">
                          <a:solidFill>
                            <a:srgbClr val="000000"/>
                          </a:solidFill>
                          <a:latin typeface="Nunito"/>
                          <a:ea typeface="Nunito"/>
                          <a:cs typeface="Nunito"/>
                          <a:sym typeface="Nunito"/>
                        </a:rPr>
                        <a:t>Skor dalam mengikuti Hafiz Qur’an</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ctr">
                        <a:lnSpc>
                          <a:spcPts val="2160"/>
                        </a:lnSpc>
                        <a:defRPr/>
                      </a:pPr>
                      <a:r>
                        <a:rPr lang="en-US" sz="1800">
                          <a:solidFill>
                            <a:srgbClr val="000000"/>
                          </a:solidFill>
                          <a:latin typeface="Nunito"/>
                          <a:ea typeface="Nunito"/>
                          <a:cs typeface="Nunito"/>
                          <a:sym typeface="Nunito"/>
                        </a:rPr>
                        <a:t>Skor dalam mengikuti Hafiz Qur’an</a:t>
                      </a:r>
                      <a:endParaRPr lang="en-US" sz="110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44392">
                <a:tc>
                  <a:txBody>
                    <a:bodyPr/>
                    <a:lstStyle/>
                    <a:p>
                      <a:pPr algn="ctr">
                        <a:lnSpc>
                          <a:spcPts val="2160"/>
                        </a:lnSpc>
                        <a:defRPr/>
                      </a:pPr>
                      <a:r>
                        <a:rPr lang="id-ID" sz="1800" b="1" noProof="0" dirty="0">
                          <a:solidFill>
                            <a:srgbClr val="000000"/>
                          </a:solidFill>
                          <a:latin typeface="Nunito"/>
                          <a:ea typeface="Nunito"/>
                          <a:cs typeface="Nunito"/>
                          <a:sym typeface="Nunito"/>
                        </a:rPr>
                        <a:t>Jumlah Juz</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2160"/>
                        </a:lnSpc>
                        <a:defRPr/>
                      </a:pPr>
                      <a:r>
                        <a:rPr lang="id-ID" sz="1800" b="1" noProof="0" dirty="0">
                          <a:solidFill>
                            <a:srgbClr val="000000"/>
                          </a:solidFill>
                          <a:latin typeface="Nunito"/>
                          <a:ea typeface="Nunito"/>
                          <a:cs typeface="Nunito"/>
                          <a:sym typeface="Nunito"/>
                        </a:rPr>
                        <a:t>Skor</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544392">
                <a:tc>
                  <a:txBody>
                    <a:bodyPr/>
                    <a:lstStyle/>
                    <a:p>
                      <a:pPr algn="ctr">
                        <a:lnSpc>
                          <a:spcPts val="2160"/>
                        </a:lnSpc>
                        <a:defRPr/>
                      </a:pPr>
                      <a:r>
                        <a:rPr lang="id-ID" sz="1800" noProof="0" dirty="0">
                          <a:solidFill>
                            <a:srgbClr val="000000"/>
                          </a:solidFill>
                          <a:latin typeface="Nunito"/>
                          <a:ea typeface="Nunito"/>
                          <a:cs typeface="Nunito"/>
                          <a:sym typeface="Nunito"/>
                        </a:rPr>
                        <a:t>28 - 30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100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25-27</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94</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22-24</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88</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19-21</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82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16-18</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76</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6"/>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13-15</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70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7"/>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11-12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64</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8"/>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9-10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58</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9"/>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7-8</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52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0"/>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5-6</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46</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1"/>
                  </a:ext>
                </a:extLst>
              </a:tr>
              <a:tr h="557854">
                <a:tc>
                  <a:txBody>
                    <a:bodyPr/>
                    <a:lstStyle/>
                    <a:p>
                      <a:pPr algn="ctr">
                        <a:lnSpc>
                          <a:spcPts val="2160"/>
                        </a:lnSpc>
                        <a:defRPr/>
                      </a:pPr>
                      <a:r>
                        <a:rPr lang="id-ID" sz="1800" noProof="0" dirty="0">
                          <a:solidFill>
                            <a:srgbClr val="000000"/>
                          </a:solidFill>
                          <a:latin typeface="Nunito"/>
                          <a:ea typeface="Nunito"/>
                          <a:cs typeface="Nunito"/>
                          <a:sym typeface="Nunito"/>
                        </a:rPr>
                        <a:t>3-4</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40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2"/>
                  </a:ext>
                </a:extLst>
              </a:tr>
              <a:tr h="544392">
                <a:tc>
                  <a:txBody>
                    <a:bodyPr/>
                    <a:lstStyle/>
                    <a:p>
                      <a:pPr algn="ctr">
                        <a:lnSpc>
                          <a:spcPts val="2160"/>
                        </a:lnSpc>
                        <a:defRPr/>
                      </a:pPr>
                      <a:r>
                        <a:rPr lang="id-ID" sz="1800" noProof="0" dirty="0">
                          <a:solidFill>
                            <a:srgbClr val="000000"/>
                          </a:solidFill>
                          <a:latin typeface="Nunito"/>
                          <a:ea typeface="Nunito"/>
                          <a:cs typeface="Nunito"/>
                          <a:sym typeface="Nunito"/>
                        </a:rPr>
                        <a:t>1-2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160"/>
                        </a:lnSpc>
                        <a:defRPr/>
                      </a:pPr>
                      <a:r>
                        <a:rPr lang="id-ID" sz="1800" noProof="0" dirty="0">
                          <a:solidFill>
                            <a:srgbClr val="000000"/>
                          </a:solidFill>
                          <a:latin typeface="Nunito"/>
                          <a:ea typeface="Nunito"/>
                          <a:cs typeface="Nunito"/>
                          <a:sym typeface="Nunito"/>
                        </a:rPr>
                        <a:t>34</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13"/>
                  </a:ext>
                </a:extLst>
              </a:tr>
            </a:tbl>
          </a:graphicData>
        </a:graphic>
      </p:graphicFrame>
      <p:sp>
        <p:nvSpPr>
          <p:cNvPr id="20" name="Freeform 9">
            <a:extLst>
              <a:ext uri="{FF2B5EF4-FFF2-40B4-BE49-F238E27FC236}">
                <a16:creationId xmlns:a16="http://schemas.microsoft.com/office/drawing/2014/main" id="{57A6BD1E-7FAB-9B19-FB50-C0D1B8F4FFEE}"/>
              </a:ext>
            </a:extLst>
          </p:cNvPr>
          <p:cNvSpPr/>
          <p:nvPr/>
        </p:nvSpPr>
        <p:spPr>
          <a:xfrm>
            <a:off x="500040" y="7001648"/>
            <a:ext cx="8034360" cy="617305"/>
          </a:xfrm>
          <a:custGeom>
            <a:avLst/>
            <a:gdLst/>
            <a:ahLst/>
            <a:cxnLst/>
            <a:rect l="l" t="t" r="r" b="b"/>
            <a:pathLst>
              <a:path w="8124807" h="617305">
                <a:moveTo>
                  <a:pt x="0" y="0"/>
                </a:moveTo>
                <a:lnTo>
                  <a:pt x="8124807" y="0"/>
                </a:lnTo>
                <a:lnTo>
                  <a:pt x="8124807" y="617305"/>
                </a:lnTo>
                <a:lnTo>
                  <a:pt x="0" y="617305"/>
                </a:lnTo>
                <a:lnTo>
                  <a:pt x="0" y="0"/>
                </a:lnTo>
                <a:close/>
              </a:path>
            </a:pathLst>
          </a:custGeom>
          <a:blipFill>
            <a:blip r:embed="rId6">
              <a:extLst>
                <a:ext uri="{96DAC541-7B7A-43D3-8B79-37D633B846F1}">
                  <asvg:svgBlip xmlns:asvg="http://schemas.microsoft.com/office/drawing/2016/SVG/main" r:embed="rId7"/>
                </a:ext>
              </a:extLst>
            </a:blip>
            <a:stretch>
              <a:fillRect/>
            </a:stretch>
          </a:blipFill>
          <a:ln>
            <a:solidFill>
              <a:schemeClr val="bg2"/>
            </a:solidFill>
          </a:ln>
        </p:spPr>
        <p:txBody>
          <a:bodyPr/>
          <a:lstStyle/>
          <a:p>
            <a:endParaRPr lang="id-ID" noProof="0" dirty="0"/>
          </a:p>
        </p:txBody>
      </p:sp>
      <p:graphicFrame>
        <p:nvGraphicFramePr>
          <p:cNvPr id="21" name="Table 10">
            <a:extLst>
              <a:ext uri="{FF2B5EF4-FFF2-40B4-BE49-F238E27FC236}">
                <a16:creationId xmlns:a16="http://schemas.microsoft.com/office/drawing/2014/main" id="{B0A5E6EC-81E8-1FE4-E0AB-A61EA2AF3464}"/>
              </a:ext>
            </a:extLst>
          </p:cNvPr>
          <p:cNvGraphicFramePr>
            <a:graphicFrameLocks noGrp="1"/>
          </p:cNvGraphicFramePr>
          <p:nvPr>
            <p:extLst>
              <p:ext uri="{D42A27DB-BD31-4B8C-83A1-F6EECF244321}">
                <p14:modId xmlns:p14="http://schemas.microsoft.com/office/powerpoint/2010/main" val="3810385675"/>
              </p:ext>
            </p:extLst>
          </p:nvPr>
        </p:nvGraphicFramePr>
        <p:xfrm>
          <a:off x="507088" y="7666578"/>
          <a:ext cx="8019432" cy="1741944"/>
        </p:xfrm>
        <a:graphic>
          <a:graphicData uri="http://schemas.openxmlformats.org/drawingml/2006/table">
            <a:tbl>
              <a:tblPr/>
              <a:tblGrid>
                <a:gridCol w="838060">
                  <a:extLst>
                    <a:ext uri="{9D8B030D-6E8A-4147-A177-3AD203B41FA5}">
                      <a16:colId xmlns:a16="http://schemas.microsoft.com/office/drawing/2014/main" val="20000"/>
                    </a:ext>
                  </a:extLst>
                </a:gridCol>
                <a:gridCol w="6073012">
                  <a:extLst>
                    <a:ext uri="{9D8B030D-6E8A-4147-A177-3AD203B41FA5}">
                      <a16:colId xmlns:a16="http://schemas.microsoft.com/office/drawing/2014/main" val="20001"/>
                    </a:ext>
                  </a:extLst>
                </a:gridCol>
                <a:gridCol w="1108360">
                  <a:extLst>
                    <a:ext uri="{9D8B030D-6E8A-4147-A177-3AD203B41FA5}">
                      <a16:colId xmlns:a16="http://schemas.microsoft.com/office/drawing/2014/main" val="20002"/>
                    </a:ext>
                  </a:extLst>
                </a:gridCol>
              </a:tblGrid>
              <a:tr h="435486">
                <a:tc>
                  <a:txBody>
                    <a:bodyPr/>
                    <a:lstStyle/>
                    <a:p>
                      <a:pPr algn="ctr">
                        <a:lnSpc>
                          <a:spcPts val="850"/>
                        </a:lnSpc>
                        <a:defRPr/>
                      </a:pPr>
                      <a:r>
                        <a:rPr lang="id-ID" sz="1700" b="1" noProof="0" dirty="0">
                          <a:solidFill>
                            <a:srgbClr val="000000"/>
                          </a:solidFill>
                          <a:latin typeface="Nunito"/>
                          <a:ea typeface="Nunito"/>
                          <a:cs typeface="Nunito"/>
                          <a:sym typeface="Nunito"/>
                        </a:rPr>
                        <a:t>No</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850"/>
                        </a:lnSpc>
                        <a:defRPr/>
                      </a:pPr>
                      <a:r>
                        <a:rPr lang="id-ID" sz="1700" b="1" noProof="0" dirty="0">
                          <a:solidFill>
                            <a:srgbClr val="000000"/>
                          </a:solidFill>
                          <a:latin typeface="Nunito"/>
                          <a:ea typeface="Nunito"/>
                          <a:cs typeface="Nunito"/>
                          <a:sym typeface="Nunito"/>
                        </a:rPr>
                        <a:t>Jabatan</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850"/>
                        </a:lnSpc>
                        <a:defRPr/>
                      </a:pPr>
                      <a:r>
                        <a:rPr lang="id-ID" sz="1700" b="1" noProof="0" dirty="0">
                          <a:solidFill>
                            <a:srgbClr val="000000"/>
                          </a:solidFill>
                          <a:latin typeface="Nunito"/>
                          <a:ea typeface="Nunito"/>
                          <a:cs typeface="Nunito"/>
                          <a:sym typeface="Nunito"/>
                        </a:rPr>
                        <a:t>Skor</a:t>
                      </a:r>
                      <a:endParaRPr lang="id-ID" sz="1100" b="1"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35486">
                <a:tc>
                  <a:txBody>
                    <a:bodyPr/>
                    <a:lstStyle/>
                    <a:p>
                      <a:pPr algn="ctr">
                        <a:lnSpc>
                          <a:spcPts val="850"/>
                        </a:lnSpc>
                        <a:defRPr/>
                      </a:pPr>
                      <a:r>
                        <a:rPr lang="id-ID" sz="1700" noProof="0" dirty="0">
                          <a:solidFill>
                            <a:srgbClr val="000000"/>
                          </a:solidFill>
                          <a:latin typeface="Nunito"/>
                          <a:ea typeface="Nunito"/>
                          <a:cs typeface="Nunito"/>
                          <a:sym typeface="Nunito"/>
                        </a:rPr>
                        <a:t>1</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850"/>
                        </a:lnSpc>
                        <a:defRPr/>
                      </a:pPr>
                      <a:r>
                        <a:rPr lang="id-ID" sz="1700" noProof="0" dirty="0">
                          <a:solidFill>
                            <a:srgbClr val="000000"/>
                          </a:solidFill>
                          <a:latin typeface="Nunito"/>
                          <a:ea typeface="Nunito"/>
                          <a:cs typeface="Nunito"/>
                          <a:sym typeface="Nunito"/>
                        </a:rPr>
                        <a:t>Ketua</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850"/>
                        </a:lnSpc>
                        <a:defRPr/>
                      </a:pPr>
                      <a:r>
                        <a:rPr lang="id-ID" sz="1700" noProof="0" dirty="0">
                          <a:solidFill>
                            <a:srgbClr val="000000"/>
                          </a:solidFill>
                          <a:latin typeface="Nunito"/>
                          <a:ea typeface="Nunito"/>
                          <a:cs typeface="Nunito"/>
                          <a:sym typeface="Nunito"/>
                        </a:rPr>
                        <a:t>100</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435486">
                <a:tc>
                  <a:txBody>
                    <a:bodyPr/>
                    <a:lstStyle/>
                    <a:p>
                      <a:pPr algn="ctr">
                        <a:lnSpc>
                          <a:spcPts val="850"/>
                        </a:lnSpc>
                        <a:defRPr/>
                      </a:pPr>
                      <a:r>
                        <a:rPr lang="id-ID" sz="1700" noProof="0" dirty="0">
                          <a:solidFill>
                            <a:srgbClr val="000000"/>
                          </a:solidFill>
                          <a:latin typeface="Nunito"/>
                          <a:ea typeface="Nunito"/>
                          <a:cs typeface="Nunito"/>
                          <a:sym typeface="Nunito"/>
                        </a:rPr>
                        <a:t>2</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850"/>
                        </a:lnSpc>
                        <a:defRPr/>
                      </a:pPr>
                      <a:r>
                        <a:rPr lang="id-ID" sz="1700" noProof="0" dirty="0">
                          <a:solidFill>
                            <a:srgbClr val="000000"/>
                          </a:solidFill>
                          <a:latin typeface="Nunito"/>
                          <a:ea typeface="Nunito"/>
                          <a:cs typeface="Nunito"/>
                          <a:sym typeface="Nunito"/>
                        </a:rPr>
                        <a:t>Pengurus (Wakil Ketua, Sekretaris, dan Bendahara)</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850"/>
                        </a:lnSpc>
                        <a:defRPr/>
                      </a:pPr>
                      <a:r>
                        <a:rPr lang="id-ID" sz="1700" noProof="0" dirty="0">
                          <a:solidFill>
                            <a:srgbClr val="000000"/>
                          </a:solidFill>
                          <a:latin typeface="Nunito"/>
                          <a:ea typeface="Nunito"/>
                          <a:cs typeface="Nunito"/>
                          <a:sym typeface="Nunito"/>
                        </a:rPr>
                        <a:t>67</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435486">
                <a:tc>
                  <a:txBody>
                    <a:bodyPr/>
                    <a:lstStyle/>
                    <a:p>
                      <a:pPr algn="ctr">
                        <a:lnSpc>
                          <a:spcPts val="850"/>
                        </a:lnSpc>
                        <a:defRPr/>
                      </a:pPr>
                      <a:r>
                        <a:rPr lang="id-ID" sz="1700" noProof="0" dirty="0">
                          <a:solidFill>
                            <a:srgbClr val="000000"/>
                          </a:solidFill>
                          <a:latin typeface="Nunito"/>
                          <a:ea typeface="Nunito"/>
                          <a:cs typeface="Nunito"/>
                          <a:sym typeface="Nunito"/>
                        </a:rPr>
                        <a:t>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l">
                        <a:lnSpc>
                          <a:spcPts val="850"/>
                        </a:lnSpc>
                        <a:defRPr/>
                      </a:pPr>
                      <a:r>
                        <a:rPr lang="id-ID" sz="1700" noProof="0" dirty="0">
                          <a:solidFill>
                            <a:srgbClr val="000000"/>
                          </a:solidFill>
                          <a:latin typeface="Nunito"/>
                          <a:ea typeface="Nunito"/>
                          <a:cs typeface="Nunito"/>
                          <a:sym typeface="Nunito"/>
                        </a:rPr>
                        <a:t>Ketua Seksi dan Koordinator Seksi</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850"/>
                        </a:lnSpc>
                        <a:defRPr/>
                      </a:pPr>
                      <a:r>
                        <a:rPr lang="id-ID" sz="1700" noProof="0" dirty="0">
                          <a:solidFill>
                            <a:srgbClr val="000000"/>
                          </a:solidFill>
                          <a:latin typeface="Nunito"/>
                          <a:ea typeface="Nunito"/>
                          <a:cs typeface="Nunito"/>
                          <a:sym typeface="Nunito"/>
                        </a:rPr>
                        <a:t>33</a:t>
                      </a:r>
                      <a:endParaRPr lang="id-ID" sz="1100" noProof="0" dirty="0"/>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bl>
          </a:graphicData>
        </a:graphic>
      </p:graphicFrame>
      <p:grpSp>
        <p:nvGrpSpPr>
          <p:cNvPr id="22" name="Group 11">
            <a:extLst>
              <a:ext uri="{FF2B5EF4-FFF2-40B4-BE49-F238E27FC236}">
                <a16:creationId xmlns:a16="http://schemas.microsoft.com/office/drawing/2014/main" id="{EB55DAF1-240C-B3DC-87DE-6A1046C62F59}"/>
              </a:ext>
            </a:extLst>
          </p:cNvPr>
          <p:cNvGrpSpPr/>
          <p:nvPr/>
        </p:nvGrpSpPr>
        <p:grpSpPr>
          <a:xfrm>
            <a:off x="658750" y="419655"/>
            <a:ext cx="7723249" cy="745948"/>
            <a:chOff x="-30717" y="0"/>
            <a:chExt cx="7052309" cy="994598"/>
          </a:xfrm>
        </p:grpSpPr>
        <p:sp>
          <p:nvSpPr>
            <p:cNvPr id="23" name="Freeform 12">
              <a:extLst>
                <a:ext uri="{FF2B5EF4-FFF2-40B4-BE49-F238E27FC236}">
                  <a16:creationId xmlns:a16="http://schemas.microsoft.com/office/drawing/2014/main" id="{2B169CFC-FB8C-6A61-71F0-C21A3F155465}"/>
                </a:ext>
              </a:extLst>
            </p:cNvPr>
            <p:cNvSpPr/>
            <p:nvPr/>
          </p:nvSpPr>
          <p:spPr>
            <a:xfrm>
              <a:off x="0" y="0"/>
              <a:ext cx="7021592" cy="908643"/>
            </a:xfrm>
            <a:custGeom>
              <a:avLst/>
              <a:gdLst/>
              <a:ahLst/>
              <a:cxnLst/>
              <a:rect l="l" t="t" r="r" b="b"/>
              <a:pathLst>
                <a:path w="7021592" h="908643">
                  <a:moveTo>
                    <a:pt x="0" y="0"/>
                  </a:moveTo>
                  <a:lnTo>
                    <a:pt x="7021592" y="0"/>
                  </a:lnTo>
                  <a:lnTo>
                    <a:pt x="7021592" y="908643"/>
                  </a:lnTo>
                  <a:lnTo>
                    <a:pt x="0" y="908643"/>
                  </a:lnTo>
                  <a:close/>
                </a:path>
              </a:pathLst>
            </a:custGeom>
            <a:solidFill>
              <a:srgbClr val="000000">
                <a:alpha val="0"/>
              </a:srgbClr>
            </a:solidFill>
          </p:spPr>
          <p:txBody>
            <a:bodyPr/>
            <a:lstStyle/>
            <a:p>
              <a:endParaRPr lang="id-ID" noProof="0" dirty="0"/>
            </a:p>
          </p:txBody>
        </p:sp>
        <p:sp>
          <p:nvSpPr>
            <p:cNvPr id="24" name="TextBox 13">
              <a:extLst>
                <a:ext uri="{FF2B5EF4-FFF2-40B4-BE49-F238E27FC236}">
                  <a16:creationId xmlns:a16="http://schemas.microsoft.com/office/drawing/2014/main" id="{175DBB1A-8C62-AFE2-F89A-15C4521AD254}"/>
                </a:ext>
              </a:extLst>
            </p:cNvPr>
            <p:cNvSpPr txBox="1"/>
            <p:nvPr/>
          </p:nvSpPr>
          <p:spPr>
            <a:xfrm>
              <a:off x="-30717" y="105004"/>
              <a:ext cx="7021592" cy="889594"/>
            </a:xfrm>
            <a:prstGeom prst="rect">
              <a:avLst/>
            </a:prstGeom>
          </p:spPr>
          <p:txBody>
            <a:bodyPr lIns="0" tIns="0" rIns="0" bIns="0" rtlCol="0" anchor="t"/>
            <a:lstStyle/>
            <a:p>
              <a:pPr algn="l">
                <a:lnSpc>
                  <a:spcPts val="2244"/>
                </a:lnSpc>
              </a:pPr>
              <a:r>
                <a:rPr lang="id-ID" sz="2400" b="1" noProof="0" dirty="0">
                  <a:solidFill>
                    <a:srgbClr val="FFFFFF"/>
                  </a:solidFill>
                  <a:latin typeface="Nunito Bold"/>
                  <a:ea typeface="Nunito Bold"/>
                  <a:cs typeface="Nunito Bold"/>
                  <a:sym typeface="Nunito Bold"/>
                </a:rPr>
                <a:t>Penskoran Prestasi Kejuaraan  Akademik dan Nonakademik</a:t>
              </a:r>
            </a:p>
          </p:txBody>
        </p:sp>
      </p:grpSp>
      <p:grpSp>
        <p:nvGrpSpPr>
          <p:cNvPr id="25" name="Group 14">
            <a:extLst>
              <a:ext uri="{FF2B5EF4-FFF2-40B4-BE49-F238E27FC236}">
                <a16:creationId xmlns:a16="http://schemas.microsoft.com/office/drawing/2014/main" id="{804C81CC-41CF-F146-CA33-264475AA844F}"/>
              </a:ext>
            </a:extLst>
          </p:cNvPr>
          <p:cNvGrpSpPr/>
          <p:nvPr/>
        </p:nvGrpSpPr>
        <p:grpSpPr>
          <a:xfrm>
            <a:off x="533400" y="6980177"/>
            <a:ext cx="7684252" cy="734449"/>
            <a:chOff x="-170422" y="0"/>
            <a:chExt cx="7482537" cy="972248"/>
          </a:xfrm>
        </p:grpSpPr>
        <p:sp>
          <p:nvSpPr>
            <p:cNvPr id="26" name="Freeform 15">
              <a:extLst>
                <a:ext uri="{FF2B5EF4-FFF2-40B4-BE49-F238E27FC236}">
                  <a16:creationId xmlns:a16="http://schemas.microsoft.com/office/drawing/2014/main" id="{FBFFBE0E-7263-6BBF-E9FC-D66813BA7625}"/>
                </a:ext>
              </a:extLst>
            </p:cNvPr>
            <p:cNvSpPr/>
            <p:nvPr/>
          </p:nvSpPr>
          <p:spPr>
            <a:xfrm>
              <a:off x="0" y="0"/>
              <a:ext cx="7312115" cy="908643"/>
            </a:xfrm>
            <a:custGeom>
              <a:avLst/>
              <a:gdLst/>
              <a:ahLst/>
              <a:cxnLst/>
              <a:rect l="l" t="t" r="r" b="b"/>
              <a:pathLst>
                <a:path w="7312115" h="908643">
                  <a:moveTo>
                    <a:pt x="0" y="0"/>
                  </a:moveTo>
                  <a:lnTo>
                    <a:pt x="7312115" y="0"/>
                  </a:lnTo>
                  <a:lnTo>
                    <a:pt x="7312115" y="908643"/>
                  </a:lnTo>
                  <a:lnTo>
                    <a:pt x="0" y="908643"/>
                  </a:lnTo>
                  <a:close/>
                </a:path>
              </a:pathLst>
            </a:custGeom>
            <a:solidFill>
              <a:srgbClr val="000000">
                <a:alpha val="0"/>
              </a:srgbClr>
            </a:solidFill>
          </p:spPr>
          <p:txBody>
            <a:bodyPr/>
            <a:lstStyle/>
            <a:p>
              <a:endParaRPr lang="id-ID" sz="2000" noProof="0" dirty="0"/>
            </a:p>
          </p:txBody>
        </p:sp>
        <p:sp>
          <p:nvSpPr>
            <p:cNvPr id="27" name="TextBox 16">
              <a:extLst>
                <a:ext uri="{FF2B5EF4-FFF2-40B4-BE49-F238E27FC236}">
                  <a16:creationId xmlns:a16="http://schemas.microsoft.com/office/drawing/2014/main" id="{EABDFB47-42DF-ACAD-5BDA-98C7C4A716FD}"/>
                </a:ext>
              </a:extLst>
            </p:cNvPr>
            <p:cNvSpPr txBox="1"/>
            <p:nvPr/>
          </p:nvSpPr>
          <p:spPr>
            <a:xfrm>
              <a:off x="-170422" y="82655"/>
              <a:ext cx="7312115" cy="889593"/>
            </a:xfrm>
            <a:prstGeom prst="rect">
              <a:avLst/>
            </a:prstGeom>
          </p:spPr>
          <p:txBody>
            <a:bodyPr lIns="0" tIns="0" rIns="0" bIns="0" rtlCol="0" anchor="t"/>
            <a:lstStyle/>
            <a:p>
              <a:pPr algn="l">
                <a:lnSpc>
                  <a:spcPts val="2244"/>
                </a:lnSpc>
              </a:pPr>
              <a:r>
                <a:rPr lang="id-ID" sz="2000" b="1" noProof="0" dirty="0">
                  <a:solidFill>
                    <a:srgbClr val="FFFFFF"/>
                  </a:solidFill>
                  <a:latin typeface="Nunito Bold"/>
                  <a:ea typeface="Nunito Bold"/>
                  <a:cs typeface="Nunito Bold"/>
                  <a:sym typeface="Nunito Bold"/>
                </a:rPr>
                <a:t>Penskoran Pengalaman Kepemimpinan  Ekstrakurikuler</a:t>
              </a:r>
            </a:p>
          </p:txBody>
        </p:sp>
      </p:grpSp>
      <p:grpSp>
        <p:nvGrpSpPr>
          <p:cNvPr id="28" name="Group 17">
            <a:extLst>
              <a:ext uri="{FF2B5EF4-FFF2-40B4-BE49-F238E27FC236}">
                <a16:creationId xmlns:a16="http://schemas.microsoft.com/office/drawing/2014/main" id="{7E26F2B0-12F4-83A5-1059-DFEAE0943A61}"/>
              </a:ext>
            </a:extLst>
          </p:cNvPr>
          <p:cNvGrpSpPr/>
          <p:nvPr/>
        </p:nvGrpSpPr>
        <p:grpSpPr>
          <a:xfrm>
            <a:off x="9278646" y="353638"/>
            <a:ext cx="8033527" cy="902970"/>
            <a:chOff x="0" y="0"/>
            <a:chExt cx="9114577" cy="1138866"/>
          </a:xfrm>
        </p:grpSpPr>
        <p:sp>
          <p:nvSpPr>
            <p:cNvPr id="29" name="Freeform 18">
              <a:extLst>
                <a:ext uri="{FF2B5EF4-FFF2-40B4-BE49-F238E27FC236}">
                  <a16:creationId xmlns:a16="http://schemas.microsoft.com/office/drawing/2014/main" id="{65F25473-32B0-A367-D4B1-46D1A81731AB}"/>
                </a:ext>
              </a:extLst>
            </p:cNvPr>
            <p:cNvSpPr/>
            <p:nvPr/>
          </p:nvSpPr>
          <p:spPr>
            <a:xfrm>
              <a:off x="0" y="0"/>
              <a:ext cx="9114577" cy="1138866"/>
            </a:xfrm>
            <a:custGeom>
              <a:avLst/>
              <a:gdLst/>
              <a:ahLst/>
              <a:cxnLst/>
              <a:rect l="l" t="t" r="r" b="b"/>
              <a:pathLst>
                <a:path w="9114577" h="1138866">
                  <a:moveTo>
                    <a:pt x="0" y="0"/>
                  </a:moveTo>
                  <a:lnTo>
                    <a:pt x="9114577" y="0"/>
                  </a:lnTo>
                  <a:lnTo>
                    <a:pt x="9114577" y="1138866"/>
                  </a:lnTo>
                  <a:lnTo>
                    <a:pt x="0" y="1138866"/>
                  </a:lnTo>
                  <a:close/>
                </a:path>
              </a:pathLst>
            </a:custGeom>
            <a:solidFill>
              <a:srgbClr val="000000">
                <a:alpha val="0"/>
              </a:srgbClr>
            </a:solidFill>
          </p:spPr>
          <p:txBody>
            <a:bodyPr/>
            <a:lstStyle/>
            <a:p>
              <a:endParaRPr lang="id-ID" sz="2000" noProof="0" dirty="0"/>
            </a:p>
          </p:txBody>
        </p:sp>
        <p:sp>
          <p:nvSpPr>
            <p:cNvPr id="30" name="TextBox 19">
              <a:extLst>
                <a:ext uri="{FF2B5EF4-FFF2-40B4-BE49-F238E27FC236}">
                  <a16:creationId xmlns:a16="http://schemas.microsoft.com/office/drawing/2014/main" id="{BC3170A1-5A8A-EA03-7A79-79DDCD0023ED}"/>
                </a:ext>
              </a:extLst>
            </p:cNvPr>
            <p:cNvSpPr txBox="1"/>
            <p:nvPr/>
          </p:nvSpPr>
          <p:spPr>
            <a:xfrm>
              <a:off x="0" y="247518"/>
              <a:ext cx="9114577" cy="717212"/>
            </a:xfrm>
            <a:prstGeom prst="rect">
              <a:avLst/>
            </a:prstGeom>
          </p:spPr>
          <p:txBody>
            <a:bodyPr lIns="0" tIns="0" rIns="0" bIns="0" rtlCol="0" anchor="t"/>
            <a:lstStyle/>
            <a:p>
              <a:pPr algn="l">
                <a:lnSpc>
                  <a:spcPts val="2000"/>
                </a:lnSpc>
              </a:pPr>
              <a:r>
                <a:rPr lang="id-ID" sz="2400" b="1" noProof="0" dirty="0">
                  <a:solidFill>
                    <a:srgbClr val="FFFFFF"/>
                  </a:solidFill>
                  <a:latin typeface="Nunito Bold"/>
                  <a:ea typeface="Nunito Bold"/>
                  <a:cs typeface="Nunito Bold"/>
                  <a:sym typeface="Nunito Bold"/>
                </a:rPr>
                <a:t>Penskoran Pengalaman Kepemimpinan Organisasi atau Seleksi Ketat</a:t>
              </a:r>
            </a:p>
          </p:txBody>
        </p:sp>
      </p:grpSp>
      <p:sp>
        <p:nvSpPr>
          <p:cNvPr id="3" name="TextBox 12">
            <a:extLst>
              <a:ext uri="{FF2B5EF4-FFF2-40B4-BE49-F238E27FC236}">
                <a16:creationId xmlns:a16="http://schemas.microsoft.com/office/drawing/2014/main" id="{80414E33-FAB8-CDA6-5785-B09564A4013C}"/>
              </a:ext>
            </a:extLst>
          </p:cNvPr>
          <p:cNvSpPr txBox="1"/>
          <p:nvPr/>
        </p:nvSpPr>
        <p:spPr>
          <a:xfrm>
            <a:off x="11994583" y="-1905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62759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37C84B5B-17BF-EC32-A497-23878E2E20C4}"/>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02. JALUR MUTASI</a:t>
            </a:r>
          </a:p>
        </p:txBody>
      </p:sp>
      <p:grpSp>
        <p:nvGrpSpPr>
          <p:cNvPr id="11" name="Group 11"/>
          <p:cNvGrpSpPr/>
          <p:nvPr/>
        </p:nvGrpSpPr>
        <p:grpSpPr>
          <a:xfrm>
            <a:off x="1028700" y="2434966"/>
            <a:ext cx="15661434" cy="945668"/>
            <a:chOff x="0" y="0"/>
            <a:chExt cx="20881913" cy="1260891"/>
          </a:xfrm>
        </p:grpSpPr>
        <p:sp>
          <p:nvSpPr>
            <p:cNvPr id="12" name="Freeform 12"/>
            <p:cNvSpPr/>
            <p:nvPr/>
          </p:nvSpPr>
          <p:spPr>
            <a:xfrm>
              <a:off x="0" y="0"/>
              <a:ext cx="20881913" cy="1260891"/>
            </a:xfrm>
            <a:custGeom>
              <a:avLst/>
              <a:gdLst/>
              <a:ahLst/>
              <a:cxnLst/>
              <a:rect l="l" t="t" r="r" b="b"/>
              <a:pathLst>
                <a:path w="20881913" h="1260891">
                  <a:moveTo>
                    <a:pt x="0" y="0"/>
                  </a:moveTo>
                  <a:lnTo>
                    <a:pt x="20881913" y="0"/>
                  </a:lnTo>
                  <a:lnTo>
                    <a:pt x="20881913" y="1260891"/>
                  </a:lnTo>
                  <a:lnTo>
                    <a:pt x="0" y="1260891"/>
                  </a:lnTo>
                  <a:close/>
                </a:path>
              </a:pathLst>
            </a:custGeom>
            <a:solidFill>
              <a:srgbClr val="EFEFEF"/>
            </a:solidFill>
          </p:spPr>
          <p:txBody>
            <a:bodyPr/>
            <a:lstStyle/>
            <a:p>
              <a:endParaRPr lang="id-ID" noProof="0" dirty="0"/>
            </a:p>
          </p:txBody>
        </p:sp>
      </p:grpSp>
      <p:grpSp>
        <p:nvGrpSpPr>
          <p:cNvPr id="13" name="Group 13"/>
          <p:cNvGrpSpPr/>
          <p:nvPr/>
        </p:nvGrpSpPr>
        <p:grpSpPr>
          <a:xfrm>
            <a:off x="1143365" y="2421999"/>
            <a:ext cx="15432105" cy="971601"/>
            <a:chOff x="0" y="0"/>
            <a:chExt cx="20881911" cy="1314720"/>
          </a:xfrm>
        </p:grpSpPr>
        <p:sp>
          <p:nvSpPr>
            <p:cNvPr id="14" name="Freeform 14"/>
            <p:cNvSpPr/>
            <p:nvPr/>
          </p:nvSpPr>
          <p:spPr>
            <a:xfrm>
              <a:off x="0" y="0"/>
              <a:ext cx="20881911" cy="1314720"/>
            </a:xfrm>
            <a:custGeom>
              <a:avLst/>
              <a:gdLst/>
              <a:ahLst/>
              <a:cxnLst/>
              <a:rect l="l" t="t" r="r" b="b"/>
              <a:pathLst>
                <a:path w="20881911" h="1314720">
                  <a:moveTo>
                    <a:pt x="0" y="0"/>
                  </a:moveTo>
                  <a:lnTo>
                    <a:pt x="20881911" y="0"/>
                  </a:lnTo>
                  <a:lnTo>
                    <a:pt x="20881911" y="1314720"/>
                  </a:lnTo>
                  <a:lnTo>
                    <a:pt x="0" y="1314720"/>
                  </a:lnTo>
                  <a:close/>
                </a:path>
              </a:pathLst>
            </a:custGeom>
            <a:solidFill>
              <a:srgbClr val="000000">
                <a:alpha val="0"/>
              </a:srgbClr>
            </a:solidFill>
          </p:spPr>
          <p:txBody>
            <a:bodyPr/>
            <a:lstStyle/>
            <a:p>
              <a:endParaRPr lang="id-ID" noProof="0" dirty="0"/>
            </a:p>
          </p:txBody>
        </p:sp>
        <p:sp>
          <p:nvSpPr>
            <p:cNvPr id="15" name="TextBox 15"/>
            <p:cNvSpPr txBox="1"/>
            <p:nvPr/>
          </p:nvSpPr>
          <p:spPr>
            <a:xfrm>
              <a:off x="0" y="47625"/>
              <a:ext cx="20881911" cy="1267095"/>
            </a:xfrm>
            <a:prstGeom prst="rect">
              <a:avLst/>
            </a:prstGeom>
          </p:spPr>
          <p:txBody>
            <a:bodyPr lIns="0" tIns="0" rIns="0" bIns="0" rtlCol="0" anchor="ctr"/>
            <a:lstStyle/>
            <a:p>
              <a:pPr algn="just">
                <a:lnSpc>
                  <a:spcPts val="2300"/>
                </a:lnSpc>
              </a:pPr>
              <a:r>
                <a:rPr lang="id-ID" sz="2300" i="1" noProof="0" dirty="0">
                  <a:solidFill>
                    <a:srgbClr val="000000"/>
                  </a:solidFill>
                  <a:latin typeface="Nunito Italics"/>
                  <a:ea typeface="Nunito Italics"/>
                  <a:cs typeface="Nunito Italics"/>
                  <a:sym typeface="Nunito Italics"/>
                </a:rPr>
                <a:t>Jalur dalam penerimaan Murid baru yang diperuntukkan bagi calon Murid yang berpindah domisili karena perpindahan tugas dari orang tua/wali dan bagi anak guru yang mendaftar di satuan pendidikan tempat orang tua mengajar. </a:t>
              </a:r>
            </a:p>
          </p:txBody>
        </p:sp>
      </p:grpSp>
      <p:grpSp>
        <p:nvGrpSpPr>
          <p:cNvPr id="16" name="Group 16"/>
          <p:cNvGrpSpPr/>
          <p:nvPr/>
        </p:nvGrpSpPr>
        <p:grpSpPr>
          <a:xfrm>
            <a:off x="1028700" y="1925969"/>
            <a:ext cx="15064073" cy="468625"/>
            <a:chOff x="0" y="0"/>
            <a:chExt cx="20085431" cy="624833"/>
          </a:xfrm>
        </p:grpSpPr>
        <p:sp>
          <p:nvSpPr>
            <p:cNvPr id="17" name="Freeform 17"/>
            <p:cNvSpPr/>
            <p:nvPr/>
          </p:nvSpPr>
          <p:spPr>
            <a:xfrm>
              <a:off x="0" y="0"/>
              <a:ext cx="20085431" cy="624833"/>
            </a:xfrm>
            <a:custGeom>
              <a:avLst/>
              <a:gdLst/>
              <a:ahLst/>
              <a:cxnLst/>
              <a:rect l="l" t="t" r="r" b="b"/>
              <a:pathLst>
                <a:path w="20085431" h="624833">
                  <a:moveTo>
                    <a:pt x="0" y="0"/>
                  </a:moveTo>
                  <a:lnTo>
                    <a:pt x="20085431" y="0"/>
                  </a:lnTo>
                  <a:lnTo>
                    <a:pt x="20085431" y="624833"/>
                  </a:lnTo>
                  <a:lnTo>
                    <a:pt x="0" y="624833"/>
                  </a:lnTo>
                  <a:close/>
                </a:path>
              </a:pathLst>
            </a:custGeom>
            <a:solidFill>
              <a:srgbClr val="000000">
                <a:alpha val="0"/>
              </a:srgbClr>
            </a:solidFill>
          </p:spPr>
          <p:txBody>
            <a:bodyPr/>
            <a:lstStyle/>
            <a:p>
              <a:endParaRPr lang="id-ID" noProof="0" dirty="0"/>
            </a:p>
          </p:txBody>
        </p:sp>
        <p:sp>
          <p:nvSpPr>
            <p:cNvPr id="18" name="TextBox 18"/>
            <p:cNvSpPr txBox="1"/>
            <p:nvPr/>
          </p:nvSpPr>
          <p:spPr>
            <a:xfrm>
              <a:off x="0" y="9525"/>
              <a:ext cx="20085431" cy="615308"/>
            </a:xfrm>
            <a:prstGeom prst="rect">
              <a:avLst/>
            </a:prstGeom>
          </p:spPr>
          <p:txBody>
            <a:bodyPr lIns="0" tIns="0" rIns="0" bIns="0" rtlCol="0" anchor="t"/>
            <a:lstStyle/>
            <a:p>
              <a:pPr algn="l">
                <a:lnSpc>
                  <a:spcPts val="2759"/>
                </a:lnSpc>
              </a:pPr>
              <a:r>
                <a:rPr lang="id-ID" sz="2300" noProof="0" dirty="0">
                  <a:solidFill>
                    <a:srgbClr val="FFFFFF"/>
                  </a:solidFill>
                  <a:latin typeface="Nunito"/>
                  <a:ea typeface="Nunito"/>
                  <a:cs typeface="Nunito"/>
                  <a:sym typeface="Nunito"/>
                </a:rPr>
                <a:t>Amanat Permendikdasmen No 3 Tahun 2025 Pasal 1 angka 23:  </a:t>
              </a:r>
            </a:p>
          </p:txBody>
        </p:sp>
      </p:grpSp>
      <p:grpSp>
        <p:nvGrpSpPr>
          <p:cNvPr id="19" name="Group 19"/>
          <p:cNvGrpSpPr/>
          <p:nvPr/>
        </p:nvGrpSpPr>
        <p:grpSpPr>
          <a:xfrm>
            <a:off x="5654856" y="3094053"/>
            <a:ext cx="11035277" cy="6895306"/>
            <a:chOff x="0" y="-28575"/>
            <a:chExt cx="14713703" cy="9193742"/>
          </a:xfrm>
        </p:grpSpPr>
        <p:sp>
          <p:nvSpPr>
            <p:cNvPr id="20" name="Freeform 20"/>
            <p:cNvSpPr/>
            <p:nvPr/>
          </p:nvSpPr>
          <p:spPr>
            <a:xfrm>
              <a:off x="0" y="0"/>
              <a:ext cx="14713703" cy="9165166"/>
            </a:xfrm>
            <a:custGeom>
              <a:avLst/>
              <a:gdLst/>
              <a:ahLst/>
              <a:cxnLst/>
              <a:rect l="l" t="t" r="r" b="b"/>
              <a:pathLst>
                <a:path w="14713703" h="9165166">
                  <a:moveTo>
                    <a:pt x="0" y="0"/>
                  </a:moveTo>
                  <a:lnTo>
                    <a:pt x="14713703" y="0"/>
                  </a:lnTo>
                  <a:lnTo>
                    <a:pt x="14713703" y="9165166"/>
                  </a:lnTo>
                  <a:lnTo>
                    <a:pt x="0" y="9165166"/>
                  </a:lnTo>
                  <a:close/>
                </a:path>
              </a:pathLst>
            </a:custGeom>
            <a:solidFill>
              <a:srgbClr val="000000">
                <a:alpha val="0"/>
              </a:srgbClr>
            </a:solidFill>
          </p:spPr>
          <p:txBody>
            <a:bodyPr/>
            <a:lstStyle/>
            <a:p>
              <a:endParaRPr lang="id-ID" noProof="0" dirty="0"/>
            </a:p>
          </p:txBody>
        </p:sp>
        <p:sp>
          <p:nvSpPr>
            <p:cNvPr id="21" name="TextBox 21"/>
            <p:cNvSpPr txBox="1"/>
            <p:nvPr/>
          </p:nvSpPr>
          <p:spPr>
            <a:xfrm>
              <a:off x="0" y="-28575"/>
              <a:ext cx="14560819" cy="9193742"/>
            </a:xfrm>
            <a:prstGeom prst="rect">
              <a:avLst/>
            </a:prstGeom>
          </p:spPr>
          <p:txBody>
            <a:bodyPr lIns="0" tIns="0" rIns="0" bIns="0" rtlCol="0" anchor="t"/>
            <a:lstStyle/>
            <a:p>
              <a:pPr algn="just">
                <a:lnSpc>
                  <a:spcPts val="3174"/>
                </a:lnSpc>
              </a:pPr>
              <a:endParaRPr lang="id-ID" noProof="0" dirty="0"/>
            </a:p>
            <a:p>
              <a:pPr algn="just">
                <a:lnSpc>
                  <a:spcPts val="3174"/>
                </a:lnSpc>
              </a:pPr>
              <a:r>
                <a:rPr lang="id-ID" sz="2300" noProof="0" dirty="0">
                  <a:solidFill>
                    <a:srgbClr val="FFFFFF"/>
                  </a:solidFill>
                  <a:latin typeface="Nunito"/>
                  <a:ea typeface="Nunito"/>
                  <a:cs typeface="Nunito"/>
                  <a:sym typeface="Nunito"/>
                </a:rPr>
                <a:t>Jalur Mutasi diperuntukkan bagi:</a:t>
              </a:r>
            </a:p>
            <a:p>
              <a:pPr marL="676876" lvl="3" indent="-457200" algn="just">
                <a:lnSpc>
                  <a:spcPts val="3174"/>
                </a:lnSpc>
                <a:buFont typeface="+mj-lt"/>
                <a:buAutoNum type="arabicPeriod"/>
              </a:pPr>
              <a:r>
                <a:rPr lang="id-ID" sz="2300" noProof="0" dirty="0">
                  <a:solidFill>
                    <a:srgbClr val="FFFFFF"/>
                  </a:solidFill>
                  <a:latin typeface="Nunito"/>
                  <a:ea typeface="Nunito"/>
                  <a:cs typeface="Nunito"/>
                  <a:sym typeface="Nunito"/>
                </a:rPr>
                <a:t>Anak yang orang tua/wali mendapatkan penugasan, dengan ketentuan:</a:t>
              </a:r>
            </a:p>
            <a:p>
              <a:pPr marL="1439863" lvl="5" indent="-336550" algn="just">
                <a:lnSpc>
                  <a:spcPts val="3174"/>
                </a:lnSpc>
                <a:buAutoNum type="alphaLcPeriod"/>
              </a:pPr>
              <a:r>
                <a:rPr lang="id-ID" sz="2300" noProof="0" dirty="0">
                  <a:solidFill>
                    <a:srgbClr val="FFFFFF"/>
                  </a:solidFill>
                  <a:latin typeface="Nunito"/>
                  <a:ea typeface="Nunito"/>
                  <a:cs typeface="Nunito"/>
                  <a:sym typeface="Nunito"/>
                </a:rPr>
                <a:t>Perpindahan tugas orang tua/wali dibuktikan dengan surat keterangan pindah tugas yang memenuhi ketentuan:</a:t>
              </a:r>
            </a:p>
            <a:p>
              <a:pPr marL="1879600" lvl="6" indent="-334963" algn="just">
                <a:lnSpc>
                  <a:spcPts val="3174"/>
                </a:lnSpc>
                <a:buAutoNum type="arabicPeriod"/>
              </a:pPr>
              <a:r>
                <a:rPr lang="id-ID" sz="2300" noProof="0" dirty="0">
                  <a:solidFill>
                    <a:srgbClr val="FFFFFF"/>
                  </a:solidFill>
                  <a:latin typeface="Nunito"/>
                  <a:ea typeface="Nunito"/>
                  <a:cs typeface="Nunito"/>
                  <a:sym typeface="Nunito"/>
                </a:rPr>
                <a:t>ditandatangani paling lama 1 tahun sebelum tanggal pendaftaran penerimaan murid baru; dan</a:t>
              </a:r>
            </a:p>
            <a:p>
              <a:pPr marL="1879600" lvl="6" indent="-334963" algn="just">
                <a:lnSpc>
                  <a:spcPts val="3174"/>
                </a:lnSpc>
                <a:buAutoNum type="arabicPeriod"/>
              </a:pPr>
              <a:r>
                <a:rPr lang="id-ID" sz="2300" noProof="0" dirty="0">
                  <a:solidFill>
                    <a:srgbClr val="FFFFFF"/>
                  </a:solidFill>
                  <a:latin typeface="Nunito"/>
                  <a:ea typeface="Nunito"/>
                  <a:cs typeface="Nunito"/>
                  <a:sym typeface="Nunito"/>
                </a:rPr>
                <a:t>dikeluarkan oleh instansi, lembaga, kantor, atau perusahaan yang mempekerjakan orang tua/wali calon murid baru.</a:t>
              </a:r>
            </a:p>
            <a:p>
              <a:pPr marL="1439863" lvl="5" indent="-336550" algn="just">
                <a:lnSpc>
                  <a:spcPts val="3174"/>
                </a:lnSpc>
                <a:buAutoNum type="alphaLcPeriod"/>
              </a:pPr>
              <a:r>
                <a:rPr lang="id-ID" sz="2300" noProof="0" dirty="0">
                  <a:solidFill>
                    <a:srgbClr val="FFFFFF"/>
                  </a:solidFill>
                  <a:latin typeface="Nunito"/>
                  <a:ea typeface="Nunito"/>
                  <a:cs typeface="Nunito"/>
                  <a:sym typeface="Nunito"/>
                </a:rPr>
                <a:t>Perpindahan domisili orang tua/wali dan calon murid baru dibuktikan dengan Kartu Keluarga yang dikeluaran oleh Dinas Kependudukan dan Pencatatan Sipil paling lama 1 tahun sebelum tanggal pendaftaran penerimaan murid baru</a:t>
              </a:r>
            </a:p>
            <a:p>
              <a:pPr marL="658288" lvl="3" indent="-457200" algn="just">
                <a:lnSpc>
                  <a:spcPts val="3174"/>
                </a:lnSpc>
                <a:spcBef>
                  <a:spcPts val="1200"/>
                </a:spcBef>
                <a:buFont typeface="+mj-lt"/>
                <a:buAutoNum type="arabicPeriod"/>
              </a:pPr>
              <a:r>
                <a:rPr lang="id-ID" sz="2300" noProof="0" dirty="0">
                  <a:solidFill>
                    <a:srgbClr val="FFFFFF"/>
                  </a:solidFill>
                  <a:latin typeface="Nunito"/>
                  <a:ea typeface="Nunito"/>
                  <a:cs typeface="Nunito"/>
                  <a:sym typeface="Nunito"/>
                </a:rPr>
                <a:t>Anak guru atau anak tenaga kependidikan, dengan ketentuan mendaftar pada satuan Pendidikan sesuai dengan tempat orangtua bertugas</a:t>
              </a:r>
            </a:p>
            <a:p>
              <a:pPr marL="822860" lvl="4" indent="-164572" algn="just">
                <a:lnSpc>
                  <a:spcPts val="3174"/>
                </a:lnSpc>
              </a:pPr>
              <a:endParaRPr lang="id-ID" sz="2300" noProof="0" dirty="0">
                <a:solidFill>
                  <a:srgbClr val="FFFFFF"/>
                </a:solidFill>
                <a:latin typeface="Nunito"/>
                <a:ea typeface="Nunito"/>
                <a:cs typeface="Nunito"/>
                <a:sym typeface="Nunito"/>
              </a:endParaRPr>
            </a:p>
            <a:p>
              <a:pPr marL="822860" lvl="4" indent="-164572" algn="just">
                <a:lnSpc>
                  <a:spcPts val="3174"/>
                </a:lnSpc>
              </a:pPr>
              <a:endParaRPr lang="id-ID" sz="2300" noProof="0" dirty="0">
                <a:solidFill>
                  <a:srgbClr val="FFFFFF"/>
                </a:solidFill>
                <a:latin typeface="Nunito"/>
                <a:ea typeface="Nunito"/>
                <a:cs typeface="Nunito"/>
                <a:sym typeface="Nunito"/>
              </a:endParaRPr>
            </a:p>
          </p:txBody>
        </p:sp>
      </p:grpSp>
      <p:sp>
        <p:nvSpPr>
          <p:cNvPr id="22" name="Freeform 22"/>
          <p:cNvSpPr/>
          <p:nvPr/>
        </p:nvSpPr>
        <p:spPr>
          <a:xfrm>
            <a:off x="1028700" y="4559300"/>
            <a:ext cx="5492102" cy="3810146"/>
          </a:xfrm>
          <a:custGeom>
            <a:avLst/>
            <a:gdLst/>
            <a:ahLst/>
            <a:cxnLst/>
            <a:rect l="l" t="t" r="r" b="b"/>
            <a:pathLst>
              <a:path w="5492102" h="3810146">
                <a:moveTo>
                  <a:pt x="0" y="0"/>
                </a:moveTo>
                <a:lnTo>
                  <a:pt x="5492102" y="0"/>
                </a:lnTo>
                <a:lnTo>
                  <a:pt x="5492102" y="3810146"/>
                </a:lnTo>
                <a:lnTo>
                  <a:pt x="0" y="3810146"/>
                </a:lnTo>
                <a:lnTo>
                  <a:pt x="0" y="0"/>
                </a:lnTo>
                <a:close/>
              </a:path>
            </a:pathLst>
          </a:custGeom>
          <a:blipFill>
            <a:blip r:embed="rId6"/>
            <a:stretch>
              <a:fillRect/>
            </a:stretch>
          </a:blipFill>
        </p:spPr>
        <p:txBody>
          <a:bodyPr/>
          <a:lstStyle/>
          <a:p>
            <a:endParaRPr lang="id-ID" noProof="0" dirty="0"/>
          </a:p>
        </p:txBody>
      </p:sp>
      <p:sp>
        <p:nvSpPr>
          <p:cNvPr id="23" name="TextBox 9">
            <a:extLst>
              <a:ext uri="{FF2B5EF4-FFF2-40B4-BE49-F238E27FC236}">
                <a16:creationId xmlns:a16="http://schemas.microsoft.com/office/drawing/2014/main" id="{5181A960-4626-E24B-D426-9B7F0EEF77F5}"/>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4" name="AutoShape 10">
            <a:extLst>
              <a:ext uri="{FF2B5EF4-FFF2-40B4-BE49-F238E27FC236}">
                <a16:creationId xmlns:a16="http://schemas.microsoft.com/office/drawing/2014/main" id="{354037F9-4B44-ACC0-C598-24DDE4546E87}"/>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5" name="TextBox 9">
            <a:extLst>
              <a:ext uri="{FF2B5EF4-FFF2-40B4-BE49-F238E27FC236}">
                <a16:creationId xmlns:a16="http://schemas.microsoft.com/office/drawing/2014/main" id="{274B5257-3C82-D819-FD13-A92DDB4FF7F5}"/>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7281A5AA-3B09-78F6-2F44-A04EB83673FD}"/>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8C334E9F-3BA8-137C-EB48-938C4A821D8D}"/>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03. JALUR AFIRMASI</a:t>
            </a:r>
          </a:p>
        </p:txBody>
      </p:sp>
      <p:sp>
        <p:nvSpPr>
          <p:cNvPr id="11" name="Freeform 11"/>
          <p:cNvSpPr/>
          <p:nvPr/>
        </p:nvSpPr>
        <p:spPr>
          <a:xfrm rot="552520">
            <a:off x="14784079" y="2769695"/>
            <a:ext cx="5033961" cy="5182972"/>
          </a:xfrm>
          <a:custGeom>
            <a:avLst/>
            <a:gdLst/>
            <a:ahLst/>
            <a:cxnLst/>
            <a:rect l="l" t="t" r="r" b="b"/>
            <a:pathLst>
              <a:path w="5033961" h="5182972">
                <a:moveTo>
                  <a:pt x="0" y="0"/>
                </a:moveTo>
                <a:lnTo>
                  <a:pt x="5033962" y="0"/>
                </a:lnTo>
                <a:lnTo>
                  <a:pt x="5033962" y="5182971"/>
                </a:lnTo>
                <a:lnTo>
                  <a:pt x="0" y="5182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noProof="0" dirty="0"/>
          </a:p>
        </p:txBody>
      </p:sp>
      <p:grpSp>
        <p:nvGrpSpPr>
          <p:cNvPr id="12" name="Group 12"/>
          <p:cNvGrpSpPr/>
          <p:nvPr/>
        </p:nvGrpSpPr>
        <p:grpSpPr>
          <a:xfrm>
            <a:off x="1011052" y="1835632"/>
            <a:ext cx="15661434" cy="945668"/>
            <a:chOff x="0" y="0"/>
            <a:chExt cx="20881913" cy="1260891"/>
          </a:xfrm>
        </p:grpSpPr>
        <p:sp>
          <p:nvSpPr>
            <p:cNvPr id="13" name="Freeform 13"/>
            <p:cNvSpPr/>
            <p:nvPr/>
          </p:nvSpPr>
          <p:spPr>
            <a:xfrm>
              <a:off x="0" y="0"/>
              <a:ext cx="20881913" cy="1260891"/>
            </a:xfrm>
            <a:custGeom>
              <a:avLst/>
              <a:gdLst/>
              <a:ahLst/>
              <a:cxnLst/>
              <a:rect l="l" t="t" r="r" b="b"/>
              <a:pathLst>
                <a:path w="20881913" h="1260891">
                  <a:moveTo>
                    <a:pt x="0" y="0"/>
                  </a:moveTo>
                  <a:lnTo>
                    <a:pt x="20881913" y="0"/>
                  </a:lnTo>
                  <a:lnTo>
                    <a:pt x="20881913" y="1260891"/>
                  </a:lnTo>
                  <a:lnTo>
                    <a:pt x="0" y="1260891"/>
                  </a:lnTo>
                  <a:close/>
                </a:path>
              </a:pathLst>
            </a:custGeom>
            <a:solidFill>
              <a:srgbClr val="EFEFEF"/>
            </a:solidFill>
          </p:spPr>
          <p:txBody>
            <a:bodyPr/>
            <a:lstStyle/>
            <a:p>
              <a:endParaRPr lang="id-ID" noProof="0" dirty="0"/>
            </a:p>
          </p:txBody>
        </p:sp>
      </p:grpSp>
      <p:grpSp>
        <p:nvGrpSpPr>
          <p:cNvPr id="14" name="Group 14"/>
          <p:cNvGrpSpPr/>
          <p:nvPr/>
        </p:nvGrpSpPr>
        <p:grpSpPr>
          <a:xfrm>
            <a:off x="1004567" y="2052005"/>
            <a:ext cx="15784025" cy="7016886"/>
            <a:chOff x="-2079346" y="0"/>
            <a:chExt cx="21105351" cy="10229563"/>
          </a:xfrm>
        </p:grpSpPr>
        <p:sp>
          <p:nvSpPr>
            <p:cNvPr id="15" name="Freeform 15"/>
            <p:cNvSpPr/>
            <p:nvPr/>
          </p:nvSpPr>
          <p:spPr>
            <a:xfrm>
              <a:off x="0" y="0"/>
              <a:ext cx="19026005" cy="9013867"/>
            </a:xfrm>
            <a:custGeom>
              <a:avLst/>
              <a:gdLst/>
              <a:ahLst/>
              <a:cxnLst/>
              <a:rect l="l" t="t" r="r" b="b"/>
              <a:pathLst>
                <a:path w="19026005" h="9013867">
                  <a:moveTo>
                    <a:pt x="0" y="0"/>
                  </a:moveTo>
                  <a:lnTo>
                    <a:pt x="19026005" y="0"/>
                  </a:lnTo>
                  <a:lnTo>
                    <a:pt x="19026005" y="9013867"/>
                  </a:lnTo>
                  <a:lnTo>
                    <a:pt x="0" y="9013867"/>
                  </a:lnTo>
                  <a:close/>
                </a:path>
              </a:pathLst>
            </a:custGeom>
            <a:solidFill>
              <a:srgbClr val="000000">
                <a:alpha val="0"/>
              </a:srgbClr>
            </a:solidFill>
          </p:spPr>
          <p:txBody>
            <a:bodyPr/>
            <a:lstStyle/>
            <a:p>
              <a:endParaRPr lang="id-ID" noProof="0" dirty="0">
                <a:latin typeface="Nunito" pitchFamily="2" charset="0"/>
              </a:endParaRPr>
            </a:p>
          </p:txBody>
        </p:sp>
        <p:sp>
          <p:nvSpPr>
            <p:cNvPr id="16" name="TextBox 16"/>
            <p:cNvSpPr txBox="1"/>
            <p:nvPr/>
          </p:nvSpPr>
          <p:spPr>
            <a:xfrm>
              <a:off x="-2079346" y="1253997"/>
              <a:ext cx="19026005" cy="8975566"/>
            </a:xfrm>
            <a:prstGeom prst="rect">
              <a:avLst/>
            </a:prstGeom>
          </p:spPr>
          <p:txBody>
            <a:bodyPr lIns="0" tIns="0" rIns="0" bIns="0" rtlCol="0" anchor="t"/>
            <a:lstStyle/>
            <a:p>
              <a:pPr marL="457200" indent="-360000" algn="just">
                <a:buFont typeface="+mj-lt"/>
                <a:buAutoNum type="arabicPeriod"/>
              </a:pPr>
              <a:r>
                <a:rPr lang="id-ID" sz="2000" noProof="0" dirty="0">
                  <a:solidFill>
                    <a:srgbClr val="FFFFFF"/>
                  </a:solidFill>
                  <a:latin typeface="Nunito" pitchFamily="2" charset="0"/>
                  <a:ea typeface="Nunito"/>
                  <a:cs typeface="Nunito"/>
                  <a:sym typeface="Nunito"/>
                </a:rPr>
                <a:t>Afirmasi Prioritas Pertama</a:t>
              </a:r>
            </a:p>
            <a:p>
              <a:pPr marL="720000" lvl="4" indent="-252000" algn="just">
                <a:buAutoNum type="alphaLcPeriod"/>
              </a:pPr>
              <a:r>
                <a:rPr lang="id-ID" sz="2000" noProof="0" dirty="0">
                  <a:solidFill>
                    <a:srgbClr val="FFFFFF"/>
                  </a:solidFill>
                  <a:latin typeface="Nunito" pitchFamily="2" charset="0"/>
                  <a:ea typeface="Nunito"/>
                  <a:cs typeface="Nunito"/>
                  <a:sym typeface="Nunito"/>
                </a:rPr>
                <a:t>penerima manfaat panti sosial yang mendapatkan pelayanan rehabilitasi sosial yang didirikan oleh Pemerintah Provinsi DKI Jakarta, dan tercatat dalam Kartu Keluarga Panti Sosial.</a:t>
              </a:r>
            </a:p>
            <a:p>
              <a:pPr marL="720000" lvl="4" indent="-252000" algn="just">
                <a:buAutoNum type="alphaLcPeriod"/>
              </a:pPr>
              <a:r>
                <a:rPr lang="id-ID" sz="2000" noProof="0" dirty="0">
                  <a:solidFill>
                    <a:srgbClr val="FFFFFF"/>
                  </a:solidFill>
                  <a:latin typeface="Nunito" pitchFamily="2" charset="0"/>
                  <a:ea typeface="Nunito"/>
                  <a:cs typeface="Nunito"/>
                  <a:sym typeface="Nunito"/>
                </a:rPr>
                <a:t>Penyandang Disabilitas yang terdaftar dalam Data dan/atau dibuktikan dengan keterangan dari pihak yang berkompeten melalui fasilitas Kesehatan atau lembaga lain; atau</a:t>
              </a:r>
            </a:p>
            <a:p>
              <a:pPr marL="720000" lvl="4" indent="-252000" algn="just">
                <a:buAutoNum type="alphaLcPeriod"/>
              </a:pPr>
              <a:r>
                <a:rPr lang="id-ID" sz="2000" noProof="0" dirty="0">
                  <a:solidFill>
                    <a:srgbClr val="FFFFFF"/>
                  </a:solidFill>
                  <a:latin typeface="Nunito" pitchFamily="2" charset="0"/>
                  <a:ea typeface="Nunito"/>
                  <a:cs typeface="Nunito"/>
                  <a:sym typeface="Nunito"/>
                </a:rPr>
                <a:t>anak tenaga kesehatan yang meninggal dunia dalam penangan Covid-19 di wilayah Provinsi DKI Jakarta, berdasarkan dengan surat keterangan yang ditandatangani oleh Kepala Dinas Kesehatan.</a:t>
              </a:r>
            </a:p>
            <a:p>
              <a:pPr marL="457200" indent="-360000" algn="just">
                <a:spcBef>
                  <a:spcPts val="1200"/>
                </a:spcBef>
                <a:buFont typeface="+mj-lt"/>
                <a:buAutoNum type="arabicPeriod"/>
              </a:pPr>
              <a:r>
                <a:rPr lang="id-ID" sz="2000" noProof="0" dirty="0">
                  <a:solidFill>
                    <a:srgbClr val="FFFFFF"/>
                  </a:solidFill>
                  <a:latin typeface="Nunito" pitchFamily="2" charset="0"/>
                  <a:ea typeface="Nunito"/>
                  <a:cs typeface="Nunito"/>
                  <a:sym typeface="Nunito"/>
                </a:rPr>
                <a:t>Afirmasi Prioritas Kedua</a:t>
              </a:r>
            </a:p>
            <a:p>
              <a:pPr marL="720000" lvl="4" indent="-252000" algn="just">
                <a:buAutoNum type="alphaLcPeriod"/>
              </a:pPr>
              <a:r>
                <a:rPr lang="id-ID" sz="2000" noProof="0" dirty="0">
                  <a:solidFill>
                    <a:srgbClr val="FFFFFF"/>
                  </a:solidFill>
                  <a:latin typeface="Nunito" pitchFamily="2" charset="0"/>
                  <a:ea typeface="Nunito"/>
                  <a:cs typeface="Nunito"/>
                  <a:sym typeface="Nunito"/>
                </a:rPr>
                <a:t>pemegang Kartu Anak Jakarta yang masih aktif (khusus CMB pada Sekolah Dasar)</a:t>
              </a:r>
            </a:p>
            <a:p>
              <a:pPr marL="720000" lvl="4" indent="-252000" algn="just">
                <a:buAutoNum type="alphaLcPeriod"/>
              </a:pPr>
              <a:r>
                <a:rPr lang="id-ID" sz="2000" noProof="0" dirty="0">
                  <a:solidFill>
                    <a:srgbClr val="FFFFFF"/>
                  </a:solidFill>
                  <a:latin typeface="Nunito" pitchFamily="2" charset="0"/>
                  <a:ea typeface="Nunito"/>
                  <a:cs typeface="Nunito"/>
                  <a:sym typeface="Nunito"/>
                </a:rPr>
                <a:t>pemegang Kartu Jakarta Pintar Plus yang masih aktif (khusus CMB pada SMP, SMA, dan SMK)</a:t>
              </a:r>
            </a:p>
            <a:p>
              <a:pPr marL="720000" lvl="4" indent="-252000" algn="just">
                <a:buAutoNum type="alphaLcPeriod"/>
              </a:pPr>
              <a:r>
                <a:rPr lang="id-ID" sz="2000" noProof="0" dirty="0">
                  <a:solidFill>
                    <a:srgbClr val="FFFFFF"/>
                  </a:solidFill>
                  <a:latin typeface="Nunito" pitchFamily="2" charset="0"/>
                  <a:ea typeface="Nunito"/>
                  <a:cs typeface="Nunito"/>
                  <a:sym typeface="Nunito"/>
                </a:rPr>
                <a:t>terdaftar dalam Data* sebagai anak dari pengemudi mitra Transjakarta yang mengemudikan bus kecil, yang direkomendasikan oleh Kepala Dinas Perhubungan; atau</a:t>
              </a:r>
            </a:p>
            <a:p>
              <a:pPr marL="720000" lvl="4" indent="-252000" algn="just">
                <a:buAutoNum type="alphaLcPeriod"/>
              </a:pPr>
              <a:r>
                <a:rPr lang="id-ID" sz="2000" noProof="0" dirty="0">
                  <a:solidFill>
                    <a:srgbClr val="FFFFFF"/>
                  </a:solidFill>
                  <a:latin typeface="Nunito" pitchFamily="2" charset="0"/>
                  <a:ea typeface="Nunito"/>
                  <a:cs typeface="Nunito"/>
                  <a:sym typeface="Nunito"/>
                </a:rPr>
                <a:t>terdaftar dalam Data* sebagai anak dari pekerja/buruh yang tercatat dalam Kartu Keluarga, yang direkomendasikan oleh Kepala Dinas Ketenagakerjaan, Transmigrasi, dan Energi; atau</a:t>
              </a:r>
            </a:p>
            <a:p>
              <a:pPr marL="720000" lvl="4" indent="-252000" algn="just">
                <a:buAutoNum type="alphaLcPeriod"/>
              </a:pPr>
              <a:r>
                <a:rPr lang="id-ID" sz="2000" noProof="0" dirty="0">
                  <a:solidFill>
                    <a:srgbClr val="FFFFFF"/>
                  </a:solidFill>
                  <a:latin typeface="Nunito" pitchFamily="2" charset="0"/>
                  <a:ea typeface="Nunito"/>
                  <a:cs typeface="Nunito"/>
                  <a:sym typeface="Nunito"/>
                </a:rPr>
                <a:t>terdaftar dalam Data* sebagai penerima program Indonesia Pintar (untuk calon murid baru pada SMP, SMA, dan SMK)</a:t>
              </a:r>
            </a:p>
            <a:p>
              <a:pPr marL="359430" lvl="4" indent="-71886" algn="just"/>
              <a:endParaRPr lang="id-ID" sz="800" noProof="0" dirty="0">
                <a:solidFill>
                  <a:srgbClr val="FFFFFF"/>
                </a:solidFill>
                <a:latin typeface="Nunito" pitchFamily="2" charset="0"/>
                <a:ea typeface="Nunito"/>
                <a:cs typeface="Nunito"/>
                <a:sym typeface="Nunito"/>
              </a:endParaRPr>
            </a:p>
            <a:p>
              <a:pPr marL="0" lvl="2" algn="just"/>
              <a:r>
                <a:rPr lang="id-ID" sz="2000" noProof="0" dirty="0">
                  <a:solidFill>
                    <a:srgbClr val="FFFFFF"/>
                  </a:solidFill>
                  <a:latin typeface="Nunito" pitchFamily="2" charset="0"/>
                  <a:ea typeface="Nunito"/>
                  <a:cs typeface="Nunito"/>
                  <a:sym typeface="Nunito"/>
                </a:rPr>
                <a:t>Calon murid baru yang mendaftar pada jalur afirmasi prioritas pertama tidak dilakukan proses seleksi, kecuali pada penyandang disabilitas.</a:t>
              </a:r>
            </a:p>
            <a:p>
              <a:pPr marL="0" lvl="2" algn="just"/>
              <a:endParaRPr lang="id-ID" sz="2000" noProof="0" dirty="0">
                <a:solidFill>
                  <a:srgbClr val="FFFFFF"/>
                </a:solidFill>
                <a:latin typeface="Nunito" pitchFamily="2" charset="0"/>
                <a:ea typeface="Nunito"/>
                <a:cs typeface="Nunito"/>
                <a:sym typeface="Nunito"/>
              </a:endParaRPr>
            </a:p>
            <a:p>
              <a:pPr marL="0" lvl="2" algn="just"/>
              <a:r>
                <a:rPr lang="id-ID" b="1" i="1" noProof="0" dirty="0">
                  <a:solidFill>
                    <a:srgbClr val="FFC000"/>
                  </a:solidFill>
                  <a:latin typeface="Nunito" pitchFamily="2" charset="0"/>
                  <a:ea typeface="Nunito"/>
                  <a:cs typeface="Nunito"/>
                  <a:sym typeface="Nunito"/>
                </a:rPr>
                <a:t>Keterangan:</a:t>
              </a:r>
            </a:p>
            <a:p>
              <a:pPr marL="457200" lvl="3" algn="just"/>
              <a:endParaRPr lang="id-ID" sz="800" b="1" i="1" noProof="0" dirty="0">
                <a:solidFill>
                  <a:srgbClr val="FFC000"/>
                </a:solidFill>
                <a:latin typeface="Nunito" pitchFamily="2" charset="0"/>
                <a:ea typeface="Nunito"/>
                <a:cs typeface="Nunito"/>
                <a:sym typeface="Nunito"/>
              </a:endParaRPr>
            </a:p>
            <a:p>
              <a:pPr marL="0" lvl="2" algn="just"/>
              <a:r>
                <a:rPr lang="id-ID" b="1" i="1" noProof="0" dirty="0">
                  <a:solidFill>
                    <a:srgbClr val="FFC000"/>
                  </a:solidFill>
                  <a:latin typeface="Nunito" pitchFamily="2" charset="0"/>
                  <a:ea typeface="Nunito"/>
                  <a:cs typeface="Nunito"/>
                  <a:sym typeface="Nunito"/>
                </a:rPr>
                <a:t>*Data adalah DTKS dan/atau data lain yang sah dan relevan sesuai dengan ketentuan peraturan perundang-undangan</a:t>
              </a:r>
            </a:p>
            <a:p>
              <a:pPr marL="866831" lvl="4" indent="-173366" algn="just"/>
              <a:endParaRPr lang="id-ID" sz="2000" noProof="0" dirty="0">
                <a:solidFill>
                  <a:srgbClr val="FFFFFF"/>
                </a:solidFill>
                <a:latin typeface="Nunito" pitchFamily="2" charset="0"/>
                <a:ea typeface="Nunito"/>
                <a:cs typeface="Nunito"/>
                <a:sym typeface="Nunito"/>
              </a:endParaRPr>
            </a:p>
          </p:txBody>
        </p:sp>
      </p:grpSp>
      <p:grpSp>
        <p:nvGrpSpPr>
          <p:cNvPr id="17" name="Group 17"/>
          <p:cNvGrpSpPr/>
          <p:nvPr/>
        </p:nvGrpSpPr>
        <p:grpSpPr>
          <a:xfrm>
            <a:off x="1082104" y="1994408"/>
            <a:ext cx="15246266" cy="786892"/>
            <a:chOff x="0" y="0"/>
            <a:chExt cx="21958538" cy="1133326"/>
          </a:xfrm>
        </p:grpSpPr>
        <p:sp>
          <p:nvSpPr>
            <p:cNvPr id="18" name="Freeform 18"/>
            <p:cNvSpPr/>
            <p:nvPr/>
          </p:nvSpPr>
          <p:spPr>
            <a:xfrm>
              <a:off x="0" y="0"/>
              <a:ext cx="21958537" cy="1133326"/>
            </a:xfrm>
            <a:custGeom>
              <a:avLst/>
              <a:gdLst/>
              <a:ahLst/>
              <a:cxnLst/>
              <a:rect l="l" t="t" r="r" b="b"/>
              <a:pathLst>
                <a:path w="21958537" h="1133326">
                  <a:moveTo>
                    <a:pt x="0" y="0"/>
                  </a:moveTo>
                  <a:lnTo>
                    <a:pt x="21958537" y="0"/>
                  </a:lnTo>
                  <a:lnTo>
                    <a:pt x="21958537" y="1133326"/>
                  </a:lnTo>
                  <a:lnTo>
                    <a:pt x="0" y="1133326"/>
                  </a:lnTo>
                  <a:close/>
                </a:path>
              </a:pathLst>
            </a:custGeom>
            <a:solidFill>
              <a:srgbClr val="000000">
                <a:alpha val="0"/>
              </a:srgbClr>
            </a:solidFill>
          </p:spPr>
          <p:txBody>
            <a:bodyPr/>
            <a:lstStyle/>
            <a:p>
              <a:endParaRPr lang="id-ID" noProof="0" dirty="0"/>
            </a:p>
          </p:txBody>
        </p:sp>
        <p:sp>
          <p:nvSpPr>
            <p:cNvPr id="19" name="TextBox 19"/>
            <p:cNvSpPr txBox="1"/>
            <p:nvPr/>
          </p:nvSpPr>
          <p:spPr>
            <a:xfrm>
              <a:off x="0" y="0"/>
              <a:ext cx="21958538" cy="1133326"/>
            </a:xfrm>
            <a:prstGeom prst="rect">
              <a:avLst/>
            </a:prstGeom>
          </p:spPr>
          <p:txBody>
            <a:bodyPr lIns="0" tIns="0" rIns="0" bIns="0" rtlCol="0" anchor="t"/>
            <a:lstStyle/>
            <a:p>
              <a:pPr algn="just">
                <a:lnSpc>
                  <a:spcPts val="2639"/>
                </a:lnSpc>
              </a:pPr>
              <a:r>
                <a:rPr lang="id-ID" sz="2199" i="1" noProof="0" dirty="0">
                  <a:solidFill>
                    <a:srgbClr val="000000"/>
                  </a:solidFill>
                  <a:latin typeface="Nunito Italics"/>
                  <a:ea typeface="Nunito Italics"/>
                  <a:cs typeface="Nunito Italics"/>
                  <a:sym typeface="Nunito Italics"/>
                </a:rPr>
                <a:t>Jalur Afirmasi adalah jalur dalam penerimaan Murid baru yang diperuntukkan bagi calon Murid yang berasal dari keluarga ekonomi tidak mampu dan calon murid penyandang disabilitas.</a:t>
              </a:r>
            </a:p>
          </p:txBody>
        </p:sp>
      </p:grpSp>
      <p:grpSp>
        <p:nvGrpSpPr>
          <p:cNvPr id="20" name="Group 20"/>
          <p:cNvGrpSpPr/>
          <p:nvPr/>
        </p:nvGrpSpPr>
        <p:grpSpPr>
          <a:xfrm>
            <a:off x="1011052" y="1431431"/>
            <a:ext cx="15661433" cy="468625"/>
            <a:chOff x="0" y="0"/>
            <a:chExt cx="20085431" cy="601001"/>
          </a:xfrm>
        </p:grpSpPr>
        <p:sp>
          <p:nvSpPr>
            <p:cNvPr id="21" name="Freeform 21"/>
            <p:cNvSpPr/>
            <p:nvPr/>
          </p:nvSpPr>
          <p:spPr>
            <a:xfrm>
              <a:off x="0" y="0"/>
              <a:ext cx="20085431" cy="601001"/>
            </a:xfrm>
            <a:custGeom>
              <a:avLst/>
              <a:gdLst/>
              <a:ahLst/>
              <a:cxnLst/>
              <a:rect l="l" t="t" r="r" b="b"/>
              <a:pathLst>
                <a:path w="20085431" h="601001">
                  <a:moveTo>
                    <a:pt x="0" y="0"/>
                  </a:moveTo>
                  <a:lnTo>
                    <a:pt x="20085431" y="0"/>
                  </a:lnTo>
                  <a:lnTo>
                    <a:pt x="20085431" y="601001"/>
                  </a:lnTo>
                  <a:lnTo>
                    <a:pt x="0" y="601001"/>
                  </a:lnTo>
                  <a:close/>
                </a:path>
              </a:pathLst>
            </a:custGeom>
            <a:solidFill>
              <a:srgbClr val="000000">
                <a:alpha val="0"/>
              </a:srgbClr>
            </a:solidFill>
          </p:spPr>
          <p:txBody>
            <a:bodyPr/>
            <a:lstStyle/>
            <a:p>
              <a:endParaRPr lang="id-ID" noProof="0" dirty="0"/>
            </a:p>
          </p:txBody>
        </p:sp>
        <p:sp>
          <p:nvSpPr>
            <p:cNvPr id="22" name="TextBox 22"/>
            <p:cNvSpPr txBox="1"/>
            <p:nvPr/>
          </p:nvSpPr>
          <p:spPr>
            <a:xfrm>
              <a:off x="0" y="9525"/>
              <a:ext cx="20085431" cy="591476"/>
            </a:xfrm>
            <a:prstGeom prst="rect">
              <a:avLst/>
            </a:prstGeom>
          </p:spPr>
          <p:txBody>
            <a:bodyPr lIns="0" tIns="0" rIns="0" bIns="0" rtlCol="0" anchor="t"/>
            <a:lstStyle/>
            <a:p>
              <a:pPr algn="l">
                <a:lnSpc>
                  <a:spcPts val="2759"/>
                </a:lnSpc>
              </a:pPr>
              <a:r>
                <a:rPr lang="id-ID" sz="2300" noProof="0" dirty="0">
                  <a:solidFill>
                    <a:srgbClr val="FFFFFF"/>
                  </a:solidFill>
                  <a:latin typeface="Nunito Bold" charset="0"/>
                  <a:ea typeface="Nunito"/>
                  <a:cs typeface="Nunito"/>
                  <a:sym typeface="Nunito"/>
                </a:rPr>
                <a:t>Amanat Permendikdasmen No 3 Tahun 2025 Pasal 1 angka 21:  </a:t>
              </a:r>
            </a:p>
          </p:txBody>
        </p:sp>
      </p:grpSp>
      <p:sp>
        <p:nvSpPr>
          <p:cNvPr id="23" name="TextBox 9">
            <a:extLst>
              <a:ext uri="{FF2B5EF4-FFF2-40B4-BE49-F238E27FC236}">
                <a16:creationId xmlns:a16="http://schemas.microsoft.com/office/drawing/2014/main" id="{61BF9761-CB6C-ADBA-F9DE-D4318ADA08E0}"/>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4" name="AutoShape 10">
            <a:extLst>
              <a:ext uri="{FF2B5EF4-FFF2-40B4-BE49-F238E27FC236}">
                <a16:creationId xmlns:a16="http://schemas.microsoft.com/office/drawing/2014/main" id="{5AB4E1AD-91EE-3B5E-F72C-3E97E320D808}"/>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5" name="TextBox 9">
            <a:extLst>
              <a:ext uri="{FF2B5EF4-FFF2-40B4-BE49-F238E27FC236}">
                <a16:creationId xmlns:a16="http://schemas.microsoft.com/office/drawing/2014/main" id="{89DF4BBD-BEC6-D534-1E03-C1BDBC9E7642}"/>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AB0CC14E-D7AD-E6CD-AED2-47DFAFB4E6B2}"/>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6224E1CD-FC29-1A6A-A5E6-721A8A1F46CB}"/>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aphicFrame>
        <p:nvGraphicFramePr>
          <p:cNvPr id="7" name="Table 7"/>
          <p:cNvGraphicFramePr>
            <a:graphicFrameLocks noGrp="1"/>
          </p:cNvGraphicFramePr>
          <p:nvPr>
            <p:extLst>
              <p:ext uri="{D42A27DB-BD31-4B8C-83A1-F6EECF244321}">
                <p14:modId xmlns:p14="http://schemas.microsoft.com/office/powerpoint/2010/main" val="850914494"/>
              </p:ext>
            </p:extLst>
          </p:nvPr>
        </p:nvGraphicFramePr>
        <p:xfrm>
          <a:off x="1028700" y="3558966"/>
          <a:ext cx="16497300" cy="5537200"/>
        </p:xfrm>
        <a:graphic>
          <a:graphicData uri="http://schemas.openxmlformats.org/drawingml/2006/table">
            <a:tbl>
              <a:tblPr/>
              <a:tblGrid>
                <a:gridCol w="1388138">
                  <a:extLst>
                    <a:ext uri="{9D8B030D-6E8A-4147-A177-3AD203B41FA5}">
                      <a16:colId xmlns:a16="http://schemas.microsoft.com/office/drawing/2014/main" val="20000"/>
                    </a:ext>
                  </a:extLst>
                </a:gridCol>
                <a:gridCol w="8181347">
                  <a:extLst>
                    <a:ext uri="{9D8B030D-6E8A-4147-A177-3AD203B41FA5}">
                      <a16:colId xmlns:a16="http://schemas.microsoft.com/office/drawing/2014/main" val="20001"/>
                    </a:ext>
                  </a:extLst>
                </a:gridCol>
                <a:gridCol w="6927815">
                  <a:extLst>
                    <a:ext uri="{9D8B030D-6E8A-4147-A177-3AD203B41FA5}">
                      <a16:colId xmlns:a16="http://schemas.microsoft.com/office/drawing/2014/main" val="20002"/>
                    </a:ext>
                  </a:extLst>
                </a:gridCol>
              </a:tblGrid>
              <a:tr h="544173">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Jenjang</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Wilayah PMB</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Seleksi</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766176">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SD</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2" indent="-342900" algn="just">
                        <a:lnSpc>
                          <a:spcPct val="100000"/>
                        </a:lnSpc>
                        <a:buFont typeface="+mj-lt"/>
                        <a:buAutoNum type="alphaLcPeriod"/>
                        <a:defRPr/>
                      </a:pPr>
                      <a:r>
                        <a:rPr lang="id-ID" sz="2000" b="1" noProof="0" dirty="0">
                          <a:solidFill>
                            <a:srgbClr val="FF5757"/>
                          </a:solidFill>
                          <a:latin typeface="Nunito" pitchFamily="2" charset="0"/>
                          <a:ea typeface="Nunito"/>
                          <a:cs typeface="Nunito"/>
                          <a:sym typeface="Nunito"/>
                        </a:rPr>
                        <a:t>Wilayah PMB prioritas pertama</a:t>
                      </a:r>
                      <a:r>
                        <a:rPr lang="id-ID" sz="2000" noProof="0" dirty="0">
                          <a:solidFill>
                            <a:srgbClr val="000000"/>
                          </a:solidFill>
                          <a:latin typeface="Nunito" pitchFamily="2" charset="0"/>
                          <a:ea typeface="Nunito"/>
                          <a:cs typeface="Nunito"/>
                          <a:sym typeface="Nunito"/>
                        </a:rPr>
                        <a:t>: CMB yang berdomisili di RT yang sama dengan RT lokasi sekolah.</a:t>
                      </a:r>
                      <a:endParaRPr lang="id-ID" sz="2000" noProof="0" dirty="0">
                        <a:solidFill>
                          <a:schemeClr val="tx1"/>
                        </a:solidFill>
                        <a:latin typeface="Nunito" pitchFamily="2" charset="0"/>
                        <a:ea typeface="+mn-ea"/>
                        <a:cs typeface="+mn-cs"/>
                        <a:sym typeface="Nunito"/>
                      </a:endParaRPr>
                    </a:p>
                    <a:p>
                      <a:pPr marL="342900" lvl="2" indent="-342900" algn="just">
                        <a:lnSpc>
                          <a:spcPct val="100000"/>
                        </a:lnSpc>
                        <a:buFont typeface="+mj-lt"/>
                        <a:buAutoNum type="alphaLcPeriod"/>
                        <a:defRPr/>
                      </a:pPr>
                      <a:r>
                        <a:rPr lang="id-ID" sz="2000" b="1" noProof="0" dirty="0">
                          <a:solidFill>
                            <a:srgbClr val="FF5757"/>
                          </a:solidFill>
                          <a:latin typeface="Nunito" pitchFamily="2" charset="0"/>
                          <a:ea typeface="Nunito"/>
                          <a:cs typeface="Nunito"/>
                          <a:sym typeface="Nunito"/>
                        </a:rPr>
                        <a:t>Wilayah PMB prioritas kedua</a:t>
                      </a:r>
                      <a:r>
                        <a:rPr lang="id-ID" sz="2000" noProof="0" dirty="0">
                          <a:solidFill>
                            <a:srgbClr val="000000"/>
                          </a:solidFill>
                          <a:latin typeface="Nunito" pitchFamily="2" charset="0"/>
                          <a:ea typeface="Nunito"/>
                          <a:cs typeface="Nunito"/>
                          <a:sym typeface="Nunito"/>
                        </a:rPr>
                        <a:t>: CMB yang didasarkan dengan kelurahan domisili CMB yang sama dan/atau berdekatan dengan kelurahan lokasi sekolah.</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usia dari yang tertua ke yang termuda sesuai Wilayah PMB prioritas;</a:t>
                      </a:r>
                      <a:endParaRPr lang="id-ID" sz="2000" noProof="0" dirty="0">
                        <a:solidFill>
                          <a:schemeClr val="tx1"/>
                        </a:solidFill>
                        <a:latin typeface="Nunito" pitchFamily="2" charset="0"/>
                        <a:ea typeface="+mn-ea"/>
                        <a:cs typeface="+mn-cs"/>
                        <a:sym typeface="Nunito"/>
                      </a:endParaRP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urutan pilihan sekolah; dan</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waktu mendaftar.</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60675">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SMP </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42900" lvl="2" indent="-342900" algn="just">
                        <a:lnSpc>
                          <a:spcPct val="100000"/>
                        </a:lnSpc>
                        <a:buFont typeface="+mj-lt"/>
                        <a:buAutoNum type="alphaLcPeriod"/>
                        <a:defRPr/>
                      </a:pPr>
                      <a:r>
                        <a:rPr lang="id-ID" sz="2000" b="1" noProof="0" dirty="0">
                          <a:solidFill>
                            <a:srgbClr val="FF5757"/>
                          </a:solidFill>
                          <a:latin typeface="Nunito" pitchFamily="2" charset="0"/>
                          <a:ea typeface="Nunito"/>
                          <a:cs typeface="Nunito"/>
                          <a:sym typeface="Nunito"/>
                        </a:rPr>
                        <a:t>Wilayah PMB prioritas pertama</a:t>
                      </a:r>
                      <a:r>
                        <a:rPr lang="id-ID" sz="2000" noProof="0" dirty="0">
                          <a:solidFill>
                            <a:srgbClr val="000000"/>
                          </a:solidFill>
                          <a:latin typeface="Nunito" pitchFamily="2" charset="0"/>
                          <a:ea typeface="Nunito"/>
                          <a:cs typeface="Nunito"/>
                          <a:sym typeface="Nunito"/>
                        </a:rPr>
                        <a:t>: CMB yang berdomisili pada RT yang sama dengan RT lokasi sekolah dan CMB yang berdomisili pada RT yang berbatasan langsung / bersinggungan dengan RT lokasi sekolah.</a:t>
                      </a:r>
                    </a:p>
                    <a:p>
                      <a:pPr marL="342900" lvl="2" indent="-342900" algn="just">
                        <a:lnSpc>
                          <a:spcPct val="100000"/>
                        </a:lnSpc>
                        <a:buFont typeface="+mj-lt"/>
                        <a:buAutoNum type="alphaLcPeriod"/>
                        <a:defRPr/>
                      </a:pPr>
                      <a:r>
                        <a:rPr lang="id-ID" sz="2000" b="1" noProof="0" dirty="0">
                          <a:solidFill>
                            <a:srgbClr val="FF5757"/>
                          </a:solidFill>
                          <a:latin typeface="Nunito" pitchFamily="2" charset="0"/>
                          <a:ea typeface="Nunito"/>
                          <a:cs typeface="Nunito"/>
                          <a:sym typeface="Nunito"/>
                        </a:rPr>
                        <a:t>Wilayah PMB  prioritas kedua</a:t>
                      </a:r>
                      <a:r>
                        <a:rPr lang="id-ID" sz="2000" noProof="0" dirty="0">
                          <a:solidFill>
                            <a:srgbClr val="000000"/>
                          </a:solidFill>
                          <a:latin typeface="Nunito" pitchFamily="2" charset="0"/>
                          <a:ea typeface="Nunito"/>
                          <a:cs typeface="Nunito"/>
                          <a:sym typeface="Nunito"/>
                        </a:rPr>
                        <a:t>: CMB yang berdomisili pada RT sekitar sekolah berdasarkan pemetaan.</a:t>
                      </a:r>
                    </a:p>
                    <a:p>
                      <a:pPr marL="342900" lvl="2" indent="-342900" algn="just">
                        <a:lnSpc>
                          <a:spcPct val="100000"/>
                        </a:lnSpc>
                        <a:buFont typeface="+mj-lt"/>
                        <a:buAutoNum type="alphaLcPeriod"/>
                        <a:defRPr/>
                      </a:pPr>
                      <a:r>
                        <a:rPr lang="id-ID" sz="2000" b="1" noProof="0" dirty="0">
                          <a:solidFill>
                            <a:srgbClr val="FF5757"/>
                          </a:solidFill>
                          <a:latin typeface="Nunito" pitchFamily="2" charset="0"/>
                          <a:ea typeface="Nunito"/>
                          <a:cs typeface="Nunito"/>
                          <a:sym typeface="Nunito"/>
                        </a:rPr>
                        <a:t>Wilayah PMB prioritas ketiga</a:t>
                      </a:r>
                      <a:r>
                        <a:rPr lang="id-ID" sz="2000" noProof="0" dirty="0">
                          <a:solidFill>
                            <a:srgbClr val="000000"/>
                          </a:solidFill>
                          <a:latin typeface="Nunito" pitchFamily="2" charset="0"/>
                          <a:ea typeface="Nunito"/>
                          <a:cs typeface="Nunito"/>
                          <a:sym typeface="Nunito"/>
                        </a:rPr>
                        <a:t>: CMB yang berdomisili pada kelurahan yang sama dan/atau berdekatan dengan kelurahan lokasi sekolah.</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wilayah PMB prioritas;</a:t>
                      </a:r>
                      <a:endParaRPr lang="id-ID" sz="2000" noProof="0" dirty="0">
                        <a:solidFill>
                          <a:schemeClr val="tx1"/>
                        </a:solidFill>
                        <a:latin typeface="Nunito" pitchFamily="2" charset="0"/>
                        <a:ea typeface="+mn-ea"/>
                        <a:cs typeface="+mn-cs"/>
                        <a:sym typeface="Nunito"/>
                      </a:endParaRP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usia dari yang tertua sampai dengan yang termuda;</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urutan pilihan sekolah; dan,</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waktu mendaftar.</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6176">
                <a:tc>
                  <a:txBody>
                    <a:bodyPr/>
                    <a:lstStyle/>
                    <a:p>
                      <a:pPr algn="ctr">
                        <a:lnSpc>
                          <a:spcPct val="100000"/>
                        </a:lnSpc>
                        <a:defRPr/>
                      </a:pPr>
                      <a:r>
                        <a:rPr lang="id-ID" sz="2000" noProof="0" dirty="0">
                          <a:solidFill>
                            <a:srgbClr val="000000"/>
                          </a:solidFill>
                          <a:latin typeface="Nunito" pitchFamily="2" charset="0"/>
                          <a:ea typeface="Nunito"/>
                          <a:cs typeface="Nunito"/>
                          <a:sym typeface="Nunito"/>
                        </a:rPr>
                        <a:t>SMA</a:t>
                      </a:r>
                      <a:endParaRPr lang="id-ID" sz="2000" noProof="0" dirty="0">
                        <a:latin typeface="Nunito" pitchFamily="2" charset="0"/>
                      </a:endParaRP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418983" lvl="3" indent="-104746" algn="just">
                        <a:lnSpc>
                          <a:spcPts val="2412"/>
                        </a:lnSpc>
                        <a:buAutoNum type="alphaLcPeriod"/>
                        <a:defRPr/>
                      </a:pPr>
                      <a:r>
                        <a:rPr lang="en-US" sz="2100">
                          <a:solidFill>
                            <a:srgbClr val="FF5757"/>
                          </a:solidFill>
                          <a:latin typeface="Nunito"/>
                          <a:ea typeface="Nunito"/>
                          <a:cs typeface="Nunito"/>
                          <a:sym typeface="Nunito"/>
                        </a:rPr>
                        <a:t>Wilayah PMB prioritas pertama</a:t>
                      </a:r>
                      <a:r>
                        <a:rPr lang="en-US" sz="2100">
                          <a:solidFill>
                            <a:srgbClr val="000000"/>
                          </a:solidFill>
                          <a:latin typeface="Nunito"/>
                          <a:ea typeface="Nunito"/>
                          <a:cs typeface="Nunito"/>
                          <a:sym typeface="Nunito"/>
                        </a:rPr>
                        <a:t>: CMB yang berdomisili pada RT yang sama dengan RT lokasi sekolah dan CMB yang berdomisili pada RT yang berbatasan langsung / bersinggungan dengan RT lokasi sekolah.</a:t>
                      </a:r>
                      <a:endParaRPr lang="en-US" sz="1100"/>
                    </a:p>
                    <a:p>
                      <a:pPr marL="418983" lvl="3" indent="-104746" algn="just">
                        <a:lnSpc>
                          <a:spcPts val="2412"/>
                        </a:lnSpc>
                        <a:buAutoNum type="alphaLcPeriod"/>
                      </a:pPr>
                      <a:r>
                        <a:rPr lang="en-US" sz="2100">
                          <a:solidFill>
                            <a:srgbClr val="FF5757"/>
                          </a:solidFill>
                          <a:latin typeface="Nunito"/>
                          <a:ea typeface="Nunito"/>
                          <a:cs typeface="Nunito"/>
                          <a:sym typeface="Nunito"/>
                        </a:rPr>
                        <a:t>Wilayah PMB  prioritas kedua</a:t>
                      </a:r>
                      <a:r>
                        <a:rPr lang="en-US" sz="2100">
                          <a:solidFill>
                            <a:srgbClr val="000000"/>
                          </a:solidFill>
                          <a:latin typeface="Nunito"/>
                          <a:ea typeface="Nunito"/>
                          <a:cs typeface="Nunito"/>
                          <a:sym typeface="Nunito"/>
                        </a:rPr>
                        <a:t>: CMB yang berdomisili pada RT sekitar sekolah berdasarkan pemetaan.</a:t>
                      </a:r>
                    </a:p>
                    <a:p>
                      <a:pPr marL="418983" lvl="3" indent="-104746" algn="just">
                        <a:lnSpc>
                          <a:spcPts val="2412"/>
                        </a:lnSpc>
                        <a:buAutoNum type="alphaLcPeriod"/>
                      </a:pPr>
                      <a:r>
                        <a:rPr lang="en-US" sz="2100">
                          <a:solidFill>
                            <a:srgbClr val="FF5757"/>
                          </a:solidFill>
                          <a:latin typeface="Nunito"/>
                          <a:ea typeface="Nunito"/>
                          <a:cs typeface="Nunito"/>
                          <a:sym typeface="Nunito"/>
                        </a:rPr>
                        <a:t>Wilayah PMB prioritas ketiga</a:t>
                      </a:r>
                      <a:r>
                        <a:rPr lang="en-US" sz="2100">
                          <a:solidFill>
                            <a:srgbClr val="000000"/>
                          </a:solidFill>
                          <a:latin typeface="Nunito"/>
                          <a:ea typeface="Nunito"/>
                          <a:cs typeface="Nunito"/>
                          <a:sym typeface="Nunito"/>
                        </a:rPr>
                        <a:t>: CMB yang berdomisili pada kelurahan yang sama dan/atau berdekatan dengan kelurahan lokasi sekolah.</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kemampuan akademik* </a:t>
                      </a:r>
                      <a:endParaRPr lang="id-ID" sz="2000" noProof="0" dirty="0">
                        <a:solidFill>
                          <a:schemeClr val="tx1"/>
                        </a:solidFill>
                        <a:latin typeface="Nunito" pitchFamily="2" charset="0"/>
                        <a:ea typeface="+mn-ea"/>
                        <a:cs typeface="+mn-cs"/>
                        <a:sym typeface="Nunito"/>
                      </a:endParaRP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wilayah PMB prioritas</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usia dari yang tertua sampai dengan yang termuda;</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urutan pilihan sekolah; dan,</a:t>
                      </a:r>
                    </a:p>
                    <a:p>
                      <a:pPr marL="342900" lvl="1" indent="-342900" algn="just">
                        <a:lnSpc>
                          <a:spcPct val="100000"/>
                        </a:lnSpc>
                        <a:buFont typeface="+mj-lt"/>
                        <a:buAutoNum type="arabicPeriod"/>
                        <a:defRPr/>
                      </a:pPr>
                      <a:r>
                        <a:rPr lang="id-ID" sz="2000" noProof="0" dirty="0">
                          <a:solidFill>
                            <a:srgbClr val="000000"/>
                          </a:solidFill>
                          <a:latin typeface="Nunito" pitchFamily="2" charset="0"/>
                          <a:ea typeface="Nunito"/>
                          <a:cs typeface="Nunito"/>
                          <a:sym typeface="Nunito"/>
                        </a:rPr>
                        <a:t>waktu mendaftar.</a:t>
                      </a:r>
                    </a:p>
                  </a:txBody>
                  <a:tcPr marL="45700" marR="45700" marT="45700" marB="45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8" name="Group 8"/>
          <p:cNvGrpSpPr/>
          <p:nvPr/>
        </p:nvGrpSpPr>
        <p:grpSpPr>
          <a:xfrm>
            <a:off x="1028700" y="1960969"/>
            <a:ext cx="12306300" cy="1502015"/>
            <a:chOff x="0" y="0"/>
            <a:chExt cx="14503597" cy="1921112"/>
          </a:xfrm>
        </p:grpSpPr>
        <p:sp>
          <p:nvSpPr>
            <p:cNvPr id="9" name="Freeform 9"/>
            <p:cNvSpPr/>
            <p:nvPr/>
          </p:nvSpPr>
          <p:spPr>
            <a:xfrm>
              <a:off x="0" y="0"/>
              <a:ext cx="14503597" cy="1921112"/>
            </a:xfrm>
            <a:custGeom>
              <a:avLst/>
              <a:gdLst/>
              <a:ahLst/>
              <a:cxnLst/>
              <a:rect l="l" t="t" r="r" b="b"/>
              <a:pathLst>
                <a:path w="14503597" h="1921112">
                  <a:moveTo>
                    <a:pt x="0" y="0"/>
                  </a:moveTo>
                  <a:lnTo>
                    <a:pt x="14503597" y="0"/>
                  </a:lnTo>
                  <a:lnTo>
                    <a:pt x="14503597" y="1921112"/>
                  </a:lnTo>
                  <a:lnTo>
                    <a:pt x="0" y="1921112"/>
                  </a:lnTo>
                  <a:close/>
                </a:path>
              </a:pathLst>
            </a:custGeom>
            <a:solidFill>
              <a:srgbClr val="EFEFEF"/>
            </a:solidFill>
          </p:spPr>
          <p:txBody>
            <a:bodyPr/>
            <a:lstStyle/>
            <a:p>
              <a:endParaRPr lang="id-ID" noProof="0" dirty="0"/>
            </a:p>
          </p:txBody>
        </p:sp>
      </p:grpSp>
      <p:grpSp>
        <p:nvGrpSpPr>
          <p:cNvPr id="10" name="Group 10"/>
          <p:cNvGrpSpPr/>
          <p:nvPr/>
        </p:nvGrpSpPr>
        <p:grpSpPr>
          <a:xfrm>
            <a:off x="1156082" y="2095500"/>
            <a:ext cx="13358109" cy="933961"/>
            <a:chOff x="1377397" y="-292191"/>
            <a:chExt cx="17038360" cy="2296572"/>
          </a:xfrm>
        </p:grpSpPr>
        <p:sp>
          <p:nvSpPr>
            <p:cNvPr id="11" name="Freeform 11"/>
            <p:cNvSpPr/>
            <p:nvPr/>
          </p:nvSpPr>
          <p:spPr>
            <a:xfrm>
              <a:off x="3043942" y="-9487"/>
              <a:ext cx="15371815" cy="2013868"/>
            </a:xfrm>
            <a:custGeom>
              <a:avLst/>
              <a:gdLst/>
              <a:ahLst/>
              <a:cxnLst/>
              <a:rect l="l" t="t" r="r" b="b"/>
              <a:pathLst>
                <a:path w="15371815" h="2013868">
                  <a:moveTo>
                    <a:pt x="0" y="0"/>
                  </a:moveTo>
                  <a:lnTo>
                    <a:pt x="15371815" y="0"/>
                  </a:lnTo>
                  <a:lnTo>
                    <a:pt x="15371815" y="2013868"/>
                  </a:lnTo>
                  <a:lnTo>
                    <a:pt x="0" y="2013868"/>
                  </a:lnTo>
                  <a:close/>
                </a:path>
              </a:pathLst>
            </a:custGeom>
            <a:solidFill>
              <a:srgbClr val="000000">
                <a:alpha val="0"/>
              </a:srgbClr>
            </a:solidFill>
          </p:spPr>
          <p:txBody>
            <a:bodyPr/>
            <a:lstStyle/>
            <a:p>
              <a:endParaRPr lang="id-ID" noProof="0" dirty="0"/>
            </a:p>
          </p:txBody>
        </p:sp>
        <p:sp>
          <p:nvSpPr>
            <p:cNvPr id="12" name="TextBox 12"/>
            <p:cNvSpPr txBox="1"/>
            <p:nvPr/>
          </p:nvSpPr>
          <p:spPr>
            <a:xfrm>
              <a:off x="1377397" y="-292191"/>
              <a:ext cx="15371816" cy="1590201"/>
            </a:xfrm>
            <a:prstGeom prst="rect">
              <a:avLst/>
            </a:prstGeom>
          </p:spPr>
          <p:txBody>
            <a:bodyPr lIns="0" tIns="0" rIns="0" bIns="0" rtlCol="0" anchor="t"/>
            <a:lstStyle/>
            <a:p>
              <a:pPr algn="just">
                <a:lnSpc>
                  <a:spcPts val="2000"/>
                </a:lnSpc>
              </a:pPr>
              <a:r>
                <a:rPr lang="id-ID" sz="1950" i="1" noProof="0" dirty="0">
                  <a:solidFill>
                    <a:srgbClr val="000000"/>
                  </a:solidFill>
                  <a:latin typeface="Nunito Italics"/>
                  <a:ea typeface="Nunito Italics"/>
                  <a:cs typeface="Nunito Italics"/>
                  <a:sym typeface="Nunito Italics"/>
                </a:rPr>
                <a:t>Penetapan wilayah penerimaan Murid baru dilakukan pada setiap jenjang pendidikan oleh Pemerintah Daerah sesuai dengan kewenangan dengan prinsip mendekatkan domisili Murid dengan Satuan Pendidikan. </a:t>
              </a:r>
            </a:p>
            <a:p>
              <a:pPr algn="just">
                <a:lnSpc>
                  <a:spcPts val="2000"/>
                </a:lnSpc>
              </a:pPr>
              <a:endParaRPr lang="id-ID" sz="100" i="1" noProof="0" dirty="0">
                <a:solidFill>
                  <a:srgbClr val="000000"/>
                </a:solidFill>
                <a:latin typeface="Nunito Italics"/>
                <a:ea typeface="Nunito Italics"/>
                <a:cs typeface="Nunito Italics"/>
                <a:sym typeface="Nunito Italics"/>
              </a:endParaRPr>
            </a:p>
            <a:p>
              <a:pPr algn="just">
                <a:lnSpc>
                  <a:spcPts val="2000"/>
                </a:lnSpc>
              </a:pPr>
              <a:r>
                <a:rPr lang="id-ID" sz="1950" i="1" noProof="0" dirty="0">
                  <a:solidFill>
                    <a:srgbClr val="000000"/>
                  </a:solidFill>
                  <a:latin typeface="Nunito Italics"/>
                  <a:ea typeface="Nunito Italics"/>
                  <a:cs typeface="Nunito Italics"/>
                  <a:sym typeface="Nunito Italics"/>
                </a:rPr>
                <a:t>… dengan melakukan perhitungan sebaran Satuan Pendidikan, sebaran domisili calon Murid dan kapasitas daya tampung Satuan Pendidikan.</a:t>
              </a:r>
            </a:p>
          </p:txBody>
        </p:sp>
      </p:grpSp>
      <p:grpSp>
        <p:nvGrpSpPr>
          <p:cNvPr id="13" name="Group 13"/>
          <p:cNvGrpSpPr/>
          <p:nvPr/>
        </p:nvGrpSpPr>
        <p:grpSpPr>
          <a:xfrm>
            <a:off x="1028700" y="1492345"/>
            <a:ext cx="10672969" cy="468625"/>
            <a:chOff x="0" y="0"/>
            <a:chExt cx="13837501" cy="607572"/>
          </a:xfrm>
        </p:grpSpPr>
        <p:sp>
          <p:nvSpPr>
            <p:cNvPr id="14" name="Freeform 14"/>
            <p:cNvSpPr/>
            <p:nvPr/>
          </p:nvSpPr>
          <p:spPr>
            <a:xfrm>
              <a:off x="0" y="0"/>
              <a:ext cx="13837503" cy="607572"/>
            </a:xfrm>
            <a:custGeom>
              <a:avLst/>
              <a:gdLst/>
              <a:ahLst/>
              <a:cxnLst/>
              <a:rect l="l" t="t" r="r" b="b"/>
              <a:pathLst>
                <a:path w="13837503" h="607572">
                  <a:moveTo>
                    <a:pt x="0" y="0"/>
                  </a:moveTo>
                  <a:lnTo>
                    <a:pt x="13837503" y="0"/>
                  </a:lnTo>
                  <a:lnTo>
                    <a:pt x="13837503" y="607572"/>
                  </a:lnTo>
                  <a:lnTo>
                    <a:pt x="0" y="607572"/>
                  </a:lnTo>
                  <a:close/>
                </a:path>
              </a:pathLst>
            </a:custGeom>
            <a:solidFill>
              <a:srgbClr val="000000">
                <a:alpha val="0"/>
              </a:srgbClr>
            </a:solidFill>
          </p:spPr>
          <p:txBody>
            <a:bodyPr/>
            <a:lstStyle/>
            <a:p>
              <a:endParaRPr lang="id-ID" noProof="0" dirty="0"/>
            </a:p>
          </p:txBody>
        </p:sp>
        <p:sp>
          <p:nvSpPr>
            <p:cNvPr id="15" name="TextBox 15"/>
            <p:cNvSpPr txBox="1"/>
            <p:nvPr/>
          </p:nvSpPr>
          <p:spPr>
            <a:xfrm>
              <a:off x="0" y="9525"/>
              <a:ext cx="13837501" cy="598047"/>
            </a:xfrm>
            <a:prstGeom prst="rect">
              <a:avLst/>
            </a:prstGeom>
          </p:spPr>
          <p:txBody>
            <a:bodyPr lIns="0" tIns="0" rIns="0" bIns="0" rtlCol="0" anchor="t"/>
            <a:lstStyle/>
            <a:p>
              <a:pPr algn="l">
                <a:lnSpc>
                  <a:spcPts val="2759"/>
                </a:lnSpc>
              </a:pPr>
              <a:r>
                <a:rPr lang="id-ID" sz="2300" noProof="0" dirty="0">
                  <a:solidFill>
                    <a:srgbClr val="FFFFFF"/>
                  </a:solidFill>
                  <a:latin typeface="Nunito Bold" charset="0"/>
                  <a:ea typeface="Nunito"/>
                  <a:cs typeface="Nunito"/>
                  <a:sym typeface="Nunito"/>
                </a:rPr>
                <a:t>Amanat Permendikdasmen No 3 Tahun 2025 Pasal 25:  </a:t>
              </a:r>
            </a:p>
          </p:txBody>
        </p:sp>
      </p:grpSp>
      <p:sp>
        <p:nvSpPr>
          <p:cNvPr id="16" name="Freeform 16"/>
          <p:cNvSpPr/>
          <p:nvPr/>
        </p:nvSpPr>
        <p:spPr>
          <a:xfrm flipH="1">
            <a:off x="13599154" y="1505708"/>
            <a:ext cx="3333084" cy="1992068"/>
          </a:xfrm>
          <a:custGeom>
            <a:avLst/>
            <a:gdLst/>
            <a:ahLst/>
            <a:cxnLst/>
            <a:rect l="l" t="t" r="r" b="b"/>
            <a:pathLst>
              <a:path w="3788271" h="2235080">
                <a:moveTo>
                  <a:pt x="3788271" y="0"/>
                </a:moveTo>
                <a:lnTo>
                  <a:pt x="0" y="0"/>
                </a:lnTo>
                <a:lnTo>
                  <a:pt x="0" y="2235080"/>
                </a:lnTo>
                <a:lnTo>
                  <a:pt x="3788271" y="2235080"/>
                </a:lnTo>
                <a:lnTo>
                  <a:pt x="3788271" y="0"/>
                </a:lnTo>
                <a:close/>
              </a:path>
            </a:pathLst>
          </a:custGeom>
          <a:blipFill>
            <a:blip r:embed="rId6"/>
            <a:stretch>
              <a:fillRect/>
            </a:stretch>
          </a:blipFill>
        </p:spPr>
        <p:txBody>
          <a:bodyPr/>
          <a:lstStyle/>
          <a:p>
            <a:endParaRPr lang="id-ID" noProof="0" dirty="0"/>
          </a:p>
        </p:txBody>
      </p:sp>
      <p:sp>
        <p:nvSpPr>
          <p:cNvPr id="17" name="TextBox 17"/>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04. JALUR DOMISILI</a:t>
            </a:r>
          </a:p>
        </p:txBody>
      </p:sp>
      <p:grpSp>
        <p:nvGrpSpPr>
          <p:cNvPr id="18" name="Group 18"/>
          <p:cNvGrpSpPr/>
          <p:nvPr/>
        </p:nvGrpSpPr>
        <p:grpSpPr>
          <a:xfrm>
            <a:off x="1031954" y="8953500"/>
            <a:ext cx="15900284" cy="837882"/>
            <a:chOff x="0" y="0"/>
            <a:chExt cx="21200379" cy="1326727"/>
          </a:xfrm>
        </p:grpSpPr>
        <p:sp>
          <p:nvSpPr>
            <p:cNvPr id="19" name="Freeform 19"/>
            <p:cNvSpPr/>
            <p:nvPr/>
          </p:nvSpPr>
          <p:spPr>
            <a:xfrm>
              <a:off x="0" y="0"/>
              <a:ext cx="21200379" cy="1326727"/>
            </a:xfrm>
            <a:custGeom>
              <a:avLst/>
              <a:gdLst/>
              <a:ahLst/>
              <a:cxnLst/>
              <a:rect l="l" t="t" r="r" b="b"/>
              <a:pathLst>
                <a:path w="21200379" h="1326727">
                  <a:moveTo>
                    <a:pt x="0" y="0"/>
                  </a:moveTo>
                  <a:lnTo>
                    <a:pt x="21200379" y="0"/>
                  </a:lnTo>
                  <a:lnTo>
                    <a:pt x="21200379" y="1326727"/>
                  </a:lnTo>
                  <a:lnTo>
                    <a:pt x="0" y="1326727"/>
                  </a:lnTo>
                  <a:close/>
                </a:path>
              </a:pathLst>
            </a:custGeom>
            <a:solidFill>
              <a:srgbClr val="000000">
                <a:alpha val="0"/>
              </a:srgbClr>
            </a:solidFill>
          </p:spPr>
          <p:txBody>
            <a:bodyPr/>
            <a:lstStyle/>
            <a:p>
              <a:endParaRPr lang="id-ID" noProof="0" dirty="0"/>
            </a:p>
          </p:txBody>
        </p:sp>
        <p:sp>
          <p:nvSpPr>
            <p:cNvPr id="20" name="TextBox 20"/>
            <p:cNvSpPr txBox="1"/>
            <p:nvPr/>
          </p:nvSpPr>
          <p:spPr>
            <a:xfrm>
              <a:off x="0" y="419379"/>
              <a:ext cx="21200379" cy="907348"/>
            </a:xfrm>
            <a:prstGeom prst="rect">
              <a:avLst/>
            </a:prstGeom>
          </p:spPr>
          <p:txBody>
            <a:bodyPr lIns="0" tIns="0" rIns="0" bIns="0" rtlCol="0" anchor="t"/>
            <a:lstStyle/>
            <a:p>
              <a:pPr algn="just">
                <a:lnSpc>
                  <a:spcPts val="1780"/>
                </a:lnSpc>
              </a:pPr>
              <a:r>
                <a:rPr lang="id-ID" sz="2000" noProof="0" dirty="0">
                  <a:solidFill>
                    <a:srgbClr val="FFFFFF"/>
                  </a:solidFill>
                  <a:latin typeface="Nunito"/>
                  <a:ea typeface="Nunito"/>
                  <a:cs typeface="Nunito"/>
                  <a:sym typeface="Nunito"/>
                </a:rPr>
                <a:t>* Kemampuan akademik berdasarkan rerata nilai rapor (75%) dan persentil rerata nilai rapor (25%)</a:t>
              </a:r>
            </a:p>
          </p:txBody>
        </p:sp>
      </p:grpSp>
      <p:sp>
        <p:nvSpPr>
          <p:cNvPr id="23" name="TextBox 9">
            <a:extLst>
              <a:ext uri="{FF2B5EF4-FFF2-40B4-BE49-F238E27FC236}">
                <a16:creationId xmlns:a16="http://schemas.microsoft.com/office/drawing/2014/main" id="{4972D31F-9CD0-E955-A1CD-67528E3E0416}"/>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4" name="AutoShape 10">
            <a:extLst>
              <a:ext uri="{FF2B5EF4-FFF2-40B4-BE49-F238E27FC236}">
                <a16:creationId xmlns:a16="http://schemas.microsoft.com/office/drawing/2014/main" id="{846A8AD6-CFDA-68BF-0FA4-74434C3E8C13}"/>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5" name="TextBox 9">
            <a:extLst>
              <a:ext uri="{FF2B5EF4-FFF2-40B4-BE49-F238E27FC236}">
                <a16:creationId xmlns:a16="http://schemas.microsoft.com/office/drawing/2014/main" id="{308BE63B-45FC-E8B1-F4EE-C4BD5D5DA4E6}"/>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7780F90A-F662-A760-7A71-3C2E0D8EE6A6}"/>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BEA5AE02-A9E3-2CC5-28AC-16621BD94962}"/>
            </a:ext>
          </a:extLst>
        </p:cNvPr>
        <p:cNvGrpSpPr/>
        <p:nvPr/>
      </p:nvGrpSpPr>
      <p:grpSpPr>
        <a:xfrm>
          <a:off x="0" y="0"/>
          <a:ext cx="0" cy="0"/>
          <a:chOff x="0" y="0"/>
          <a:chExt cx="0" cy="0"/>
        </a:xfrm>
      </p:grpSpPr>
      <p:sp>
        <p:nvSpPr>
          <p:cNvPr id="21" name="Freeform 2">
            <a:extLst>
              <a:ext uri="{FF2B5EF4-FFF2-40B4-BE49-F238E27FC236}">
                <a16:creationId xmlns:a16="http://schemas.microsoft.com/office/drawing/2014/main" id="{05F8B16A-E804-9598-EA3B-773E31BF3524}"/>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a:extLst>
              <a:ext uri="{FF2B5EF4-FFF2-40B4-BE49-F238E27FC236}">
                <a16:creationId xmlns:a16="http://schemas.microsoft.com/office/drawing/2014/main" id="{4670E802-5009-3A46-FA3E-04A47D1DC9FE}"/>
              </a:ext>
            </a:extLst>
          </p:cNvPr>
          <p:cNvGrpSpPr/>
          <p:nvPr/>
        </p:nvGrpSpPr>
        <p:grpSpPr>
          <a:xfrm>
            <a:off x="15731010" y="294250"/>
            <a:ext cx="1194720" cy="1273302"/>
            <a:chOff x="0" y="0"/>
            <a:chExt cx="1592960" cy="1697736"/>
          </a:xfrm>
        </p:grpSpPr>
        <p:sp>
          <p:nvSpPr>
            <p:cNvPr id="3" name="Freeform 3">
              <a:extLst>
                <a:ext uri="{FF2B5EF4-FFF2-40B4-BE49-F238E27FC236}">
                  <a16:creationId xmlns:a16="http://schemas.microsoft.com/office/drawing/2014/main" id="{12F7A05D-A930-22B0-2B19-7C59F84395C5}"/>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4" name="Group 4">
            <a:extLst>
              <a:ext uri="{FF2B5EF4-FFF2-40B4-BE49-F238E27FC236}">
                <a16:creationId xmlns:a16="http://schemas.microsoft.com/office/drawing/2014/main" id="{6EDB4C69-F9F2-7D76-CE45-48C77C4C997F}"/>
              </a:ext>
            </a:extLst>
          </p:cNvPr>
          <p:cNvGrpSpPr/>
          <p:nvPr/>
        </p:nvGrpSpPr>
        <p:grpSpPr>
          <a:xfrm>
            <a:off x="16925730" y="294250"/>
            <a:ext cx="1138333" cy="1273302"/>
            <a:chOff x="0" y="0"/>
            <a:chExt cx="1517777" cy="1697736"/>
          </a:xfrm>
        </p:grpSpPr>
        <p:sp>
          <p:nvSpPr>
            <p:cNvPr id="5" name="Freeform 5">
              <a:extLst>
                <a:ext uri="{FF2B5EF4-FFF2-40B4-BE49-F238E27FC236}">
                  <a16:creationId xmlns:a16="http://schemas.microsoft.com/office/drawing/2014/main" id="{0A13B2E2-B04C-B43A-4F8D-8B1670D44441}"/>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pSp>
        <p:nvGrpSpPr>
          <p:cNvPr id="6" name="Group 6">
            <a:extLst>
              <a:ext uri="{FF2B5EF4-FFF2-40B4-BE49-F238E27FC236}">
                <a16:creationId xmlns:a16="http://schemas.microsoft.com/office/drawing/2014/main" id="{D97190EC-96FC-4958-31A0-D0D8D7DD1435}"/>
              </a:ext>
            </a:extLst>
          </p:cNvPr>
          <p:cNvGrpSpPr/>
          <p:nvPr/>
        </p:nvGrpSpPr>
        <p:grpSpPr>
          <a:xfrm>
            <a:off x="1028700" y="1748969"/>
            <a:ext cx="4461728" cy="532648"/>
            <a:chOff x="0" y="0"/>
            <a:chExt cx="5784629" cy="690578"/>
          </a:xfrm>
        </p:grpSpPr>
        <p:sp>
          <p:nvSpPr>
            <p:cNvPr id="7" name="Freeform 7">
              <a:extLst>
                <a:ext uri="{FF2B5EF4-FFF2-40B4-BE49-F238E27FC236}">
                  <a16:creationId xmlns:a16="http://schemas.microsoft.com/office/drawing/2014/main" id="{08D1E9D9-98D5-4142-7725-06AED0C24FC7}"/>
                </a:ext>
              </a:extLst>
            </p:cNvPr>
            <p:cNvSpPr/>
            <p:nvPr/>
          </p:nvSpPr>
          <p:spPr>
            <a:xfrm>
              <a:off x="0" y="0"/>
              <a:ext cx="5784629" cy="690578"/>
            </a:xfrm>
            <a:custGeom>
              <a:avLst/>
              <a:gdLst/>
              <a:ahLst/>
              <a:cxnLst/>
              <a:rect l="l" t="t" r="r" b="b"/>
              <a:pathLst>
                <a:path w="5784629" h="690578">
                  <a:moveTo>
                    <a:pt x="0" y="0"/>
                  </a:moveTo>
                  <a:lnTo>
                    <a:pt x="5784629" y="0"/>
                  </a:lnTo>
                  <a:lnTo>
                    <a:pt x="5784629" y="690578"/>
                  </a:lnTo>
                  <a:lnTo>
                    <a:pt x="0" y="690578"/>
                  </a:lnTo>
                  <a:close/>
                </a:path>
              </a:pathLst>
            </a:custGeom>
            <a:solidFill>
              <a:srgbClr val="000000">
                <a:alpha val="0"/>
              </a:srgbClr>
            </a:solidFill>
          </p:spPr>
          <p:txBody>
            <a:bodyPr/>
            <a:lstStyle/>
            <a:p>
              <a:endParaRPr lang="id-ID" noProof="0" dirty="0">
                <a:solidFill>
                  <a:schemeClr val="bg1"/>
                </a:solidFill>
              </a:endParaRPr>
            </a:p>
          </p:txBody>
        </p:sp>
        <p:sp>
          <p:nvSpPr>
            <p:cNvPr id="8" name="TextBox 8">
              <a:extLst>
                <a:ext uri="{FF2B5EF4-FFF2-40B4-BE49-F238E27FC236}">
                  <a16:creationId xmlns:a16="http://schemas.microsoft.com/office/drawing/2014/main" id="{E0850D94-B82A-7EC6-C80D-F861B9FC8AF0}"/>
                </a:ext>
              </a:extLst>
            </p:cNvPr>
            <p:cNvSpPr txBox="1"/>
            <p:nvPr/>
          </p:nvSpPr>
          <p:spPr>
            <a:xfrm>
              <a:off x="0" y="0"/>
              <a:ext cx="5784629" cy="690578"/>
            </a:xfrm>
            <a:prstGeom prst="rect">
              <a:avLst/>
            </a:prstGeom>
          </p:spPr>
          <p:txBody>
            <a:bodyPr lIns="0" tIns="0" rIns="0" bIns="0" rtlCol="0" anchor="t"/>
            <a:lstStyle/>
            <a:p>
              <a:pPr algn="l">
                <a:lnSpc>
                  <a:spcPts val="3118"/>
                </a:lnSpc>
              </a:pPr>
              <a:r>
                <a:rPr lang="id-ID" sz="2599" b="1" noProof="0" dirty="0">
                  <a:solidFill>
                    <a:schemeClr val="bg1"/>
                  </a:solidFill>
                  <a:latin typeface="Nunito"/>
                  <a:ea typeface="Nunito"/>
                  <a:cs typeface="Nunito"/>
                  <a:sym typeface="Nunito"/>
                </a:rPr>
                <a:t>Persyaratan Khusus:</a:t>
              </a:r>
            </a:p>
          </p:txBody>
        </p:sp>
      </p:grpSp>
      <p:grpSp>
        <p:nvGrpSpPr>
          <p:cNvPr id="9" name="Group 9">
            <a:extLst>
              <a:ext uri="{FF2B5EF4-FFF2-40B4-BE49-F238E27FC236}">
                <a16:creationId xmlns:a16="http://schemas.microsoft.com/office/drawing/2014/main" id="{6560BEA3-D994-B426-4C37-EA0482DE67CB}"/>
              </a:ext>
            </a:extLst>
          </p:cNvPr>
          <p:cNvGrpSpPr/>
          <p:nvPr/>
        </p:nvGrpSpPr>
        <p:grpSpPr>
          <a:xfrm>
            <a:off x="431340" y="2566774"/>
            <a:ext cx="16827960" cy="6753797"/>
            <a:chOff x="0" y="-19049"/>
            <a:chExt cx="22437280" cy="9005063"/>
          </a:xfrm>
        </p:grpSpPr>
        <p:sp>
          <p:nvSpPr>
            <p:cNvPr id="10" name="Freeform 10">
              <a:extLst>
                <a:ext uri="{FF2B5EF4-FFF2-40B4-BE49-F238E27FC236}">
                  <a16:creationId xmlns:a16="http://schemas.microsoft.com/office/drawing/2014/main" id="{A74BE029-9C69-991C-D726-41805DD840E8}"/>
                </a:ext>
              </a:extLst>
            </p:cNvPr>
            <p:cNvSpPr/>
            <p:nvPr/>
          </p:nvSpPr>
          <p:spPr>
            <a:xfrm>
              <a:off x="0" y="0"/>
              <a:ext cx="22437280" cy="8986012"/>
            </a:xfrm>
            <a:custGeom>
              <a:avLst/>
              <a:gdLst/>
              <a:ahLst/>
              <a:cxnLst/>
              <a:rect l="l" t="t" r="r" b="b"/>
              <a:pathLst>
                <a:path w="22437280" h="8986012">
                  <a:moveTo>
                    <a:pt x="0" y="0"/>
                  </a:moveTo>
                  <a:lnTo>
                    <a:pt x="22437280" y="0"/>
                  </a:lnTo>
                  <a:lnTo>
                    <a:pt x="22437280" y="8986012"/>
                  </a:lnTo>
                  <a:lnTo>
                    <a:pt x="0" y="8986012"/>
                  </a:lnTo>
                  <a:close/>
                </a:path>
              </a:pathLst>
            </a:custGeom>
            <a:solidFill>
              <a:srgbClr val="000000">
                <a:alpha val="0"/>
              </a:srgbClr>
            </a:solidFill>
          </p:spPr>
          <p:txBody>
            <a:bodyPr/>
            <a:lstStyle/>
            <a:p>
              <a:endParaRPr lang="id-ID" noProof="0" dirty="0">
                <a:solidFill>
                  <a:schemeClr val="bg1"/>
                </a:solidFill>
              </a:endParaRPr>
            </a:p>
          </p:txBody>
        </p:sp>
        <p:sp>
          <p:nvSpPr>
            <p:cNvPr id="11" name="TextBox 11">
              <a:extLst>
                <a:ext uri="{FF2B5EF4-FFF2-40B4-BE49-F238E27FC236}">
                  <a16:creationId xmlns:a16="http://schemas.microsoft.com/office/drawing/2014/main" id="{5F33430A-C118-E808-7700-9B90F7270D87}"/>
                </a:ext>
              </a:extLst>
            </p:cNvPr>
            <p:cNvSpPr txBox="1"/>
            <p:nvPr/>
          </p:nvSpPr>
          <p:spPr>
            <a:xfrm>
              <a:off x="0" y="-19049"/>
              <a:ext cx="21992520" cy="9005063"/>
            </a:xfrm>
            <a:prstGeom prst="rect">
              <a:avLst/>
            </a:prstGeom>
          </p:spPr>
          <p:txBody>
            <a:bodyPr lIns="0" tIns="0" rIns="0" bIns="0" rtlCol="0" anchor="t"/>
            <a:lstStyle/>
            <a:p>
              <a:pPr marL="1241251" lvl="4" indent="-514350" algn="just">
                <a:spcAft>
                  <a:spcPts val="600"/>
                </a:spcAft>
                <a:buFont typeface="+mj-lt"/>
                <a:buAutoNum type="arabicPeriod"/>
              </a:pPr>
              <a:r>
                <a:rPr lang="id-ID" sz="2600" noProof="0" dirty="0">
                  <a:solidFill>
                    <a:schemeClr val="bg1"/>
                  </a:solidFill>
                  <a:latin typeface="Nunito"/>
                  <a:ea typeface="Nunito"/>
                  <a:cs typeface="Nunito"/>
                  <a:sym typeface="Nunito"/>
                </a:rPr>
                <a:t>domisili CMB didasarkan alamat pada Kartu Keluarga yang diterbitkan paling singkat 1 tahun sebelum tanggal pendaftaran PMB.</a:t>
              </a:r>
            </a:p>
            <a:p>
              <a:pPr marL="1241251" lvl="4" indent="-514350" algn="just">
                <a:spcBef>
                  <a:spcPts val="1200"/>
                </a:spcBef>
                <a:buFont typeface="+mj-lt"/>
                <a:buAutoNum type="arabicPeriod"/>
              </a:pPr>
              <a:r>
                <a:rPr lang="id-ID" sz="2600" noProof="0" dirty="0">
                  <a:solidFill>
                    <a:schemeClr val="bg1"/>
                  </a:solidFill>
                  <a:latin typeface="Nunito"/>
                  <a:ea typeface="Nunito"/>
                  <a:cs typeface="Nunito"/>
                  <a:sym typeface="Nunito"/>
                </a:rPr>
                <a:t>nama orang tua/wali CMB yang tercantum pada rapor/ijazah jenjang pendidikan sebelumnya, akta kelahiran, dan/atau Kartu Keluarga sebelumnya harus sama dengan nama orangtua sebagai kepala keluarga yang tercantum pada Kartu Keluarga</a:t>
              </a:r>
            </a:p>
            <a:p>
              <a:pPr marL="1241251" lvl="4" indent="-514350" algn="just">
                <a:spcBef>
                  <a:spcPts val="1200"/>
                </a:spcBef>
                <a:buFont typeface="+mj-lt"/>
                <a:buAutoNum type="arabicPeriod"/>
              </a:pPr>
              <a:r>
                <a:rPr lang="id-ID" sz="2600" noProof="0" dirty="0">
                  <a:solidFill>
                    <a:schemeClr val="bg1"/>
                  </a:solidFill>
                  <a:latin typeface="Nunito"/>
                  <a:ea typeface="Nunito"/>
                  <a:cs typeface="Nunito"/>
                  <a:sym typeface="Nunito"/>
                </a:rPr>
                <a:t>dalam hal terdapat perbedaan nama orang tua/wali CMB, Kartu Keluarga terbaru dapat digunakan jika:</a:t>
              </a:r>
            </a:p>
            <a:p>
              <a:pPr marL="1652538" lvl="5" indent="-514350" algn="just">
                <a:spcAft>
                  <a:spcPts val="600"/>
                </a:spcAft>
                <a:buFont typeface="+mj-lt"/>
                <a:buAutoNum type="alphaLcParenR"/>
              </a:pPr>
              <a:r>
                <a:rPr lang="id-ID" sz="2600" noProof="0" dirty="0">
                  <a:solidFill>
                    <a:schemeClr val="bg1"/>
                  </a:solidFill>
                  <a:latin typeface="Nunito"/>
                  <a:ea typeface="Nunito"/>
                  <a:cs typeface="Nunito"/>
                  <a:sym typeface="Nunito"/>
                </a:rPr>
                <a:t>orangtua/wali meninggal dunia yang dibuktikan dengan melampirkan surat kematian yang diterbitkan oleh instansi yang berwenang.</a:t>
              </a:r>
            </a:p>
            <a:p>
              <a:pPr marL="1652538" lvl="5" indent="-514350" algn="just">
                <a:spcAft>
                  <a:spcPts val="600"/>
                </a:spcAft>
                <a:buFont typeface="+mj-lt"/>
                <a:buAutoNum type="alphaLcParenR"/>
              </a:pPr>
              <a:r>
                <a:rPr lang="id-ID" sz="2600" noProof="0" dirty="0">
                  <a:solidFill>
                    <a:schemeClr val="bg1"/>
                  </a:solidFill>
                  <a:latin typeface="Nunito"/>
                  <a:ea typeface="Nunito"/>
                  <a:cs typeface="Nunito"/>
                  <a:sym typeface="Nunito"/>
                </a:rPr>
                <a:t>orang tua/wali bercerai sebelum tanggal penerbitan Kartu Keluarga terakhir, melampirkan akta cerai yang diterbitkan oleh instansi yang berwenang;</a:t>
              </a:r>
            </a:p>
            <a:p>
              <a:pPr marL="1652538" lvl="5" indent="-514350" algn="just">
                <a:spcAft>
                  <a:spcPts val="600"/>
                </a:spcAft>
                <a:buFont typeface="+mj-lt"/>
                <a:buAutoNum type="alphaLcParenR"/>
              </a:pPr>
              <a:r>
                <a:rPr lang="id-ID" sz="2600" noProof="0" dirty="0">
                  <a:solidFill>
                    <a:schemeClr val="bg1"/>
                  </a:solidFill>
                  <a:latin typeface="Nunito"/>
                  <a:ea typeface="Nunito"/>
                  <a:cs typeface="Nunito"/>
                  <a:sym typeface="Nunito"/>
                </a:rPr>
                <a:t>kepala keluarga sebagai wali CMB yang dibuktikan Surat Perwalian Anak di Bawah Umur atau Putusan/Penetapan Pengadilan; atau</a:t>
              </a:r>
            </a:p>
            <a:p>
              <a:pPr marL="1652538" lvl="5" indent="-514350" algn="just">
                <a:spcAft>
                  <a:spcPts val="600"/>
                </a:spcAft>
                <a:buFont typeface="+mj-lt"/>
                <a:buAutoNum type="alphaLcParenR"/>
              </a:pPr>
              <a:r>
                <a:rPr lang="id-ID" sz="2600" noProof="0" dirty="0">
                  <a:solidFill>
                    <a:schemeClr val="bg1"/>
                  </a:solidFill>
                  <a:latin typeface="Nunito"/>
                  <a:ea typeface="Nunito"/>
                  <a:cs typeface="Nunito"/>
                  <a:sym typeface="Nunito"/>
                </a:rPr>
                <a:t>kepala keluarga sebagai kakek/nenek atau saudara kandung bapak/ibu dari calon murid baru, yang dibuktikan dengan Kartu Keluarga sebelumnya.</a:t>
              </a:r>
            </a:p>
            <a:p>
              <a:pPr marL="1365826" lvl="5" indent="-227638" algn="just">
                <a:spcAft>
                  <a:spcPts val="600"/>
                </a:spcAft>
              </a:pPr>
              <a:endParaRPr lang="id-ID" sz="2600" noProof="0" dirty="0">
                <a:solidFill>
                  <a:schemeClr val="bg1"/>
                </a:solidFill>
                <a:latin typeface="Nunito"/>
                <a:ea typeface="Nunito"/>
                <a:cs typeface="Nunito"/>
                <a:sym typeface="Nunito"/>
              </a:endParaRPr>
            </a:p>
          </p:txBody>
        </p:sp>
      </p:grpSp>
      <p:sp>
        <p:nvSpPr>
          <p:cNvPr id="13" name="TextBox 13">
            <a:extLst>
              <a:ext uri="{FF2B5EF4-FFF2-40B4-BE49-F238E27FC236}">
                <a16:creationId xmlns:a16="http://schemas.microsoft.com/office/drawing/2014/main" id="{A2A80231-E017-FB94-1BA6-8D15DC861CCF}"/>
              </a:ext>
            </a:extLst>
          </p:cNvPr>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04. JALUR DOMISILI </a:t>
            </a:r>
            <a:r>
              <a:rPr lang="id-ID" sz="4800" b="1" noProof="0" dirty="0">
                <a:solidFill>
                  <a:srgbClr val="FBB911"/>
                </a:solidFill>
                <a:latin typeface="Kelpt Bold"/>
                <a:ea typeface="Kelpt Bold"/>
                <a:cs typeface="Kelpt Bold"/>
                <a:sym typeface="Kelpt Bold"/>
              </a:rPr>
              <a:t>(lanjutan)</a:t>
            </a:r>
            <a:endParaRPr lang="id-ID" sz="8000" b="1" noProof="0" dirty="0">
              <a:solidFill>
                <a:srgbClr val="FBB911"/>
              </a:solidFill>
              <a:latin typeface="Kelpt Bold"/>
              <a:ea typeface="Kelpt Bold"/>
              <a:cs typeface="Kelpt Bold"/>
              <a:sym typeface="Kelpt Bold"/>
            </a:endParaRPr>
          </a:p>
        </p:txBody>
      </p:sp>
      <p:sp>
        <p:nvSpPr>
          <p:cNvPr id="17" name="TextBox 9">
            <a:extLst>
              <a:ext uri="{FF2B5EF4-FFF2-40B4-BE49-F238E27FC236}">
                <a16:creationId xmlns:a16="http://schemas.microsoft.com/office/drawing/2014/main" id="{6BA1CD5C-7C21-513F-FE0A-97EA12C1ECAF}"/>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8" name="AutoShape 10">
            <a:extLst>
              <a:ext uri="{FF2B5EF4-FFF2-40B4-BE49-F238E27FC236}">
                <a16:creationId xmlns:a16="http://schemas.microsoft.com/office/drawing/2014/main" id="{4FE0E3F6-890A-1E6E-AE4E-02BFEF187BFF}"/>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9" name="TextBox 9">
            <a:extLst>
              <a:ext uri="{FF2B5EF4-FFF2-40B4-BE49-F238E27FC236}">
                <a16:creationId xmlns:a16="http://schemas.microsoft.com/office/drawing/2014/main" id="{4CF45219-B241-959B-3017-1F0954A874ED}"/>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12" name="TextBox 12">
            <a:extLst>
              <a:ext uri="{FF2B5EF4-FFF2-40B4-BE49-F238E27FC236}">
                <a16:creationId xmlns:a16="http://schemas.microsoft.com/office/drawing/2014/main" id="{50B20C8B-113A-54E0-61A9-C154324A3DF9}"/>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36101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5CB028F5-A82D-C5B3-E1C5-B96CBF28A4FD}"/>
            </a:ext>
          </a:extLst>
        </p:cNvPr>
        <p:cNvGrpSpPr/>
        <p:nvPr/>
      </p:nvGrpSpPr>
      <p:grpSpPr>
        <a:xfrm>
          <a:off x="0" y="0"/>
          <a:ext cx="0" cy="0"/>
          <a:chOff x="0" y="0"/>
          <a:chExt cx="0" cy="0"/>
        </a:xfrm>
      </p:grpSpPr>
      <p:sp>
        <p:nvSpPr>
          <p:cNvPr id="21" name="Freeform 2">
            <a:extLst>
              <a:ext uri="{FF2B5EF4-FFF2-40B4-BE49-F238E27FC236}">
                <a16:creationId xmlns:a16="http://schemas.microsoft.com/office/drawing/2014/main" id="{C900BDFB-46E3-4D0B-3F42-B700C73858EB}"/>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a:extLst>
              <a:ext uri="{FF2B5EF4-FFF2-40B4-BE49-F238E27FC236}">
                <a16:creationId xmlns:a16="http://schemas.microsoft.com/office/drawing/2014/main" id="{2493EC64-A17C-7577-3111-FF81AA48A54D}"/>
              </a:ext>
            </a:extLst>
          </p:cNvPr>
          <p:cNvGrpSpPr/>
          <p:nvPr/>
        </p:nvGrpSpPr>
        <p:grpSpPr>
          <a:xfrm>
            <a:off x="15731010" y="294250"/>
            <a:ext cx="1194720" cy="1273302"/>
            <a:chOff x="0" y="0"/>
            <a:chExt cx="1592960" cy="1697736"/>
          </a:xfrm>
        </p:grpSpPr>
        <p:sp>
          <p:nvSpPr>
            <p:cNvPr id="3" name="Freeform 3">
              <a:extLst>
                <a:ext uri="{FF2B5EF4-FFF2-40B4-BE49-F238E27FC236}">
                  <a16:creationId xmlns:a16="http://schemas.microsoft.com/office/drawing/2014/main" id="{4A06023B-CA7F-5E83-37EC-77A799AE5D4B}"/>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6" name="Group 6">
            <a:extLst>
              <a:ext uri="{FF2B5EF4-FFF2-40B4-BE49-F238E27FC236}">
                <a16:creationId xmlns:a16="http://schemas.microsoft.com/office/drawing/2014/main" id="{F0F0C07F-2151-1532-B9D8-F634DF6EEB1B}"/>
              </a:ext>
            </a:extLst>
          </p:cNvPr>
          <p:cNvGrpSpPr/>
          <p:nvPr/>
        </p:nvGrpSpPr>
        <p:grpSpPr>
          <a:xfrm>
            <a:off x="1024317" y="1329869"/>
            <a:ext cx="4461728" cy="613231"/>
            <a:chOff x="0" y="0"/>
            <a:chExt cx="5784629" cy="795054"/>
          </a:xfrm>
        </p:grpSpPr>
        <p:sp>
          <p:nvSpPr>
            <p:cNvPr id="7" name="Freeform 7">
              <a:extLst>
                <a:ext uri="{FF2B5EF4-FFF2-40B4-BE49-F238E27FC236}">
                  <a16:creationId xmlns:a16="http://schemas.microsoft.com/office/drawing/2014/main" id="{0E29946C-CDEC-31C8-D136-9695025AF047}"/>
                </a:ext>
              </a:extLst>
            </p:cNvPr>
            <p:cNvSpPr/>
            <p:nvPr/>
          </p:nvSpPr>
          <p:spPr>
            <a:xfrm>
              <a:off x="0" y="0"/>
              <a:ext cx="5784629" cy="690578"/>
            </a:xfrm>
            <a:custGeom>
              <a:avLst/>
              <a:gdLst/>
              <a:ahLst/>
              <a:cxnLst/>
              <a:rect l="l" t="t" r="r" b="b"/>
              <a:pathLst>
                <a:path w="5784629" h="690578">
                  <a:moveTo>
                    <a:pt x="0" y="0"/>
                  </a:moveTo>
                  <a:lnTo>
                    <a:pt x="5784629" y="0"/>
                  </a:lnTo>
                  <a:lnTo>
                    <a:pt x="5784629" y="690578"/>
                  </a:lnTo>
                  <a:lnTo>
                    <a:pt x="0" y="690578"/>
                  </a:lnTo>
                  <a:close/>
                </a:path>
              </a:pathLst>
            </a:custGeom>
            <a:solidFill>
              <a:srgbClr val="000000">
                <a:alpha val="0"/>
              </a:srgbClr>
            </a:solidFill>
          </p:spPr>
          <p:txBody>
            <a:bodyPr/>
            <a:lstStyle/>
            <a:p>
              <a:endParaRPr lang="id-ID" noProof="0" dirty="0"/>
            </a:p>
          </p:txBody>
        </p:sp>
        <p:sp>
          <p:nvSpPr>
            <p:cNvPr id="8" name="TextBox 8">
              <a:extLst>
                <a:ext uri="{FF2B5EF4-FFF2-40B4-BE49-F238E27FC236}">
                  <a16:creationId xmlns:a16="http://schemas.microsoft.com/office/drawing/2014/main" id="{2DAF9470-5AE1-1F70-3307-711BCB76682E}"/>
                </a:ext>
              </a:extLst>
            </p:cNvPr>
            <p:cNvSpPr txBox="1"/>
            <p:nvPr/>
          </p:nvSpPr>
          <p:spPr>
            <a:xfrm>
              <a:off x="0" y="104476"/>
              <a:ext cx="5784629" cy="690578"/>
            </a:xfrm>
            <a:prstGeom prst="rect">
              <a:avLst/>
            </a:prstGeom>
          </p:spPr>
          <p:txBody>
            <a:bodyPr lIns="0" tIns="0" rIns="0" bIns="0" rtlCol="0" anchor="t"/>
            <a:lstStyle/>
            <a:p>
              <a:pPr algn="l">
                <a:lnSpc>
                  <a:spcPts val="3118"/>
                </a:lnSpc>
              </a:pPr>
              <a:r>
                <a:rPr lang="id-ID" sz="2800" b="1" noProof="0" dirty="0">
                  <a:solidFill>
                    <a:schemeClr val="bg1"/>
                  </a:solidFill>
                  <a:latin typeface="Nunito"/>
                  <a:ea typeface="Nunito"/>
                  <a:cs typeface="Nunito"/>
                  <a:sym typeface="Nunito"/>
                </a:rPr>
                <a:t>Persyaratan Khusus:</a:t>
              </a:r>
            </a:p>
          </p:txBody>
        </p:sp>
      </p:grpSp>
      <p:grpSp>
        <p:nvGrpSpPr>
          <p:cNvPr id="9" name="Group 9">
            <a:extLst>
              <a:ext uri="{FF2B5EF4-FFF2-40B4-BE49-F238E27FC236}">
                <a16:creationId xmlns:a16="http://schemas.microsoft.com/office/drawing/2014/main" id="{C956BDAC-D77B-69A6-316B-949682031B44}"/>
              </a:ext>
            </a:extLst>
          </p:cNvPr>
          <p:cNvGrpSpPr/>
          <p:nvPr/>
        </p:nvGrpSpPr>
        <p:grpSpPr>
          <a:xfrm>
            <a:off x="426957" y="1963293"/>
            <a:ext cx="16870443" cy="7690592"/>
            <a:chOff x="0" y="-256054"/>
            <a:chExt cx="22493924" cy="10759462"/>
          </a:xfrm>
        </p:grpSpPr>
        <p:sp>
          <p:nvSpPr>
            <p:cNvPr id="10" name="Freeform 10">
              <a:extLst>
                <a:ext uri="{FF2B5EF4-FFF2-40B4-BE49-F238E27FC236}">
                  <a16:creationId xmlns:a16="http://schemas.microsoft.com/office/drawing/2014/main" id="{346328C0-F015-B189-19C2-DF2C417C49DA}"/>
                </a:ext>
              </a:extLst>
            </p:cNvPr>
            <p:cNvSpPr/>
            <p:nvPr/>
          </p:nvSpPr>
          <p:spPr>
            <a:xfrm>
              <a:off x="0" y="0"/>
              <a:ext cx="22437280" cy="8986012"/>
            </a:xfrm>
            <a:custGeom>
              <a:avLst/>
              <a:gdLst/>
              <a:ahLst/>
              <a:cxnLst/>
              <a:rect l="l" t="t" r="r" b="b"/>
              <a:pathLst>
                <a:path w="22437280" h="8986012">
                  <a:moveTo>
                    <a:pt x="0" y="0"/>
                  </a:moveTo>
                  <a:lnTo>
                    <a:pt x="22437280" y="0"/>
                  </a:lnTo>
                  <a:lnTo>
                    <a:pt x="22437280" y="8986012"/>
                  </a:lnTo>
                  <a:lnTo>
                    <a:pt x="0" y="8986012"/>
                  </a:lnTo>
                  <a:close/>
                </a:path>
              </a:pathLst>
            </a:custGeom>
            <a:solidFill>
              <a:srgbClr val="000000">
                <a:alpha val="0"/>
              </a:srgbClr>
            </a:solidFill>
          </p:spPr>
          <p:txBody>
            <a:bodyPr/>
            <a:lstStyle/>
            <a:p>
              <a:endParaRPr lang="id-ID" noProof="0" dirty="0"/>
            </a:p>
          </p:txBody>
        </p:sp>
        <p:sp>
          <p:nvSpPr>
            <p:cNvPr id="11" name="TextBox 11">
              <a:extLst>
                <a:ext uri="{FF2B5EF4-FFF2-40B4-BE49-F238E27FC236}">
                  <a16:creationId xmlns:a16="http://schemas.microsoft.com/office/drawing/2014/main" id="{42EEB48C-54EA-28F8-DD83-2C6488DD7676}"/>
                </a:ext>
              </a:extLst>
            </p:cNvPr>
            <p:cNvSpPr txBox="1"/>
            <p:nvPr/>
          </p:nvSpPr>
          <p:spPr>
            <a:xfrm>
              <a:off x="56644" y="-256054"/>
              <a:ext cx="22437280" cy="10759462"/>
            </a:xfrm>
            <a:prstGeom prst="rect">
              <a:avLst/>
            </a:prstGeom>
          </p:spPr>
          <p:txBody>
            <a:bodyPr lIns="0" tIns="0" rIns="0" bIns="0" rtlCol="0" anchor="t"/>
            <a:lstStyle/>
            <a:p>
              <a:pPr marL="1241251" lvl="4" indent="-514350" algn="just">
                <a:spcAft>
                  <a:spcPts val="600"/>
                </a:spcAft>
                <a:buFont typeface="+mj-lt"/>
                <a:buAutoNum type="arabicPeriod" startAt="4"/>
              </a:pPr>
              <a:r>
                <a:rPr lang="id-ID" sz="2400" noProof="0" dirty="0">
                  <a:solidFill>
                    <a:schemeClr val="bg1"/>
                  </a:solidFill>
                  <a:latin typeface="Nunito"/>
                  <a:ea typeface="Nunito"/>
                  <a:cs typeface="Nunito"/>
                  <a:sym typeface="Nunito"/>
                </a:rPr>
                <a:t>dalam hal  terjadi perubahan data Kartu Keluarga dalam kurun waktu kurang dari 1 tahun, yang tidak menyebabkan perpindahan domisili, antara lain:</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Penambahan anggota keluarga selain CMB;</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Pengurangan anggota keluarga karena meninggal dunia atau pindah;</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Kartu Keluarga hilang atau rusak; dan/atau</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Perubahan elemen data kependudukan lainnya pada Kartu Keluarga;</a:t>
              </a:r>
            </a:p>
            <a:p>
              <a:pPr marL="1184101" lvl="5" algn="just">
                <a:spcAft>
                  <a:spcPts val="600"/>
                </a:spcAft>
              </a:pPr>
              <a:r>
                <a:rPr lang="id-ID" sz="2400" noProof="0" dirty="0">
                  <a:solidFill>
                    <a:schemeClr val="bg1"/>
                  </a:solidFill>
                  <a:latin typeface="Nunito"/>
                  <a:ea typeface="Nunito"/>
                  <a:cs typeface="Nunito"/>
                  <a:sym typeface="Nunito"/>
                </a:rPr>
                <a:t>maka Kartu Keluarga tersebut masih dapat digunakan sebagai dasar seleksi jalur domisili, sepanjang melampirkan:</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Kartu Keluarga yang lama bagi Kartu Keluarga yang mengalami perubahan data atau rusak; atau</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Surat keterangan kehilangan dari kepolisian apabila Kartu Keluarga hilang</a:t>
              </a:r>
            </a:p>
            <a:p>
              <a:pPr marL="1241251" lvl="4" indent="-514350" algn="just">
                <a:spcAft>
                  <a:spcPts val="600"/>
                </a:spcAft>
                <a:buFont typeface="+mj-lt"/>
                <a:buAutoNum type="arabicPeriod" startAt="4"/>
              </a:pPr>
              <a:r>
                <a:rPr lang="id-ID" sz="2400" noProof="0" dirty="0">
                  <a:solidFill>
                    <a:schemeClr val="bg1"/>
                  </a:solidFill>
                  <a:latin typeface="Nunito"/>
                  <a:ea typeface="Nunito"/>
                  <a:cs typeface="Nunito"/>
                  <a:sym typeface="Nunito"/>
                </a:rPr>
                <a:t>dalam hal terjadi perubahan data Kartu Keluarga karena perpindahan domisili, CMB harus melampirkan Kartu Keluarga yang menunjukkan kepindahan domisili seluruh anggota keluarga lainnya.</a:t>
              </a:r>
            </a:p>
            <a:p>
              <a:pPr marL="1241251" lvl="4" indent="-514350" algn="just">
                <a:spcAft>
                  <a:spcPts val="600"/>
                </a:spcAft>
                <a:buFont typeface="+mj-lt"/>
                <a:buAutoNum type="arabicPeriod" startAt="4"/>
              </a:pPr>
              <a:r>
                <a:rPr lang="id-ID" sz="2400" noProof="0" dirty="0">
                  <a:solidFill>
                    <a:schemeClr val="bg1"/>
                  </a:solidFill>
                  <a:latin typeface="Nunito"/>
                  <a:ea typeface="Nunito"/>
                  <a:cs typeface="Nunito"/>
                  <a:sym typeface="Nunito"/>
                </a:rPr>
                <a:t>dalam hal CMB tidak memiliki Kartu Keluarga karena keadaan tertentu seperti bencana alam dan/atau bencana sosial, maka dapat diganti dengan surat keterangan domisili, dengan ketentuan:</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memuat keterangan bahwa CMB tersebut telah berdomisili paling singkat 1 tahun sejak diterbitkannya surat keterangan domisili, dan bencana yang dialami;</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surat keterangan harus diterbitkan oleh pihak yang berwenang; dan</a:t>
              </a:r>
            </a:p>
            <a:p>
              <a:pPr marL="1698451" lvl="5" indent="-514350" algn="just">
                <a:spcAft>
                  <a:spcPts val="600"/>
                </a:spcAft>
                <a:buFont typeface="+mj-lt"/>
                <a:buAutoNum type="alphaLcParenR"/>
              </a:pPr>
              <a:r>
                <a:rPr lang="id-ID" sz="2400" noProof="0" dirty="0">
                  <a:solidFill>
                    <a:schemeClr val="bg1"/>
                  </a:solidFill>
                  <a:latin typeface="Nunito"/>
                  <a:ea typeface="Nunito"/>
                  <a:cs typeface="Nunito"/>
                  <a:sym typeface="Nunito"/>
                </a:rPr>
                <a:t>Surat keterangan harus dilegalisasi oleh lurah atau pejabat setempat lain yang berwenang sesuai dengan domisili CMB</a:t>
              </a:r>
            </a:p>
          </p:txBody>
        </p:sp>
      </p:grpSp>
      <p:sp>
        <p:nvSpPr>
          <p:cNvPr id="13" name="TextBox 13">
            <a:extLst>
              <a:ext uri="{FF2B5EF4-FFF2-40B4-BE49-F238E27FC236}">
                <a16:creationId xmlns:a16="http://schemas.microsoft.com/office/drawing/2014/main" id="{EF3E816F-A8C3-76D0-C7CE-5AACFA4445DD}"/>
              </a:ext>
            </a:extLst>
          </p:cNvPr>
          <p:cNvSpPr txBox="1"/>
          <p:nvPr/>
        </p:nvSpPr>
        <p:spPr>
          <a:xfrm>
            <a:off x="1028700" y="474438"/>
            <a:ext cx="13000951" cy="837730"/>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04. JALUR DOMISILI </a:t>
            </a:r>
            <a:r>
              <a:rPr lang="id-ID" sz="4800" b="1" noProof="0" dirty="0">
                <a:solidFill>
                  <a:srgbClr val="FBB911"/>
                </a:solidFill>
                <a:latin typeface="Kelpt Bold"/>
                <a:ea typeface="Kelpt Bold"/>
                <a:cs typeface="Kelpt Bold"/>
                <a:sym typeface="Kelpt Bold"/>
              </a:rPr>
              <a:t>(lanjutan)</a:t>
            </a:r>
            <a:endParaRPr lang="id-ID" sz="8000" b="1" noProof="0" dirty="0">
              <a:solidFill>
                <a:srgbClr val="FBB911"/>
              </a:solidFill>
              <a:latin typeface="Kelpt Bold"/>
              <a:ea typeface="Kelpt Bold"/>
              <a:cs typeface="Kelpt Bold"/>
              <a:sym typeface="Kelpt Bold"/>
            </a:endParaRPr>
          </a:p>
        </p:txBody>
      </p:sp>
      <p:sp>
        <p:nvSpPr>
          <p:cNvPr id="18" name="TextBox 9">
            <a:extLst>
              <a:ext uri="{FF2B5EF4-FFF2-40B4-BE49-F238E27FC236}">
                <a16:creationId xmlns:a16="http://schemas.microsoft.com/office/drawing/2014/main" id="{A1C12405-6BC7-F84C-1A33-0FC4D14C4BD5}"/>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9" name="AutoShape 10">
            <a:extLst>
              <a:ext uri="{FF2B5EF4-FFF2-40B4-BE49-F238E27FC236}">
                <a16:creationId xmlns:a16="http://schemas.microsoft.com/office/drawing/2014/main" id="{1D02E648-44EB-5F50-B4E3-957AC1908831}"/>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0" name="TextBox 9">
            <a:extLst>
              <a:ext uri="{FF2B5EF4-FFF2-40B4-BE49-F238E27FC236}">
                <a16:creationId xmlns:a16="http://schemas.microsoft.com/office/drawing/2014/main" id="{EED2D833-81B6-AF9B-937A-138B1E1D5B64}"/>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nvGrpSpPr>
          <p:cNvPr id="4" name="Group 4">
            <a:extLst>
              <a:ext uri="{FF2B5EF4-FFF2-40B4-BE49-F238E27FC236}">
                <a16:creationId xmlns:a16="http://schemas.microsoft.com/office/drawing/2014/main" id="{B80CEEF2-50E2-CC91-6DEA-2BB29D954B63}"/>
              </a:ext>
            </a:extLst>
          </p:cNvPr>
          <p:cNvGrpSpPr/>
          <p:nvPr/>
        </p:nvGrpSpPr>
        <p:grpSpPr>
          <a:xfrm>
            <a:off x="16925730" y="294250"/>
            <a:ext cx="1138333" cy="1273302"/>
            <a:chOff x="0" y="0"/>
            <a:chExt cx="1517777" cy="1697736"/>
          </a:xfrm>
        </p:grpSpPr>
        <p:sp>
          <p:nvSpPr>
            <p:cNvPr id="5" name="Freeform 5">
              <a:extLst>
                <a:ext uri="{FF2B5EF4-FFF2-40B4-BE49-F238E27FC236}">
                  <a16:creationId xmlns:a16="http://schemas.microsoft.com/office/drawing/2014/main" id="{CB1AC951-3EB1-A7AA-976D-19A511878083}"/>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12" name="TextBox 12">
            <a:extLst>
              <a:ext uri="{FF2B5EF4-FFF2-40B4-BE49-F238E27FC236}">
                <a16:creationId xmlns:a16="http://schemas.microsoft.com/office/drawing/2014/main" id="{095217B7-5C5F-314C-F627-2DB7793DDBED}"/>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5184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57F7DDC4-93F8-FD4E-29A8-7AF19BFF0AD7}"/>
            </a:ext>
          </a:extLst>
        </p:cNvPr>
        <p:cNvGrpSpPr/>
        <p:nvPr/>
      </p:nvGrpSpPr>
      <p:grpSpPr>
        <a:xfrm>
          <a:off x="0" y="0"/>
          <a:ext cx="0" cy="0"/>
          <a:chOff x="0" y="0"/>
          <a:chExt cx="0" cy="0"/>
        </a:xfrm>
      </p:grpSpPr>
      <p:sp>
        <p:nvSpPr>
          <p:cNvPr id="15" name="Freeform 2">
            <a:extLst>
              <a:ext uri="{FF2B5EF4-FFF2-40B4-BE49-F238E27FC236}">
                <a16:creationId xmlns:a16="http://schemas.microsoft.com/office/drawing/2014/main" id="{AFAEE368-6CC3-6968-0419-D8F598747F97}"/>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a:extLst>
              <a:ext uri="{FF2B5EF4-FFF2-40B4-BE49-F238E27FC236}">
                <a16:creationId xmlns:a16="http://schemas.microsoft.com/office/drawing/2014/main" id="{9D6B0A5B-15DC-DE17-9B57-6A4E874AF9EE}"/>
              </a:ext>
            </a:extLst>
          </p:cNvPr>
          <p:cNvGrpSpPr/>
          <p:nvPr/>
        </p:nvGrpSpPr>
        <p:grpSpPr>
          <a:xfrm>
            <a:off x="15731010" y="294250"/>
            <a:ext cx="1194720" cy="1273302"/>
            <a:chOff x="0" y="0"/>
            <a:chExt cx="1592960" cy="1697736"/>
          </a:xfrm>
        </p:grpSpPr>
        <p:sp>
          <p:nvSpPr>
            <p:cNvPr id="3" name="Freeform 3">
              <a:extLst>
                <a:ext uri="{FF2B5EF4-FFF2-40B4-BE49-F238E27FC236}">
                  <a16:creationId xmlns:a16="http://schemas.microsoft.com/office/drawing/2014/main" id="{3F807996-310C-FE67-A825-69FB0425B317}"/>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6" name="Group 6">
            <a:extLst>
              <a:ext uri="{FF2B5EF4-FFF2-40B4-BE49-F238E27FC236}">
                <a16:creationId xmlns:a16="http://schemas.microsoft.com/office/drawing/2014/main" id="{D3C6D72F-650F-BDCC-F493-8C6C01EAA8FE}"/>
              </a:ext>
            </a:extLst>
          </p:cNvPr>
          <p:cNvGrpSpPr/>
          <p:nvPr/>
        </p:nvGrpSpPr>
        <p:grpSpPr>
          <a:xfrm>
            <a:off x="1024317" y="1329869"/>
            <a:ext cx="4461728" cy="841832"/>
            <a:chOff x="0" y="0"/>
            <a:chExt cx="5784629" cy="1091434"/>
          </a:xfrm>
        </p:grpSpPr>
        <p:sp>
          <p:nvSpPr>
            <p:cNvPr id="7" name="Freeform 7">
              <a:extLst>
                <a:ext uri="{FF2B5EF4-FFF2-40B4-BE49-F238E27FC236}">
                  <a16:creationId xmlns:a16="http://schemas.microsoft.com/office/drawing/2014/main" id="{5DF05959-EB10-25E7-92D5-04F84138B36A}"/>
                </a:ext>
              </a:extLst>
            </p:cNvPr>
            <p:cNvSpPr/>
            <p:nvPr/>
          </p:nvSpPr>
          <p:spPr>
            <a:xfrm>
              <a:off x="0" y="0"/>
              <a:ext cx="5784629" cy="690578"/>
            </a:xfrm>
            <a:custGeom>
              <a:avLst/>
              <a:gdLst/>
              <a:ahLst/>
              <a:cxnLst/>
              <a:rect l="l" t="t" r="r" b="b"/>
              <a:pathLst>
                <a:path w="5784629" h="690578">
                  <a:moveTo>
                    <a:pt x="0" y="0"/>
                  </a:moveTo>
                  <a:lnTo>
                    <a:pt x="5784629" y="0"/>
                  </a:lnTo>
                  <a:lnTo>
                    <a:pt x="5784629" y="690578"/>
                  </a:lnTo>
                  <a:lnTo>
                    <a:pt x="0" y="690578"/>
                  </a:lnTo>
                  <a:close/>
                </a:path>
              </a:pathLst>
            </a:custGeom>
            <a:solidFill>
              <a:srgbClr val="000000">
                <a:alpha val="0"/>
              </a:srgbClr>
            </a:solidFill>
          </p:spPr>
          <p:txBody>
            <a:bodyPr/>
            <a:lstStyle/>
            <a:p>
              <a:endParaRPr lang="id-ID" noProof="0" dirty="0"/>
            </a:p>
          </p:txBody>
        </p:sp>
        <p:sp>
          <p:nvSpPr>
            <p:cNvPr id="8" name="TextBox 8">
              <a:extLst>
                <a:ext uri="{FF2B5EF4-FFF2-40B4-BE49-F238E27FC236}">
                  <a16:creationId xmlns:a16="http://schemas.microsoft.com/office/drawing/2014/main" id="{7FDFD60A-B92D-D278-F0E1-D39108544701}"/>
                </a:ext>
              </a:extLst>
            </p:cNvPr>
            <p:cNvSpPr txBox="1"/>
            <p:nvPr/>
          </p:nvSpPr>
          <p:spPr>
            <a:xfrm>
              <a:off x="0" y="400856"/>
              <a:ext cx="5784629" cy="690578"/>
            </a:xfrm>
            <a:prstGeom prst="rect">
              <a:avLst/>
            </a:prstGeom>
          </p:spPr>
          <p:txBody>
            <a:bodyPr lIns="0" tIns="0" rIns="0" bIns="0" rtlCol="0" anchor="t"/>
            <a:lstStyle/>
            <a:p>
              <a:pPr algn="l">
                <a:lnSpc>
                  <a:spcPts val="3118"/>
                </a:lnSpc>
              </a:pPr>
              <a:r>
                <a:rPr lang="id-ID" sz="3200" b="1" noProof="0" dirty="0">
                  <a:solidFill>
                    <a:schemeClr val="bg1"/>
                  </a:solidFill>
                  <a:latin typeface="Nunito"/>
                  <a:ea typeface="Nunito"/>
                  <a:cs typeface="Nunito"/>
                  <a:sym typeface="Nunito"/>
                </a:rPr>
                <a:t>Persyaratan Khusus:</a:t>
              </a:r>
            </a:p>
          </p:txBody>
        </p:sp>
      </p:grpSp>
      <p:grpSp>
        <p:nvGrpSpPr>
          <p:cNvPr id="9" name="Group 9">
            <a:extLst>
              <a:ext uri="{FF2B5EF4-FFF2-40B4-BE49-F238E27FC236}">
                <a16:creationId xmlns:a16="http://schemas.microsoft.com/office/drawing/2014/main" id="{CC9A10FA-27F3-3708-EFAF-9D82B0A91A1C}"/>
              </a:ext>
            </a:extLst>
          </p:cNvPr>
          <p:cNvGrpSpPr/>
          <p:nvPr/>
        </p:nvGrpSpPr>
        <p:grpSpPr>
          <a:xfrm>
            <a:off x="134984" y="2080763"/>
            <a:ext cx="17162415" cy="7731799"/>
            <a:chOff x="-389297" y="-91709"/>
            <a:chExt cx="22883220" cy="8986012"/>
          </a:xfrm>
        </p:grpSpPr>
        <p:sp>
          <p:nvSpPr>
            <p:cNvPr id="10" name="Freeform 10">
              <a:extLst>
                <a:ext uri="{FF2B5EF4-FFF2-40B4-BE49-F238E27FC236}">
                  <a16:creationId xmlns:a16="http://schemas.microsoft.com/office/drawing/2014/main" id="{899F4134-E54E-98BF-E6E8-DDDAFE019C30}"/>
                </a:ext>
              </a:extLst>
            </p:cNvPr>
            <p:cNvSpPr/>
            <p:nvPr/>
          </p:nvSpPr>
          <p:spPr>
            <a:xfrm>
              <a:off x="-389297" y="-91709"/>
              <a:ext cx="22437280" cy="8986012"/>
            </a:xfrm>
            <a:custGeom>
              <a:avLst/>
              <a:gdLst/>
              <a:ahLst/>
              <a:cxnLst/>
              <a:rect l="l" t="t" r="r" b="b"/>
              <a:pathLst>
                <a:path w="22437280" h="8986012">
                  <a:moveTo>
                    <a:pt x="0" y="0"/>
                  </a:moveTo>
                  <a:lnTo>
                    <a:pt x="22437280" y="0"/>
                  </a:lnTo>
                  <a:lnTo>
                    <a:pt x="22437280" y="8986012"/>
                  </a:lnTo>
                  <a:lnTo>
                    <a:pt x="0" y="8986012"/>
                  </a:lnTo>
                  <a:close/>
                </a:path>
              </a:pathLst>
            </a:custGeom>
            <a:solidFill>
              <a:srgbClr val="000000">
                <a:alpha val="0"/>
              </a:srgbClr>
            </a:solidFill>
          </p:spPr>
          <p:txBody>
            <a:bodyPr/>
            <a:lstStyle/>
            <a:p>
              <a:endParaRPr lang="id-ID" noProof="0" dirty="0"/>
            </a:p>
          </p:txBody>
        </p:sp>
        <p:sp>
          <p:nvSpPr>
            <p:cNvPr id="11" name="TextBox 11">
              <a:extLst>
                <a:ext uri="{FF2B5EF4-FFF2-40B4-BE49-F238E27FC236}">
                  <a16:creationId xmlns:a16="http://schemas.microsoft.com/office/drawing/2014/main" id="{4707C095-340B-D43E-8880-2D0DF3D16AD3}"/>
                </a:ext>
              </a:extLst>
            </p:cNvPr>
            <p:cNvSpPr txBox="1"/>
            <p:nvPr/>
          </p:nvSpPr>
          <p:spPr>
            <a:xfrm>
              <a:off x="796479" y="190271"/>
              <a:ext cx="21697444" cy="8320500"/>
            </a:xfrm>
            <a:prstGeom prst="rect">
              <a:avLst/>
            </a:prstGeom>
          </p:spPr>
          <p:txBody>
            <a:bodyPr lIns="0" tIns="0" rIns="0" bIns="0" rtlCol="0" anchor="t"/>
            <a:lstStyle/>
            <a:p>
              <a:pPr marL="514350" indent="-514350" algn="just">
                <a:spcBef>
                  <a:spcPts val="200"/>
                </a:spcBef>
                <a:buFont typeface="+mj-lt"/>
                <a:buAutoNum type="arabicPeriod" startAt="7"/>
                <a:tabLst>
                  <a:tab pos="270510" algn="l"/>
                  <a:tab pos="540385" algn="l"/>
                  <a:tab pos="810260" algn="l"/>
                  <a:tab pos="1350645" algn="l"/>
                </a:tabLst>
              </a:pPr>
              <a:r>
                <a:rPr lang="id-ID" sz="2800" noProof="0" dirty="0">
                  <a:solidFill>
                    <a:schemeClr val="bg1"/>
                  </a:solidFill>
                  <a:latin typeface="Nunito"/>
                  <a:ea typeface="Nunito"/>
                  <a:cs typeface="Nunito"/>
                  <a:sym typeface="Nunito"/>
                </a:rPr>
                <a:t>dalam hal Kartu Keluarga terbit setelah 1 (satu) tahun dikarenakan perpindahan domisili antar wilayah Provinsi DKI Jakarta, Kartu Keluarga sebelumnya masih dapat diakomodir dalam Jalur Domisili berdasarkan domisili pada Kartu Keluarga sebelumnya dan memilih sekolah berdasarkan Wilayah PMB yang telah ditetapkan.</a:t>
              </a:r>
              <a:endParaRPr lang="id-ID" sz="2800" noProof="0" dirty="0">
                <a:solidFill>
                  <a:schemeClr val="bg1"/>
                </a:solidFill>
                <a:latin typeface="Nunito" pitchFamily="2" charset="0"/>
                <a:ea typeface="Nunito"/>
                <a:cs typeface="Nunito"/>
                <a:sym typeface="Nunito"/>
              </a:endParaRPr>
            </a:p>
            <a:p>
              <a:pPr marL="514350" indent="-514350" algn="just">
                <a:spcBef>
                  <a:spcPts val="1200"/>
                </a:spcBef>
                <a:buFont typeface="+mj-lt"/>
                <a:buAutoNum type="arabicPeriod" startAt="7"/>
                <a:tabLst>
                  <a:tab pos="270510" algn="l"/>
                  <a:tab pos="540385" algn="l"/>
                  <a:tab pos="810260" algn="l"/>
                  <a:tab pos="1350645" algn="l"/>
                </a:tabLst>
              </a:pP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sym typeface="Nunito"/>
                </a:rPr>
                <a:t>d</a:t>
              </a: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alam hal status pada Kartu Keluarga:</a:t>
              </a:r>
            </a:p>
            <a:p>
              <a:pPr marL="971550" lvl="1" indent="-514350" algn="just">
                <a:spcBef>
                  <a:spcPts val="200"/>
                </a:spcBef>
                <a:buFont typeface="+mj-lt"/>
                <a:buAutoNum type="arabicPeriod"/>
                <a:tabLst>
                  <a:tab pos="270510" algn="l"/>
                  <a:tab pos="540385" algn="l"/>
                  <a:tab pos="810260" algn="l"/>
                  <a:tab pos="1350645" algn="l"/>
                </a:tabLst>
              </a:pP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Status FAMILI dibuktikan hubungan kakek/nenek atau saudara sekandung dari bapak/ibu CMB, maka dapat disetujui untuk mengikuti PMB.</a:t>
              </a:r>
              <a:endParaRPr lang="id-ID" sz="2800" noProof="0" dirty="0">
                <a:solidFill>
                  <a:schemeClr val="bg1"/>
                </a:solidFill>
                <a:effectLst/>
                <a:latin typeface="Nunito" pitchFamily="2" charset="0"/>
                <a:ea typeface="Times New Roman" panose="02020603050405020304" pitchFamily="18" charset="0"/>
              </a:endParaRPr>
            </a:p>
            <a:p>
              <a:pPr marL="971550" lvl="1" indent="-514350" algn="just">
                <a:buFont typeface="+mj-lt"/>
                <a:buAutoNum type="arabicPeriod"/>
                <a:tabLst>
                  <a:tab pos="270510" algn="l"/>
                  <a:tab pos="540385" algn="l"/>
                  <a:tab pos="810260" algn="l"/>
                  <a:tab pos="1350645" algn="l"/>
                </a:tabLst>
              </a:pP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Status FAMILI yang tidak dapat dibuktikan hubungan kakek/nenek atau saudara sekandung dari bapak/ibu CMB, atau status LAINNYA, dapat disetujui untuk mengikuti PMB jika:</a:t>
              </a:r>
              <a:endParaRPr lang="id-ID" sz="2800" noProof="0" dirty="0">
                <a:solidFill>
                  <a:schemeClr val="bg1"/>
                </a:solidFill>
                <a:effectLst/>
                <a:latin typeface="Nunito" pitchFamily="2" charset="0"/>
                <a:ea typeface="Times New Roman" panose="02020603050405020304" pitchFamily="18" charset="0"/>
              </a:endParaRPr>
            </a:p>
            <a:p>
              <a:pPr marL="1428750" lvl="2" indent="-514350" algn="just">
                <a:buFont typeface="+mj-lt"/>
                <a:buAutoNum type="alphaLcPeriod"/>
                <a:tabLst>
                  <a:tab pos="270510" algn="l"/>
                  <a:tab pos="540385" algn="l"/>
                  <a:tab pos="810260" algn="l"/>
                  <a:tab pos="1350645" algn="l"/>
                </a:tabLst>
              </a:pP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dibuktikan dengan dokumen perwalian anak di bawah umur atau surat putusan/penetapan oleh pengadilan, atau</a:t>
              </a:r>
              <a:endParaRPr lang="id-ID" sz="2800" noProof="0" dirty="0">
                <a:solidFill>
                  <a:schemeClr val="bg1"/>
                </a:solidFill>
                <a:latin typeface="Nunito" pitchFamily="2" charset="0"/>
                <a:ea typeface="Bookman Old Style" panose="02050604050505020204" pitchFamily="18" charset="0"/>
              </a:endParaRPr>
            </a:p>
            <a:p>
              <a:pPr marL="1428750" lvl="2" indent="-514350" algn="just">
                <a:buFont typeface="+mj-lt"/>
                <a:buAutoNum type="alphaLcPeriod"/>
                <a:tabLst>
                  <a:tab pos="270510" algn="l"/>
                  <a:tab pos="540385" algn="l"/>
                  <a:tab pos="810260" algn="l"/>
                  <a:tab pos="1350645" algn="l"/>
                </a:tabLst>
              </a:pP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surat Keterangan PM1 dari kelurahan domisili yang menjelaskan orang tua kandung CMB:</a:t>
              </a:r>
              <a:endParaRPr lang="id-ID" sz="2800" noProof="0" dirty="0">
                <a:solidFill>
                  <a:schemeClr val="bg1"/>
                </a:solidFill>
                <a:effectLst/>
                <a:latin typeface="Nunito" pitchFamily="2" charset="0"/>
                <a:ea typeface="Times New Roman" panose="02020603050405020304" pitchFamily="18" charset="0"/>
              </a:endParaRPr>
            </a:p>
            <a:p>
              <a:pPr marL="1885950" lvl="3" indent="-514350" algn="just">
                <a:buFont typeface="+mj-lt"/>
                <a:buAutoNum type="arabicParenR"/>
                <a:tabLst>
                  <a:tab pos="270510" algn="l"/>
                  <a:tab pos="540385" algn="l"/>
                  <a:tab pos="810260" algn="l"/>
                  <a:tab pos="1350645" algn="l"/>
                </a:tabLst>
              </a:pPr>
              <a:r>
                <a:rPr lang="id-ID" sz="2800" noProof="0" dirty="0">
                  <a:solidFill>
                    <a:schemeClr val="bg1"/>
                  </a:solidFill>
                  <a:latin typeface="Nunito" pitchFamily="2" charset="0"/>
                  <a:ea typeface="Bookman Old Style" panose="02050604050505020204" pitchFamily="18" charset="0"/>
                  <a:cs typeface="Bookman Old Style" panose="02050604050505020204" pitchFamily="18" charset="0"/>
                </a:rPr>
                <a:t>m</a:t>
              </a: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eninggal Dunia;</a:t>
              </a:r>
              <a:endParaRPr lang="id-ID" sz="2800" noProof="0" dirty="0">
                <a:solidFill>
                  <a:schemeClr val="bg1"/>
                </a:solidFill>
                <a:effectLst/>
                <a:latin typeface="Nunito" pitchFamily="2" charset="0"/>
                <a:ea typeface="Times New Roman" panose="02020603050405020304" pitchFamily="18" charset="0"/>
              </a:endParaRPr>
            </a:p>
            <a:p>
              <a:pPr marL="1885950" lvl="3" indent="-514350" algn="just">
                <a:buFont typeface="+mj-lt"/>
                <a:buAutoNum type="arabicParenR"/>
                <a:tabLst>
                  <a:tab pos="270510" algn="l"/>
                  <a:tab pos="540385" algn="l"/>
                  <a:tab pos="810260" algn="l"/>
                  <a:tab pos="1350645" algn="l"/>
                </a:tabLst>
              </a:pPr>
              <a:r>
                <a:rPr lang="id-ID" sz="2800" noProof="0" dirty="0">
                  <a:solidFill>
                    <a:schemeClr val="bg1"/>
                  </a:solidFill>
                  <a:latin typeface="Nunito" pitchFamily="2" charset="0"/>
                  <a:ea typeface="Bookman Old Style" panose="02050604050505020204" pitchFamily="18" charset="0"/>
                  <a:cs typeface="Bookman Old Style" panose="02050604050505020204" pitchFamily="18" charset="0"/>
                </a:rPr>
                <a:t>h</a:t>
              </a: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ilang Ingatan; dan/atau</a:t>
              </a:r>
              <a:endParaRPr lang="id-ID" sz="2800" noProof="0" dirty="0">
                <a:solidFill>
                  <a:schemeClr val="bg1"/>
                </a:solidFill>
                <a:effectLst/>
                <a:latin typeface="Nunito" pitchFamily="2" charset="0"/>
                <a:ea typeface="Times New Roman" panose="02020603050405020304" pitchFamily="18" charset="0"/>
              </a:endParaRPr>
            </a:p>
            <a:p>
              <a:pPr marL="1885950" lvl="3" indent="-514350" algn="just">
                <a:buFont typeface="+mj-lt"/>
                <a:buAutoNum type="arabicParenR"/>
                <a:tabLst>
                  <a:tab pos="270510" algn="l"/>
                  <a:tab pos="540385" algn="l"/>
                  <a:tab pos="810260" algn="l"/>
                  <a:tab pos="1350645" algn="l"/>
                </a:tabLst>
              </a:pPr>
              <a:r>
                <a:rPr lang="id-ID" sz="2800" noProof="0" dirty="0">
                  <a:solidFill>
                    <a:schemeClr val="bg1"/>
                  </a:solidFill>
                  <a:latin typeface="Nunito" pitchFamily="2" charset="0"/>
                  <a:ea typeface="Bookman Old Style" panose="02050604050505020204" pitchFamily="18" charset="0"/>
                  <a:cs typeface="Bookman Old Style" panose="02050604050505020204" pitchFamily="18" charset="0"/>
                </a:rPr>
                <a:t>s</a:t>
              </a:r>
              <a:r>
                <a:rPr lang="id-ID" sz="2800" noProof="0" dirty="0">
                  <a:solidFill>
                    <a:schemeClr val="bg1"/>
                  </a:solidFill>
                  <a:effectLst/>
                  <a:latin typeface="Nunito" pitchFamily="2" charset="0"/>
                  <a:ea typeface="Bookman Old Style" panose="02050604050505020204" pitchFamily="18" charset="0"/>
                  <a:cs typeface="Bookman Old Style" panose="02050604050505020204" pitchFamily="18" charset="0"/>
                </a:rPr>
                <a:t>akit Berkepanjangan.</a:t>
              </a:r>
              <a:endParaRPr lang="id-ID" sz="2800" noProof="0" dirty="0">
                <a:solidFill>
                  <a:schemeClr val="bg1"/>
                </a:solidFill>
                <a:effectLst/>
                <a:latin typeface="Nunito" pitchFamily="2" charset="0"/>
                <a:ea typeface="Times New Roman" panose="02020603050405020304" pitchFamily="18" charset="0"/>
              </a:endParaRPr>
            </a:p>
          </p:txBody>
        </p:sp>
      </p:grpSp>
      <p:sp>
        <p:nvSpPr>
          <p:cNvPr id="13" name="TextBox 13">
            <a:extLst>
              <a:ext uri="{FF2B5EF4-FFF2-40B4-BE49-F238E27FC236}">
                <a16:creationId xmlns:a16="http://schemas.microsoft.com/office/drawing/2014/main" id="{3025599A-C4C8-1687-8B04-0CBF6FCB904D}"/>
              </a:ext>
            </a:extLst>
          </p:cNvPr>
          <p:cNvSpPr txBox="1"/>
          <p:nvPr/>
        </p:nvSpPr>
        <p:spPr>
          <a:xfrm>
            <a:off x="1028700" y="474438"/>
            <a:ext cx="13000951" cy="837730"/>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04. JALUR DOMISILI </a:t>
            </a:r>
            <a:r>
              <a:rPr lang="id-ID" sz="4800" b="1" noProof="0" dirty="0">
                <a:solidFill>
                  <a:srgbClr val="FBB911"/>
                </a:solidFill>
                <a:latin typeface="Kelpt Bold"/>
                <a:ea typeface="Kelpt Bold"/>
                <a:cs typeface="Kelpt Bold"/>
                <a:sym typeface="Kelpt Bold"/>
              </a:rPr>
              <a:t>(lanjutan)</a:t>
            </a:r>
            <a:endParaRPr lang="id-ID" sz="8000" b="1" noProof="0" dirty="0">
              <a:solidFill>
                <a:srgbClr val="FBB911"/>
              </a:solidFill>
              <a:latin typeface="Kelpt Bold"/>
              <a:ea typeface="Kelpt Bold"/>
              <a:cs typeface="Kelpt Bold"/>
              <a:sym typeface="Kelpt Bold"/>
            </a:endParaRPr>
          </a:p>
        </p:txBody>
      </p:sp>
      <p:sp>
        <p:nvSpPr>
          <p:cNvPr id="18" name="TextBox 9">
            <a:extLst>
              <a:ext uri="{FF2B5EF4-FFF2-40B4-BE49-F238E27FC236}">
                <a16:creationId xmlns:a16="http://schemas.microsoft.com/office/drawing/2014/main" id="{0BEEF024-E1DF-6448-8CA8-1B6FD2E5EB4E}"/>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9" name="AutoShape 10">
            <a:extLst>
              <a:ext uri="{FF2B5EF4-FFF2-40B4-BE49-F238E27FC236}">
                <a16:creationId xmlns:a16="http://schemas.microsoft.com/office/drawing/2014/main" id="{A778686B-06BA-5B4A-51F7-571B60DFAC2D}"/>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0" name="TextBox 9">
            <a:extLst>
              <a:ext uri="{FF2B5EF4-FFF2-40B4-BE49-F238E27FC236}">
                <a16:creationId xmlns:a16="http://schemas.microsoft.com/office/drawing/2014/main" id="{E8478811-208A-F513-A93B-B7B3FD38D602}"/>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nvGrpSpPr>
          <p:cNvPr id="12" name="Group 4">
            <a:extLst>
              <a:ext uri="{FF2B5EF4-FFF2-40B4-BE49-F238E27FC236}">
                <a16:creationId xmlns:a16="http://schemas.microsoft.com/office/drawing/2014/main" id="{09D937BA-EAAA-1EC3-E56A-64DCF8FCF14B}"/>
              </a:ext>
            </a:extLst>
          </p:cNvPr>
          <p:cNvGrpSpPr/>
          <p:nvPr/>
        </p:nvGrpSpPr>
        <p:grpSpPr>
          <a:xfrm>
            <a:off x="16925730" y="294250"/>
            <a:ext cx="1138333" cy="1273302"/>
            <a:chOff x="0" y="0"/>
            <a:chExt cx="1517777" cy="1697736"/>
          </a:xfrm>
        </p:grpSpPr>
        <p:sp>
          <p:nvSpPr>
            <p:cNvPr id="14" name="Freeform 5">
              <a:extLst>
                <a:ext uri="{FF2B5EF4-FFF2-40B4-BE49-F238E27FC236}">
                  <a16:creationId xmlns:a16="http://schemas.microsoft.com/office/drawing/2014/main" id="{69B3C671-4303-D1A3-6B88-1C5D3752A5FB}"/>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4" name="TextBox 12">
            <a:extLst>
              <a:ext uri="{FF2B5EF4-FFF2-40B4-BE49-F238E27FC236}">
                <a16:creationId xmlns:a16="http://schemas.microsoft.com/office/drawing/2014/main" id="{1AB981D8-E2F9-5E34-10EB-F96C0A84C2A8}"/>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121443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3E8B"/>
        </a:solidFill>
        <a:effectLst/>
      </p:bgPr>
    </p:bg>
    <p:spTree>
      <p:nvGrpSpPr>
        <p:cNvPr id="1" name=""/>
        <p:cNvGrpSpPr/>
        <p:nvPr/>
      </p:nvGrpSpPr>
      <p:grpSpPr>
        <a:xfrm>
          <a:off x="0" y="0"/>
          <a:ext cx="0" cy="0"/>
          <a:chOff x="0" y="0"/>
          <a:chExt cx="0" cy="0"/>
        </a:xfrm>
      </p:grpSpPr>
      <p:sp>
        <p:nvSpPr>
          <p:cNvPr id="2" name="Freeform 2"/>
          <p:cNvSpPr/>
          <p:nvPr/>
        </p:nvSpPr>
        <p:spPr>
          <a:xfrm>
            <a:off x="4927906" y="-3810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3" name="TextBox 3"/>
          <p:cNvSpPr txBox="1"/>
          <p:nvPr/>
        </p:nvSpPr>
        <p:spPr>
          <a:xfrm>
            <a:off x="1107001" y="648326"/>
            <a:ext cx="3564927" cy="967124"/>
          </a:xfrm>
          <a:prstGeom prst="rect">
            <a:avLst/>
          </a:prstGeom>
        </p:spPr>
        <p:txBody>
          <a:bodyPr wrap="square" lIns="0" tIns="0" rIns="0" bIns="0" rtlCol="0" anchor="t">
            <a:spAutoFit/>
          </a:bodyPr>
          <a:lstStyle/>
          <a:p>
            <a:pPr algn="l">
              <a:lnSpc>
                <a:spcPts val="7336"/>
              </a:lnSpc>
            </a:pPr>
            <a:r>
              <a:rPr lang="id-ID" sz="8630" b="1" noProof="0" dirty="0">
                <a:solidFill>
                  <a:srgbClr val="FBB911"/>
                </a:solidFill>
                <a:latin typeface="Kelpt Bold"/>
                <a:ea typeface="Kelpt Bold"/>
                <a:cs typeface="Kelpt Bold"/>
                <a:sym typeface="Kelpt Bold"/>
              </a:rPr>
              <a:t>REGULASI </a:t>
            </a:r>
          </a:p>
        </p:txBody>
      </p:sp>
      <p:sp>
        <p:nvSpPr>
          <p:cNvPr id="4" name="TextBox 4"/>
          <p:cNvSpPr txBox="1"/>
          <p:nvPr/>
        </p:nvSpPr>
        <p:spPr>
          <a:xfrm>
            <a:off x="838200" y="1913396"/>
            <a:ext cx="11887200" cy="7201972"/>
          </a:xfrm>
          <a:prstGeom prst="rect">
            <a:avLst/>
          </a:prstGeom>
        </p:spPr>
        <p:txBody>
          <a:bodyPr wrap="square" lIns="0" tIns="0" rIns="0" bIns="0" rtlCol="0" anchor="t">
            <a:spAutoFit/>
          </a:bodyPr>
          <a:lstStyle/>
          <a:p>
            <a:pPr marL="539749" lvl="1" indent="-269875" algn="just">
              <a:spcBef>
                <a:spcPts val="600"/>
              </a:spcBef>
              <a:buFont typeface="Arial"/>
              <a:buChar char="•"/>
            </a:pPr>
            <a:r>
              <a:rPr lang="id-ID" sz="2800" noProof="0" dirty="0">
                <a:solidFill>
                  <a:srgbClr val="FFFFFF"/>
                </a:solidFill>
                <a:latin typeface="Nunito"/>
                <a:ea typeface="Nunito"/>
                <a:cs typeface="Nunito"/>
                <a:sym typeface="Nunito"/>
              </a:rPr>
              <a:t>Peraturan Menteri Pendidikan Dasar dan Menengah Republik Indonesia Nomor 3 Tahun 2025 tentang Sistem Penerimaan Murid Baru</a:t>
            </a:r>
          </a:p>
          <a:p>
            <a:pPr marL="539749" lvl="1" indent="-269875" algn="just">
              <a:spcBef>
                <a:spcPts val="600"/>
              </a:spcBef>
              <a:buFont typeface="Arial"/>
              <a:buChar char="•"/>
            </a:pPr>
            <a:r>
              <a:rPr lang="id-ID" sz="2800" noProof="0" dirty="0">
                <a:solidFill>
                  <a:srgbClr val="FFFFFF"/>
                </a:solidFill>
                <a:latin typeface="Nunito"/>
                <a:ea typeface="Nunito"/>
                <a:cs typeface="Nunito"/>
                <a:sym typeface="Nunito"/>
              </a:rPr>
              <a:t>Keputusan Gubernur DKI Jakarta Nomor 414 Tahun 2025 tentang Petunjuk Teknis Penerimaan Murid Baru</a:t>
            </a:r>
          </a:p>
          <a:p>
            <a:pPr marL="539749" lvl="1" indent="-269875" algn="just">
              <a:spcBef>
                <a:spcPts val="600"/>
              </a:spcBef>
              <a:buFont typeface="Arial"/>
              <a:buChar char="•"/>
            </a:pPr>
            <a:r>
              <a:rPr lang="id-ID" sz="2800" noProof="0" dirty="0">
                <a:solidFill>
                  <a:srgbClr val="FFFFFF"/>
                </a:solidFill>
                <a:latin typeface="Nunito"/>
                <a:ea typeface="Nunito"/>
                <a:cs typeface="Nunito"/>
                <a:sym typeface="Nunito"/>
              </a:rPr>
              <a:t>Keputusan Kepala Dinas Pendidikan Provinsi DKI Jakarta Nomor 47 Tahun 2025 tentang Daya Tampung Satuan Pendidikan Negeri pada PMB Tahun Ajaran 2025/2026</a:t>
            </a:r>
          </a:p>
          <a:p>
            <a:pPr marL="539749" lvl="1" indent="-269875" algn="just">
              <a:spcBef>
                <a:spcPts val="600"/>
              </a:spcBef>
              <a:buFont typeface="Arial"/>
              <a:buChar char="•"/>
            </a:pPr>
            <a:r>
              <a:rPr lang="id-ID" sz="2800" noProof="0" dirty="0">
                <a:solidFill>
                  <a:srgbClr val="FFFFFF"/>
                </a:solidFill>
                <a:latin typeface="Nunito"/>
                <a:ea typeface="Nunito"/>
                <a:cs typeface="Nunito"/>
                <a:sym typeface="Nunito"/>
              </a:rPr>
              <a:t>Keputusan Kepala Dinas Pendidikan Provinsi DKI Jakarta Nomor 48 Tahun 2025 tentang Daftar Wilayah PMB Tahun Ajaran 2025/2026</a:t>
            </a:r>
          </a:p>
          <a:p>
            <a:pPr marL="539749" lvl="1" indent="-269875" algn="just">
              <a:spcBef>
                <a:spcPts val="600"/>
              </a:spcBef>
              <a:buFont typeface="Arial"/>
              <a:buChar char="•"/>
            </a:pPr>
            <a:r>
              <a:rPr lang="id-ID" sz="2800" noProof="0" dirty="0">
                <a:solidFill>
                  <a:srgbClr val="FFFFFF"/>
                </a:solidFill>
                <a:latin typeface="Nunito"/>
                <a:ea typeface="Nunito"/>
                <a:cs typeface="Nunito"/>
                <a:sym typeface="Nunito"/>
              </a:rPr>
              <a:t>Keputusan Kepala Dinas Pendidikan Provinsi DKI Jakarta No. XX Tahun 2025 tentang Alur Proses Penerimaan Murid Baru Tahun Ajaran 2025/2026</a:t>
            </a:r>
          </a:p>
          <a:p>
            <a:pPr marL="539749" lvl="1" indent="-269875" algn="just">
              <a:spcAft>
                <a:spcPts val="600"/>
              </a:spcAft>
              <a:buFont typeface="Arial"/>
              <a:buChar char="•"/>
            </a:pPr>
            <a:r>
              <a:rPr lang="id-ID" sz="2800" noProof="0" dirty="0">
                <a:solidFill>
                  <a:srgbClr val="FFFFFF"/>
                </a:solidFill>
                <a:latin typeface="Nunito"/>
                <a:ea typeface="Nunito"/>
                <a:cs typeface="Nunito"/>
                <a:sym typeface="Nunito"/>
              </a:rPr>
              <a:t>Keputusan Kepala Dinas Pendidikan Provinsi DKI Jakarta No. XX Tahun 2025 tentang Petunjuk Teknis Sistem Penerimaan Murid Baru Bersama Tahun Ajaran 2025/2026</a:t>
            </a:r>
          </a:p>
        </p:txBody>
      </p:sp>
      <p:sp>
        <p:nvSpPr>
          <p:cNvPr id="5" name="TextBox 5"/>
          <p:cNvSpPr txBox="1"/>
          <p:nvPr/>
        </p:nvSpPr>
        <p:spPr>
          <a:xfrm>
            <a:off x="11734800" y="3793394"/>
            <a:ext cx="5362605" cy="967124"/>
          </a:xfrm>
          <a:prstGeom prst="rect">
            <a:avLst/>
          </a:prstGeom>
        </p:spPr>
        <p:txBody>
          <a:bodyPr wrap="square" lIns="0" tIns="0" rIns="0" bIns="0" rtlCol="0" anchor="t">
            <a:spAutoFit/>
          </a:bodyPr>
          <a:lstStyle/>
          <a:p>
            <a:pPr algn="r">
              <a:lnSpc>
                <a:spcPts val="7336"/>
              </a:lnSpc>
            </a:pPr>
            <a:r>
              <a:rPr lang="id-ID" sz="8630" b="1" noProof="0" dirty="0">
                <a:solidFill>
                  <a:srgbClr val="FBB911"/>
                </a:solidFill>
                <a:latin typeface="Kelpt Bold"/>
                <a:ea typeface="Kelpt Bold"/>
                <a:cs typeface="Kelpt Bold"/>
                <a:sym typeface="Kelpt Bold"/>
              </a:rPr>
              <a:t>PRINSIP</a:t>
            </a:r>
          </a:p>
        </p:txBody>
      </p:sp>
      <p:sp>
        <p:nvSpPr>
          <p:cNvPr id="6" name="TextBox 6"/>
          <p:cNvSpPr txBox="1"/>
          <p:nvPr/>
        </p:nvSpPr>
        <p:spPr>
          <a:xfrm>
            <a:off x="14097000" y="4909367"/>
            <a:ext cx="3767407" cy="2703945"/>
          </a:xfrm>
          <a:prstGeom prst="rect">
            <a:avLst/>
          </a:prstGeom>
        </p:spPr>
        <p:txBody>
          <a:bodyPr lIns="0" tIns="0" rIns="0" bIns="0" rtlCol="0" anchor="t">
            <a:spAutoFit/>
          </a:bodyPr>
          <a:lstStyle/>
          <a:p>
            <a:pPr marL="514350" indent="-514350" algn="just">
              <a:lnSpc>
                <a:spcPts val="3499"/>
              </a:lnSpc>
              <a:buFont typeface="Arial" panose="020B0604020202020204" pitchFamily="34" charset="0"/>
              <a:buChar char="•"/>
            </a:pPr>
            <a:r>
              <a:rPr lang="id-ID" sz="3200" noProof="0" dirty="0">
                <a:solidFill>
                  <a:srgbClr val="FFFFFF"/>
                </a:solidFill>
                <a:latin typeface="Nunito"/>
                <a:ea typeface="Nunito"/>
                <a:cs typeface="Nunito"/>
                <a:sym typeface="Nunito"/>
              </a:rPr>
              <a:t>Objektif</a:t>
            </a:r>
          </a:p>
          <a:p>
            <a:pPr marL="457200" indent="-457200" algn="just">
              <a:lnSpc>
                <a:spcPts val="3499"/>
              </a:lnSpc>
              <a:buFont typeface="Arial" panose="020B0604020202020204" pitchFamily="34" charset="0"/>
              <a:buChar char="•"/>
            </a:pPr>
            <a:r>
              <a:rPr lang="id-ID" sz="3200" noProof="0" dirty="0">
                <a:solidFill>
                  <a:srgbClr val="FFFFFF"/>
                </a:solidFill>
                <a:latin typeface="Nunito"/>
                <a:ea typeface="Nunito"/>
                <a:cs typeface="Nunito"/>
                <a:sym typeface="Nunito"/>
              </a:rPr>
              <a:t>Transparan</a:t>
            </a:r>
          </a:p>
          <a:p>
            <a:pPr marL="457200" indent="-457200" algn="just">
              <a:lnSpc>
                <a:spcPts val="3499"/>
              </a:lnSpc>
              <a:buFont typeface="Arial" panose="020B0604020202020204" pitchFamily="34" charset="0"/>
              <a:buChar char="•"/>
            </a:pPr>
            <a:r>
              <a:rPr lang="id-ID" sz="3200" noProof="0" dirty="0">
                <a:solidFill>
                  <a:srgbClr val="FFFFFF"/>
                </a:solidFill>
                <a:latin typeface="Nunito"/>
                <a:ea typeface="Nunito"/>
                <a:cs typeface="Nunito"/>
                <a:sym typeface="Nunito"/>
              </a:rPr>
              <a:t>Akuntabel</a:t>
            </a:r>
          </a:p>
          <a:p>
            <a:pPr marL="457200" indent="-457200" algn="just">
              <a:lnSpc>
                <a:spcPts val="3499"/>
              </a:lnSpc>
              <a:buFont typeface="Arial" panose="020B0604020202020204" pitchFamily="34" charset="0"/>
              <a:buChar char="•"/>
            </a:pPr>
            <a:r>
              <a:rPr lang="id-ID" sz="3200" noProof="0" dirty="0">
                <a:solidFill>
                  <a:srgbClr val="FFFFFF"/>
                </a:solidFill>
                <a:latin typeface="Nunito"/>
                <a:ea typeface="Nunito"/>
                <a:cs typeface="Nunito"/>
                <a:sym typeface="Nunito"/>
              </a:rPr>
              <a:t>Berkeadilan</a:t>
            </a:r>
          </a:p>
          <a:p>
            <a:pPr marL="457200" indent="-457200" algn="just">
              <a:lnSpc>
                <a:spcPts val="3499"/>
              </a:lnSpc>
              <a:buFont typeface="Arial" panose="020B0604020202020204" pitchFamily="34" charset="0"/>
              <a:buChar char="•"/>
            </a:pPr>
            <a:r>
              <a:rPr lang="id-ID" sz="3200" noProof="0" dirty="0">
                <a:solidFill>
                  <a:srgbClr val="FFFFFF"/>
                </a:solidFill>
                <a:latin typeface="Nunito"/>
                <a:ea typeface="Nunito"/>
                <a:cs typeface="Nunito"/>
                <a:sym typeface="Nunito"/>
              </a:rPr>
              <a:t>Tanpa Diskriminasi</a:t>
            </a:r>
          </a:p>
        </p:txBody>
      </p:sp>
      <p:grpSp>
        <p:nvGrpSpPr>
          <p:cNvPr id="7" name="Group 7"/>
          <p:cNvGrpSpPr/>
          <p:nvPr/>
        </p:nvGrpSpPr>
        <p:grpSpPr>
          <a:xfrm>
            <a:off x="15731010" y="294250"/>
            <a:ext cx="1194720" cy="1273302"/>
            <a:chOff x="0" y="0"/>
            <a:chExt cx="1592960" cy="1697736"/>
          </a:xfrm>
        </p:grpSpPr>
        <p:sp>
          <p:nvSpPr>
            <p:cNvPr id="8" name="Freeform 8"/>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9" name="Group 9"/>
          <p:cNvGrpSpPr/>
          <p:nvPr/>
        </p:nvGrpSpPr>
        <p:grpSpPr>
          <a:xfrm>
            <a:off x="16925730" y="294250"/>
            <a:ext cx="1138333" cy="1273302"/>
            <a:chOff x="0" y="0"/>
            <a:chExt cx="1517777" cy="1697736"/>
          </a:xfrm>
        </p:grpSpPr>
        <p:sp>
          <p:nvSpPr>
            <p:cNvPr id="10" name="Freeform 10"/>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20" name="TextBox 9">
            <a:extLst>
              <a:ext uri="{FF2B5EF4-FFF2-40B4-BE49-F238E27FC236}">
                <a16:creationId xmlns:a16="http://schemas.microsoft.com/office/drawing/2014/main" id="{0065427A-C7EF-8000-2605-662B30539EBC}"/>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1" name="AutoShape 10">
            <a:extLst>
              <a:ext uri="{FF2B5EF4-FFF2-40B4-BE49-F238E27FC236}">
                <a16:creationId xmlns:a16="http://schemas.microsoft.com/office/drawing/2014/main" id="{88D51976-B3E2-AA96-86E8-A8FB4C83C36C}"/>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2" name="TextBox 9">
            <a:extLst>
              <a:ext uri="{FF2B5EF4-FFF2-40B4-BE49-F238E27FC236}">
                <a16:creationId xmlns:a16="http://schemas.microsoft.com/office/drawing/2014/main" id="{3D8C63D2-EAC4-1029-8EA6-CF3B0849CDFA}"/>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11" name="TextBox 12">
            <a:extLst>
              <a:ext uri="{FF2B5EF4-FFF2-40B4-BE49-F238E27FC236}">
                <a16:creationId xmlns:a16="http://schemas.microsoft.com/office/drawing/2014/main" id="{903E2293-623A-313D-A713-350CC0016DC9}"/>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3E8B"/>
        </a:solidFill>
        <a:effectLst/>
      </p:bgPr>
    </p:bg>
    <p:spTree>
      <p:nvGrpSpPr>
        <p:cNvPr id="1" name=""/>
        <p:cNvGrpSpPr/>
        <p:nvPr/>
      </p:nvGrpSpPr>
      <p:grpSpPr>
        <a:xfrm>
          <a:off x="0" y="0"/>
          <a:ext cx="0" cy="0"/>
          <a:chOff x="0" y="0"/>
          <a:chExt cx="0" cy="0"/>
        </a:xfrm>
      </p:grpSpPr>
      <p:sp>
        <p:nvSpPr>
          <p:cNvPr id="2" name="TextBox 2"/>
          <p:cNvSpPr txBox="1"/>
          <p:nvPr/>
        </p:nvSpPr>
        <p:spPr>
          <a:xfrm>
            <a:off x="1434649" y="6537172"/>
            <a:ext cx="9233351" cy="478977"/>
          </a:xfrm>
          <a:prstGeom prst="rect">
            <a:avLst/>
          </a:prstGeom>
        </p:spPr>
        <p:txBody>
          <a:bodyPr wrap="square" lIns="0" tIns="0" rIns="0" bIns="0" rtlCol="0" anchor="t">
            <a:spAutoFit/>
          </a:bodyPr>
          <a:lstStyle/>
          <a:p>
            <a:pPr marL="0" lvl="0" indent="0" algn="l">
              <a:lnSpc>
                <a:spcPts val="3670"/>
              </a:lnSpc>
              <a:spcBef>
                <a:spcPct val="0"/>
              </a:spcBef>
            </a:pPr>
            <a:r>
              <a:rPr lang="id-ID" sz="3200" b="1" noProof="0" dirty="0">
                <a:solidFill>
                  <a:srgbClr val="FEBF00"/>
                </a:solidFill>
                <a:latin typeface="Now Heavy"/>
                <a:ea typeface="Now Heavy"/>
                <a:cs typeface="Now Heavy"/>
                <a:sym typeface="Now Heavy"/>
              </a:rPr>
              <a:t>Ketentuan, Persyaratan, Seleksi, Linimasa</a:t>
            </a:r>
          </a:p>
        </p:txBody>
      </p:sp>
      <p:grpSp>
        <p:nvGrpSpPr>
          <p:cNvPr id="3" name="Group 3"/>
          <p:cNvGrpSpPr/>
          <p:nvPr/>
        </p:nvGrpSpPr>
        <p:grpSpPr>
          <a:xfrm>
            <a:off x="372850" y="294250"/>
            <a:ext cx="17691213" cy="1273302"/>
            <a:chOff x="0" y="0"/>
            <a:chExt cx="23588284" cy="1697736"/>
          </a:xfrm>
        </p:grpSpPr>
        <p:grpSp>
          <p:nvGrpSpPr>
            <p:cNvPr id="4" name="Group 4"/>
            <p:cNvGrpSpPr/>
            <p:nvPr/>
          </p:nvGrpSpPr>
          <p:grpSpPr>
            <a:xfrm>
              <a:off x="0" y="0"/>
              <a:ext cx="1592960" cy="1697736"/>
              <a:chOff x="0" y="0"/>
              <a:chExt cx="1592960" cy="1697736"/>
            </a:xfrm>
          </p:grpSpPr>
          <p:sp>
            <p:nvSpPr>
              <p:cNvPr id="5" name="Freeform 5"/>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2"/>
                <a:stretch>
                  <a:fillRect t="-137" b="-137"/>
                </a:stretch>
              </a:blipFill>
            </p:spPr>
            <p:txBody>
              <a:bodyPr/>
              <a:lstStyle/>
              <a:p>
                <a:endParaRPr lang="id-ID" noProof="0" dirty="0"/>
              </a:p>
            </p:txBody>
          </p:sp>
        </p:grpSp>
        <p:grpSp>
          <p:nvGrpSpPr>
            <p:cNvPr id="6" name="Group 6"/>
            <p:cNvGrpSpPr/>
            <p:nvPr/>
          </p:nvGrpSpPr>
          <p:grpSpPr>
            <a:xfrm>
              <a:off x="22070507" y="0"/>
              <a:ext cx="1517777" cy="1697736"/>
              <a:chOff x="0" y="0"/>
              <a:chExt cx="1517777" cy="1697736"/>
            </a:xfrm>
          </p:grpSpPr>
          <p:sp>
            <p:nvSpPr>
              <p:cNvPr id="7" name="Freeform 7"/>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3"/>
                <a:stretch>
                  <a:fillRect t="-2290" b="-2290"/>
                </a:stretch>
              </a:blipFill>
            </p:spPr>
            <p:txBody>
              <a:bodyPr/>
              <a:lstStyle/>
              <a:p>
                <a:endParaRPr lang="id-ID" noProof="0" dirty="0"/>
              </a:p>
            </p:txBody>
          </p:sp>
        </p:grpSp>
      </p:grpSp>
      <p:sp>
        <p:nvSpPr>
          <p:cNvPr id="11" name="Freeform 11"/>
          <p:cNvSpPr/>
          <p:nvPr/>
        </p:nvSpPr>
        <p:spPr>
          <a:xfrm>
            <a:off x="11333329" y="2699743"/>
            <a:ext cx="6172200" cy="5259744"/>
          </a:xfrm>
          <a:custGeom>
            <a:avLst/>
            <a:gdLst/>
            <a:ahLst/>
            <a:cxnLst/>
            <a:rect l="l" t="t" r="r" b="b"/>
            <a:pathLst>
              <a:path w="7714315" h="7550385">
                <a:moveTo>
                  <a:pt x="0" y="0"/>
                </a:moveTo>
                <a:lnTo>
                  <a:pt x="7714315" y="0"/>
                </a:lnTo>
                <a:lnTo>
                  <a:pt x="7714315" y="7550386"/>
                </a:lnTo>
                <a:lnTo>
                  <a:pt x="0" y="7550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noProof="0" dirty="0"/>
          </a:p>
        </p:txBody>
      </p:sp>
      <p:sp>
        <p:nvSpPr>
          <p:cNvPr id="12" name="TextBox 12"/>
          <p:cNvSpPr txBox="1"/>
          <p:nvPr/>
        </p:nvSpPr>
        <p:spPr>
          <a:xfrm>
            <a:off x="1296737" y="2357559"/>
            <a:ext cx="10971463" cy="3834383"/>
          </a:xfrm>
          <a:prstGeom prst="rect">
            <a:avLst/>
          </a:prstGeom>
        </p:spPr>
        <p:txBody>
          <a:bodyPr wrap="square" lIns="0" tIns="0" rIns="0" bIns="0" rtlCol="0" anchor="t">
            <a:spAutoFit/>
          </a:bodyPr>
          <a:lstStyle/>
          <a:p>
            <a:pPr algn="l">
              <a:lnSpc>
                <a:spcPts val="9999"/>
              </a:lnSpc>
            </a:pPr>
            <a:r>
              <a:rPr lang="id-ID" sz="8000" b="1" noProof="0" dirty="0">
                <a:solidFill>
                  <a:srgbClr val="FEBF00"/>
                </a:solidFill>
                <a:effectLst>
                  <a:outerShdw blurRad="38100" dist="38100" dir="2700000" algn="tl">
                    <a:srgbClr val="000000">
                      <a:alpha val="43137"/>
                    </a:srgbClr>
                  </a:outerShdw>
                </a:effectLst>
                <a:latin typeface="Now Bold"/>
                <a:ea typeface="Now Bold"/>
                <a:cs typeface="Now Bold"/>
                <a:sym typeface="Now Bold"/>
              </a:rPr>
              <a:t>PELAKSANAAN PMB TAHUN AJARAN 2025/2026</a:t>
            </a:r>
          </a:p>
        </p:txBody>
      </p:sp>
      <p:grpSp>
        <p:nvGrpSpPr>
          <p:cNvPr id="15" name="Group 14">
            <a:extLst>
              <a:ext uri="{FF2B5EF4-FFF2-40B4-BE49-F238E27FC236}">
                <a16:creationId xmlns:a16="http://schemas.microsoft.com/office/drawing/2014/main" id="{72A2D3D7-112D-0081-A76B-97630FA2909E}"/>
              </a:ext>
            </a:extLst>
          </p:cNvPr>
          <p:cNvGrpSpPr/>
          <p:nvPr/>
        </p:nvGrpSpPr>
        <p:grpSpPr>
          <a:xfrm>
            <a:off x="1008647" y="9521036"/>
            <a:ext cx="13968263" cy="395087"/>
            <a:chOff x="1008647" y="9521036"/>
            <a:chExt cx="13968263" cy="395087"/>
          </a:xfrm>
        </p:grpSpPr>
        <p:grpSp>
          <p:nvGrpSpPr>
            <p:cNvPr id="8" name="Group 8"/>
            <p:cNvGrpSpPr/>
            <p:nvPr/>
          </p:nvGrpSpPr>
          <p:grpSpPr>
            <a:xfrm>
              <a:off x="1028700" y="9521036"/>
              <a:ext cx="13948210" cy="395087"/>
              <a:chOff x="0" y="25400"/>
              <a:chExt cx="18597615" cy="526783"/>
            </a:xfrm>
          </p:grpSpPr>
          <p:sp>
            <p:nvSpPr>
              <p:cNvPr id="9" name="TextBox 9"/>
              <p:cNvSpPr txBox="1"/>
              <p:nvPr/>
            </p:nvSpPr>
            <p:spPr>
              <a:xfrm>
                <a:off x="14986001" y="159768"/>
                <a:ext cx="3611614" cy="392415"/>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0" name="AutoShape 10"/>
              <p:cNvSpPr/>
              <p:nvPr/>
            </p:nvSpPr>
            <p:spPr>
              <a:xfrm>
                <a:off x="0" y="25400"/>
                <a:ext cx="18317669" cy="0"/>
              </a:xfrm>
              <a:prstGeom prst="line">
                <a:avLst/>
              </a:prstGeom>
              <a:ln w="50800" cap="flat">
                <a:solidFill>
                  <a:srgbClr val="4180AC"/>
                </a:solidFill>
                <a:prstDash val="solid"/>
                <a:headEnd type="oval" w="lg" len="lg"/>
                <a:tailEnd type="none" w="sm" len="sm"/>
              </a:ln>
            </p:spPr>
            <p:txBody>
              <a:bodyPr/>
              <a:lstStyle/>
              <a:p>
                <a:endParaRPr lang="id-ID" noProof="0" dirty="0"/>
              </a:p>
            </p:txBody>
          </p:sp>
        </p:grpSp>
        <p:sp>
          <p:nvSpPr>
            <p:cNvPr id="14" name="TextBox 9">
              <a:extLst>
                <a:ext uri="{FF2B5EF4-FFF2-40B4-BE49-F238E27FC236}">
                  <a16:creationId xmlns:a16="http://schemas.microsoft.com/office/drawing/2014/main" id="{1803A54D-C497-F84F-05B8-D1A280B4E883}"/>
                </a:ext>
              </a:extLst>
            </p:cNvPr>
            <p:cNvSpPr txBox="1"/>
            <p:nvPr/>
          </p:nvSpPr>
          <p:spPr>
            <a:xfrm>
              <a:off x="1008647" y="9621812"/>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sp>
        <p:nvSpPr>
          <p:cNvPr id="13" name="Freeform 2">
            <a:extLst>
              <a:ext uri="{FF2B5EF4-FFF2-40B4-BE49-F238E27FC236}">
                <a16:creationId xmlns:a16="http://schemas.microsoft.com/office/drawing/2014/main" id="{D4869726-4A17-E14F-28A1-96380F91C314}"/>
              </a:ext>
            </a:extLst>
          </p:cNvPr>
          <p:cNvSpPr/>
          <p:nvPr/>
        </p:nvSpPr>
        <p:spPr>
          <a:xfrm>
            <a:off x="16065902" y="7810500"/>
            <a:ext cx="1685211" cy="1683105"/>
          </a:xfrm>
          <a:custGeom>
            <a:avLst/>
            <a:gdLst/>
            <a:ahLst/>
            <a:cxnLst/>
            <a:rect l="l" t="t" r="r" b="b"/>
            <a:pathLst>
              <a:path w="1685211" h="1683105">
                <a:moveTo>
                  <a:pt x="0" y="0"/>
                </a:moveTo>
                <a:lnTo>
                  <a:pt x="1685211" y="0"/>
                </a:lnTo>
                <a:lnTo>
                  <a:pt x="1685211" y="1683105"/>
                </a:lnTo>
                <a:lnTo>
                  <a:pt x="0" y="16831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noProof="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3B2AC8A7-4D1E-7E8A-EDA8-58E43AD01A0B}"/>
            </a:ext>
          </a:extLst>
        </p:cNvPr>
        <p:cNvGrpSpPr/>
        <p:nvPr/>
      </p:nvGrpSpPr>
      <p:grpSpPr>
        <a:xfrm>
          <a:off x="0" y="0"/>
          <a:ext cx="0" cy="0"/>
          <a:chOff x="0" y="0"/>
          <a:chExt cx="0" cy="0"/>
        </a:xfrm>
      </p:grpSpPr>
      <p:sp>
        <p:nvSpPr>
          <p:cNvPr id="8" name="Freeform 2">
            <a:extLst>
              <a:ext uri="{FF2B5EF4-FFF2-40B4-BE49-F238E27FC236}">
                <a16:creationId xmlns:a16="http://schemas.microsoft.com/office/drawing/2014/main" id="{9D07C3B8-B260-205B-039F-325F54B2E141}"/>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7" name="TextBox 7">
            <a:extLst>
              <a:ext uri="{FF2B5EF4-FFF2-40B4-BE49-F238E27FC236}">
                <a16:creationId xmlns:a16="http://schemas.microsoft.com/office/drawing/2014/main" id="{D27FABA4-B9CF-C7B9-BA92-3E12E1761C3A}"/>
              </a:ext>
            </a:extLst>
          </p:cNvPr>
          <p:cNvSpPr txBox="1"/>
          <p:nvPr/>
        </p:nvSpPr>
        <p:spPr>
          <a:xfrm>
            <a:off x="1028700" y="350613"/>
            <a:ext cx="15963900" cy="522066"/>
          </a:xfrm>
          <a:prstGeom prst="rect">
            <a:avLst/>
          </a:prstGeom>
        </p:spPr>
        <p:txBody>
          <a:bodyPr wrap="square" lIns="0" tIns="0" rIns="0" bIns="0" rtlCol="0" anchor="t">
            <a:spAutoFit/>
          </a:bodyPr>
          <a:lstStyle/>
          <a:p>
            <a:pPr algn="l">
              <a:lnSpc>
                <a:spcPts val="3774"/>
              </a:lnSpc>
            </a:pPr>
            <a:r>
              <a:rPr lang="id-ID" sz="5100" b="1" noProof="0" dirty="0">
                <a:solidFill>
                  <a:srgbClr val="EDB11A"/>
                </a:solidFill>
                <a:latin typeface="Kelpt Bold"/>
                <a:ea typeface="Kelpt Bold"/>
                <a:cs typeface="Kelpt Bold"/>
                <a:sym typeface="Kelpt Bold"/>
              </a:rPr>
              <a:t>PMB SPAUD </a:t>
            </a:r>
            <a:r>
              <a:rPr lang="id-ID" sz="5100" b="1" noProof="0" dirty="0">
                <a:solidFill>
                  <a:srgbClr val="FBB911"/>
                </a:solidFill>
                <a:latin typeface="Kelpt Bold"/>
                <a:ea typeface="Kelpt Bold"/>
                <a:cs typeface="Kelpt Bold"/>
                <a:sym typeface="Kelpt Bold"/>
              </a:rPr>
              <a:t>NEGERI</a:t>
            </a:r>
          </a:p>
        </p:txBody>
      </p:sp>
      <p:sp>
        <p:nvSpPr>
          <p:cNvPr id="14" name="Freeform 14">
            <a:extLst>
              <a:ext uri="{FF2B5EF4-FFF2-40B4-BE49-F238E27FC236}">
                <a16:creationId xmlns:a16="http://schemas.microsoft.com/office/drawing/2014/main" id="{C1189BC8-2887-8FCB-1C53-5CE23B5CB5BB}"/>
              </a:ext>
            </a:extLst>
          </p:cNvPr>
          <p:cNvSpPr/>
          <p:nvPr/>
        </p:nvSpPr>
        <p:spPr>
          <a:xfrm>
            <a:off x="15820856" y="9734770"/>
            <a:ext cx="1416827" cy="381368"/>
          </a:xfrm>
          <a:custGeom>
            <a:avLst/>
            <a:gdLst/>
            <a:ahLst/>
            <a:cxnLst/>
            <a:rect l="l" t="t" r="r" b="b"/>
            <a:pathLst>
              <a:path w="1889103" h="508491">
                <a:moveTo>
                  <a:pt x="0" y="0"/>
                </a:moveTo>
                <a:lnTo>
                  <a:pt x="1889103" y="0"/>
                </a:lnTo>
                <a:lnTo>
                  <a:pt x="1889103" y="508491"/>
                </a:lnTo>
                <a:lnTo>
                  <a:pt x="0" y="508491"/>
                </a:lnTo>
                <a:close/>
              </a:path>
            </a:pathLst>
          </a:custGeom>
          <a:solidFill>
            <a:srgbClr val="000000">
              <a:alpha val="0"/>
            </a:srgbClr>
          </a:solidFill>
        </p:spPr>
        <p:txBody>
          <a:bodyPr/>
          <a:lstStyle/>
          <a:p>
            <a:endParaRPr lang="id-ID" noProof="0" dirty="0"/>
          </a:p>
        </p:txBody>
      </p:sp>
      <p:graphicFrame>
        <p:nvGraphicFramePr>
          <p:cNvPr id="16" name="Table 2">
            <a:extLst>
              <a:ext uri="{FF2B5EF4-FFF2-40B4-BE49-F238E27FC236}">
                <a16:creationId xmlns:a16="http://schemas.microsoft.com/office/drawing/2014/main" id="{97FD005F-FAE5-1043-E133-339D52CF25F5}"/>
              </a:ext>
            </a:extLst>
          </p:cNvPr>
          <p:cNvGraphicFramePr>
            <a:graphicFrameLocks noGrp="1"/>
          </p:cNvGraphicFramePr>
          <p:nvPr>
            <p:extLst>
              <p:ext uri="{D42A27DB-BD31-4B8C-83A1-F6EECF244321}">
                <p14:modId xmlns:p14="http://schemas.microsoft.com/office/powerpoint/2010/main" val="475091032"/>
              </p:ext>
            </p:extLst>
          </p:nvPr>
        </p:nvGraphicFramePr>
        <p:xfrm>
          <a:off x="723898" y="1068181"/>
          <a:ext cx="16624301" cy="8380366"/>
        </p:xfrm>
        <a:graphic>
          <a:graphicData uri="http://schemas.openxmlformats.org/drawingml/2006/table">
            <a:tbl>
              <a:tblPr/>
              <a:tblGrid>
                <a:gridCol w="3771902">
                  <a:extLst>
                    <a:ext uri="{9D8B030D-6E8A-4147-A177-3AD203B41FA5}">
                      <a16:colId xmlns:a16="http://schemas.microsoft.com/office/drawing/2014/main" val="20000"/>
                    </a:ext>
                  </a:extLst>
                </a:gridCol>
                <a:gridCol w="8492823">
                  <a:extLst>
                    <a:ext uri="{9D8B030D-6E8A-4147-A177-3AD203B41FA5}">
                      <a16:colId xmlns:a16="http://schemas.microsoft.com/office/drawing/2014/main" val="20002"/>
                    </a:ext>
                  </a:extLst>
                </a:gridCol>
                <a:gridCol w="4359576">
                  <a:extLst>
                    <a:ext uri="{9D8B030D-6E8A-4147-A177-3AD203B41FA5}">
                      <a16:colId xmlns:a16="http://schemas.microsoft.com/office/drawing/2014/main" val="20003"/>
                    </a:ext>
                  </a:extLst>
                </a:gridCol>
              </a:tblGrid>
              <a:tr h="505724">
                <a:tc>
                  <a:txBody>
                    <a:bodyPr/>
                    <a:lstStyle/>
                    <a:p>
                      <a:pPr algn="ctr">
                        <a:lnSpc>
                          <a:spcPts val="2400"/>
                        </a:lnSpc>
                        <a:defRPr/>
                      </a:pPr>
                      <a:r>
                        <a:rPr lang="id-ID" sz="2400" b="1" noProof="0" dirty="0">
                          <a:solidFill>
                            <a:srgbClr val="FEFEFE"/>
                          </a:solidFill>
                          <a:latin typeface="Nunito" pitchFamily="2" charset="0"/>
                          <a:ea typeface="Nunito Bold"/>
                          <a:cs typeface="Nunito Bold"/>
                          <a:sym typeface="Nunito Bold"/>
                        </a:rPr>
                        <a:t>KETENTUAN</a:t>
                      </a:r>
                      <a:endParaRPr lang="id-ID" sz="1200" noProof="0" dirty="0">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12568"/>
                    </a:solidFill>
                  </a:tcPr>
                </a:tc>
                <a:tc>
                  <a:txBody>
                    <a:bodyPr/>
                    <a:lstStyle/>
                    <a:p>
                      <a:pPr algn="ctr">
                        <a:lnSpc>
                          <a:spcPts val="2400"/>
                        </a:lnSpc>
                        <a:defRPr/>
                      </a:pPr>
                      <a:r>
                        <a:rPr lang="id-ID" sz="2400" b="1" noProof="0" dirty="0">
                          <a:solidFill>
                            <a:srgbClr val="FEFEFE"/>
                          </a:solidFill>
                          <a:latin typeface="Nunito" pitchFamily="2" charset="0"/>
                          <a:ea typeface="Nunito Bold"/>
                          <a:cs typeface="Nunito Bold"/>
                          <a:sym typeface="Nunito Bold"/>
                        </a:rPr>
                        <a:t>SELEKSI</a:t>
                      </a:r>
                      <a:endParaRPr lang="id-ID" sz="1200" noProof="0" dirty="0">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12568"/>
                    </a:solidFill>
                  </a:tcPr>
                </a:tc>
                <a:tc>
                  <a:txBody>
                    <a:bodyPr/>
                    <a:lstStyle/>
                    <a:p>
                      <a:pPr algn="ctr">
                        <a:lnSpc>
                          <a:spcPts val="2400"/>
                        </a:lnSpc>
                        <a:defRPr/>
                      </a:pPr>
                      <a:r>
                        <a:rPr lang="id-ID" sz="2400" b="1" noProof="0" dirty="0">
                          <a:solidFill>
                            <a:srgbClr val="FFFFFF"/>
                          </a:solidFill>
                          <a:latin typeface="Nunito" pitchFamily="2" charset="0"/>
                          <a:ea typeface="Nunito Bold"/>
                          <a:cs typeface="Nunito Bold"/>
                          <a:sym typeface="Nunito Bold"/>
                        </a:rPr>
                        <a:t>LINIMASA</a:t>
                      </a:r>
                      <a:endParaRPr lang="id-ID" sz="1200" noProof="0" dirty="0">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12568"/>
                    </a:solidFill>
                  </a:tcPr>
                </a:tc>
                <a:extLst>
                  <a:ext uri="{0D108BD9-81ED-4DB2-BD59-A6C34878D82A}">
                    <a16:rowId xmlns:a16="http://schemas.microsoft.com/office/drawing/2014/main" val="10000"/>
                  </a:ext>
                </a:extLst>
              </a:tr>
              <a:tr h="940970">
                <a:tc rowSpan="3">
                  <a:txBody>
                    <a:bodyPr/>
                    <a:lstStyle/>
                    <a:p>
                      <a:pPr marL="288000" lvl="1" indent="-288000" algn="l">
                        <a:lnSpc>
                          <a:spcPts val="1920"/>
                        </a:lnSpc>
                        <a:buFont typeface="+mj-lt"/>
                        <a:buAutoNum type="arabicPeriod"/>
                        <a:defRPr/>
                      </a:pPr>
                      <a:r>
                        <a:rPr lang="id-ID" sz="1800" noProof="0" dirty="0">
                          <a:solidFill>
                            <a:srgbClr val="000000"/>
                          </a:solidFill>
                          <a:latin typeface="Nunito" pitchFamily="2" charset="0"/>
                          <a:ea typeface="Nunito"/>
                          <a:cs typeface="Nunito"/>
                          <a:sym typeface="Nunito"/>
                        </a:rPr>
                        <a:t>Warga Provinsi DKI Jakarta, yang berdomisili di Provinsi DKI Jakarta yang dibuktikan dengan KK yang dikeluarkan oleh Dinas Kependudukan dan Catatan Sipil paling singkat 1 tahun sebelum tanggal pendaftaran PMB.</a:t>
                      </a:r>
                      <a:endParaRPr lang="id-ID" sz="1200" noProof="0" dirty="0">
                        <a:solidFill>
                          <a:schemeClr val="tx1"/>
                        </a:solidFill>
                        <a:latin typeface="Nunito" pitchFamily="2" charset="0"/>
                        <a:ea typeface="+mn-ea"/>
                        <a:cs typeface="+mn-cs"/>
                        <a:sym typeface="Nunito"/>
                      </a:endParaRPr>
                    </a:p>
                    <a:p>
                      <a:pPr marL="288000" lvl="1" indent="-288000" algn="l">
                        <a:lnSpc>
                          <a:spcPts val="1920"/>
                        </a:lnSpc>
                        <a:buFont typeface="+mj-lt"/>
                        <a:buAutoNum type="arabicPeriod"/>
                        <a:defRPr/>
                      </a:pPr>
                      <a:r>
                        <a:rPr lang="id-ID" sz="1800" noProof="0" dirty="0">
                          <a:solidFill>
                            <a:srgbClr val="000000"/>
                          </a:solidFill>
                          <a:latin typeface="Nunito" pitchFamily="2" charset="0"/>
                          <a:ea typeface="Nunito"/>
                          <a:cs typeface="Nunito"/>
                          <a:sym typeface="Nunito"/>
                        </a:rPr>
                        <a:t>CMB Anak Guru/ Tenaga Kependidikan pada Satuan Pendidikan Anak Usia Dini tujuan, diberikan kuota sebanyak 5% dari daya tampung;</a:t>
                      </a:r>
                    </a:p>
                    <a:p>
                      <a:pPr marL="288000" lvl="1" indent="-288000" algn="l">
                        <a:lnSpc>
                          <a:spcPts val="1920"/>
                        </a:lnSpc>
                        <a:buFont typeface="+mj-lt"/>
                        <a:buAutoNum type="arabicPeriod"/>
                        <a:defRPr/>
                      </a:pPr>
                      <a:r>
                        <a:rPr lang="id-ID" sz="1800" noProof="0" dirty="0">
                          <a:solidFill>
                            <a:srgbClr val="000000"/>
                          </a:solidFill>
                          <a:latin typeface="Nunito" pitchFamily="2" charset="0"/>
                          <a:ea typeface="Nunito"/>
                          <a:cs typeface="Nunito"/>
                          <a:sym typeface="Nunito"/>
                        </a:rPr>
                        <a:t>Penerima manfaat panti sosial diberikan kuota sebanyak 10% dari daya tampung, dan harus tercatat dalam Kartu Keluarga Panti Sosial</a:t>
                      </a:r>
                    </a:p>
                    <a:p>
                      <a:pPr marL="288000" lvl="1" indent="-288000" algn="l">
                        <a:lnSpc>
                          <a:spcPts val="1920"/>
                        </a:lnSpc>
                        <a:buFont typeface="+mj-lt"/>
                        <a:buAutoNum type="arabicPeriod"/>
                        <a:defRPr/>
                      </a:pPr>
                      <a:r>
                        <a:rPr lang="id-ID" sz="1800" noProof="0" dirty="0">
                          <a:solidFill>
                            <a:srgbClr val="000000"/>
                          </a:solidFill>
                          <a:latin typeface="Nunito" pitchFamily="2" charset="0"/>
                          <a:ea typeface="Nunito"/>
                          <a:cs typeface="Nunito"/>
                          <a:sym typeface="Nunito"/>
                        </a:rPr>
                        <a:t>Pendaftaran secara daring melalui </a:t>
                      </a:r>
                      <a:r>
                        <a:rPr lang="id-ID" sz="1800" i="1" noProof="0" dirty="0">
                          <a:solidFill>
                            <a:srgbClr val="000000"/>
                          </a:solidFill>
                          <a:latin typeface="Nunito" pitchFamily="2" charset="0"/>
                          <a:ea typeface="Nunito Italics"/>
                          <a:cs typeface="Nunito Italics"/>
                          <a:sym typeface="Nunito Italics"/>
                          <a:hlinkClick r:id="rId4"/>
                        </a:rPr>
                        <a:t>https://ppdbpaud.jakarta.go.id </a:t>
                      </a:r>
                      <a:r>
                        <a:rPr lang="id-ID" sz="1800" noProof="0" dirty="0">
                          <a:solidFill>
                            <a:srgbClr val="000000"/>
                          </a:solidFill>
                          <a:latin typeface="Nunito" pitchFamily="2" charset="0"/>
                          <a:ea typeface="Nunito"/>
                          <a:cs typeface="Nunito"/>
                          <a:sym typeface="Nunito"/>
                        </a:rPr>
                        <a:t>dan secara luring kepada Panitia PMB pada SPAUDN yang dituju.</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just">
                        <a:lnSpc>
                          <a:spcPts val="1920"/>
                        </a:lnSpc>
                        <a:defRPr/>
                      </a:pPr>
                      <a:r>
                        <a:rPr lang="id-ID" sz="1800" b="1" noProof="0" dirty="0">
                          <a:solidFill>
                            <a:srgbClr val="000000"/>
                          </a:solidFill>
                          <a:latin typeface="Nunito" pitchFamily="2" charset="0"/>
                          <a:ea typeface="Nunito"/>
                          <a:cs typeface="Nunito"/>
                          <a:sym typeface="Nunito"/>
                        </a:rPr>
                        <a:t>TK </a:t>
                      </a:r>
                      <a:endParaRPr lang="id-ID" sz="1200" b="1" noProof="0" dirty="0">
                        <a:latin typeface="Nunito" pitchFamily="2" charset="0"/>
                      </a:endParaRPr>
                    </a:p>
                    <a:p>
                      <a:pPr marL="342900" indent="-342900" algn="just">
                        <a:lnSpc>
                          <a:spcPts val="1920"/>
                        </a:lnSpc>
                        <a:buFont typeface="+mj-lt"/>
                        <a:buAutoNum type="alphaLcPeriod"/>
                      </a:pPr>
                      <a:r>
                        <a:rPr lang="id-ID" sz="1800" noProof="0" dirty="0">
                          <a:solidFill>
                            <a:srgbClr val="000000"/>
                          </a:solidFill>
                          <a:latin typeface="Nunito" pitchFamily="2" charset="0"/>
                          <a:ea typeface="Nunito"/>
                          <a:cs typeface="Nunito"/>
                          <a:sym typeface="Nunito"/>
                        </a:rPr>
                        <a:t>usia tertua ke usia termuda;</a:t>
                      </a:r>
                    </a:p>
                    <a:p>
                      <a:pPr marL="342900" indent="-342900" algn="just">
                        <a:lnSpc>
                          <a:spcPts val="1920"/>
                        </a:lnSpc>
                        <a:buFont typeface="+mj-lt"/>
                        <a:buAutoNum type="alphaLcPeriod"/>
                      </a:pPr>
                      <a:r>
                        <a:rPr lang="id-ID" sz="1800" noProof="0" dirty="0">
                          <a:solidFill>
                            <a:srgbClr val="000000"/>
                          </a:solidFill>
                          <a:latin typeface="Nunito" pitchFamily="2" charset="0"/>
                          <a:ea typeface="Nunito"/>
                          <a:cs typeface="Nunito"/>
                          <a:sym typeface="Nunito"/>
                        </a:rPr>
                        <a:t>waktu mendaftar.</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rowSpan="3">
                  <a:txBody>
                    <a:bodyPr/>
                    <a:lstStyle/>
                    <a:p>
                      <a:pPr algn="just">
                        <a:lnSpc>
                          <a:spcPts val="1920"/>
                        </a:lnSpc>
                        <a:defRPr/>
                      </a:pPr>
                      <a:r>
                        <a:rPr lang="id-ID" sz="1800" b="1" noProof="0" dirty="0">
                          <a:solidFill>
                            <a:schemeClr val="tx1"/>
                          </a:solidFill>
                          <a:latin typeface="Nunito" pitchFamily="2" charset="0"/>
                          <a:ea typeface="Nunito"/>
                          <a:cs typeface="Nunito"/>
                          <a:sym typeface="Nunito"/>
                        </a:rPr>
                        <a:t>Tahap pertama :</a:t>
                      </a:r>
                      <a:endParaRPr lang="id-ID" sz="1200" b="1" noProof="0" dirty="0">
                        <a:solidFill>
                          <a:schemeClr val="tx1"/>
                        </a:solidFill>
                        <a:latin typeface="Nunito" pitchFamily="2" charset="0"/>
                      </a:endParaRPr>
                    </a:p>
                    <a:p>
                      <a:pPr marL="252000" lvl="1" indent="-25200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Pendaftaran, verifikasi berkas dan proses seleksi : 16-18 Juni 2025</a:t>
                      </a:r>
                    </a:p>
                    <a:p>
                      <a:pPr marL="252000" lvl="1" indent="-25200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Pengumuman: 19 Juni 2025</a:t>
                      </a:r>
                    </a:p>
                    <a:p>
                      <a:pPr marL="252000" lvl="1" indent="-25200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Daftar Ulang: 20-21 Juni 2025</a:t>
                      </a:r>
                    </a:p>
                    <a:p>
                      <a:pPr marL="389255" lvl="2" indent="-129752" algn="just">
                        <a:lnSpc>
                          <a:spcPts val="1920"/>
                        </a:lnSpc>
                      </a:pPr>
                      <a:endParaRPr lang="id-ID" sz="1800" b="0" noProof="0" dirty="0">
                        <a:solidFill>
                          <a:schemeClr val="tx1"/>
                        </a:solidFill>
                        <a:latin typeface="Nunito" pitchFamily="2" charset="0"/>
                        <a:ea typeface="Nunito"/>
                        <a:cs typeface="Nunito"/>
                        <a:sym typeface="Nunito"/>
                      </a:endParaRPr>
                    </a:p>
                    <a:p>
                      <a:pPr marL="0" lvl="1" indent="-197697" algn="just">
                        <a:lnSpc>
                          <a:spcPts val="1920"/>
                        </a:lnSpc>
                      </a:pPr>
                      <a:r>
                        <a:rPr lang="id-ID" sz="1800" b="1" noProof="0" dirty="0">
                          <a:solidFill>
                            <a:schemeClr val="tx1"/>
                          </a:solidFill>
                          <a:latin typeface="Nunito" pitchFamily="2" charset="0"/>
                          <a:ea typeface="Nunito"/>
                          <a:cs typeface="Nunito"/>
                          <a:sym typeface="Nunito"/>
                        </a:rPr>
                        <a:t>Tahap Kedua:</a:t>
                      </a:r>
                    </a:p>
                    <a:p>
                      <a:pPr marL="285750" lvl="1" indent="-28575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Pendaftaran, verifikasi berkas, proses seleksi : 23 – 25 Juni 2025</a:t>
                      </a:r>
                    </a:p>
                    <a:p>
                      <a:pPr marL="285750" lvl="1" indent="-28575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Pengumuman : 26 Juni 2025</a:t>
                      </a:r>
                    </a:p>
                    <a:p>
                      <a:pPr marL="285750" lvl="1" indent="-285750" algn="just">
                        <a:lnSpc>
                          <a:spcPts val="1920"/>
                        </a:lnSpc>
                        <a:buFont typeface="Arial" panose="020B0604020202020204" pitchFamily="34" charset="0"/>
                        <a:buChar char="•"/>
                      </a:pPr>
                      <a:r>
                        <a:rPr lang="id-ID" sz="1800" b="0" noProof="0" dirty="0">
                          <a:solidFill>
                            <a:schemeClr val="tx1"/>
                          </a:solidFill>
                          <a:latin typeface="Nunito" pitchFamily="2" charset="0"/>
                          <a:ea typeface="Nunito"/>
                          <a:cs typeface="Nunito"/>
                          <a:sym typeface="Nunito"/>
                        </a:rPr>
                        <a:t>Daftar Ulang: 28-30 Juni 2025</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4812117">
                <a:tc vMerge="1">
                  <a:txBody>
                    <a:bodyPr/>
                    <a:lstStyle/>
                    <a:p>
                      <a:pPr marL="405130" lvl="2" indent="-135043" algn="just">
                        <a:lnSpc>
                          <a:spcPts val="1920"/>
                        </a:lnSpc>
                        <a:buAutoNum type="arabicPeriod"/>
                        <a:defRPr/>
                      </a:pPr>
                      <a:r>
                        <a:rPr lang="en-US" sz="1600">
                          <a:solidFill>
                            <a:srgbClr val="000000"/>
                          </a:solidFill>
                          <a:latin typeface="Nunito"/>
                          <a:ea typeface="Nunito"/>
                          <a:cs typeface="Nunito"/>
                          <a:sym typeface="Nunito"/>
                        </a:rPr>
                        <a:t>Diutamakan Warga Provinsi DKI Jakarta, dibuktikan dengan Kartu Keluarga yang dikeluarkan oleh Dinas Kependudukan dan Catatan Sipil Provinsi DKI Jakarta paling lambat tanggal 10 Juni 2024;</a:t>
                      </a:r>
                      <a:endParaRPr lang="en-US" sz="1100"/>
                    </a:p>
                    <a:p>
                      <a:pPr marL="405130" lvl="2" indent="-135043" algn="just">
                        <a:lnSpc>
                          <a:spcPts val="1920"/>
                        </a:lnSpc>
                      </a:pPr>
                      <a:endParaRPr lang="en-US" sz="1100"/>
                    </a:p>
                    <a:p>
                      <a:pPr marL="405130" lvl="2" indent="-135043" algn="just">
                        <a:lnSpc>
                          <a:spcPts val="1920"/>
                        </a:lnSpc>
                        <a:buAutoNum type="arabicPeriod"/>
                      </a:pPr>
                      <a:r>
                        <a:rPr lang="en-US" sz="1600">
                          <a:solidFill>
                            <a:srgbClr val="000000"/>
                          </a:solidFill>
                          <a:latin typeface="Nunito"/>
                          <a:ea typeface="Nunito"/>
                          <a:cs typeface="Nunito"/>
                          <a:sym typeface="Nunito"/>
                        </a:rPr>
                        <a:t>CMB Anak Guru/Tenaga Kependidikan (CMB yang orang tua nya menjadi Guru/Tenaga Kependidikan pada Satuan Pendidikan yang dituju) diberikan kuota sebanyak 5% dari daya tampung;</a:t>
                      </a:r>
                    </a:p>
                    <a:p>
                      <a:pPr marL="405130" lvl="2" indent="-135043" algn="just">
                        <a:lnSpc>
                          <a:spcPts val="1920"/>
                        </a:lnSpc>
                      </a:pPr>
                      <a:endParaRPr lang="en-US" sz="1600">
                        <a:solidFill>
                          <a:srgbClr val="000000"/>
                        </a:solidFill>
                        <a:latin typeface="Nunito"/>
                        <a:ea typeface="Nunito"/>
                        <a:cs typeface="Nunito"/>
                        <a:sym typeface="Nunito"/>
                      </a:endParaRPr>
                    </a:p>
                    <a:p>
                      <a:pPr marL="405130" lvl="2" indent="-135043" algn="just">
                        <a:lnSpc>
                          <a:spcPts val="1920"/>
                        </a:lnSpc>
                        <a:buAutoNum type="arabicPeriod"/>
                      </a:pPr>
                      <a:r>
                        <a:rPr lang="en-US" sz="1600">
                          <a:solidFill>
                            <a:srgbClr val="000000"/>
                          </a:solidFill>
                          <a:latin typeface="Nunito"/>
                          <a:ea typeface="Nunito"/>
                          <a:cs typeface="Nunito"/>
                          <a:sym typeface="Nunito"/>
                        </a:rPr>
                        <a:t>Pendaftaran secara daring melalui </a:t>
                      </a:r>
                      <a:r>
                        <a:rPr lang="en-US" sz="1600" i="1">
                          <a:solidFill>
                            <a:srgbClr val="000000"/>
                          </a:solidFill>
                          <a:latin typeface="Nunito Italics"/>
                          <a:ea typeface="Nunito Italics"/>
                          <a:cs typeface="Nunito Italics"/>
                          <a:sym typeface="Nunito Italics"/>
                        </a:rPr>
                        <a:t>https://ppdbpaud.jakarta.go.id </a:t>
                      </a:r>
                      <a:r>
                        <a:rPr lang="en-US" sz="1600">
                          <a:solidFill>
                            <a:srgbClr val="000000"/>
                          </a:solidFill>
                          <a:latin typeface="Nunito"/>
                          <a:ea typeface="Nunito"/>
                          <a:cs typeface="Nunito"/>
                          <a:sym typeface="Nunito"/>
                        </a:rPr>
                        <a:t>dan secara luring kepada Panitia PMB pada SPAUDN yang dituju.</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just">
                        <a:lnSpc>
                          <a:spcPts val="1920"/>
                        </a:lnSpc>
                        <a:defRPr/>
                      </a:pPr>
                      <a:r>
                        <a:rPr lang="id-ID" sz="1800" b="1" noProof="0" dirty="0">
                          <a:solidFill>
                            <a:srgbClr val="000000"/>
                          </a:solidFill>
                          <a:latin typeface="Nunito" pitchFamily="2" charset="0"/>
                          <a:ea typeface="Nunito"/>
                          <a:cs typeface="Nunito"/>
                          <a:sym typeface="Nunito"/>
                        </a:rPr>
                        <a:t>SPS dan TPA</a:t>
                      </a:r>
                      <a:endParaRPr lang="id-ID" sz="1200" b="1" noProof="0" dirty="0">
                        <a:latin typeface="Nunito" pitchFamily="2" charset="0"/>
                      </a:endParaRPr>
                    </a:p>
                    <a:p>
                      <a:pPr marL="0" indent="0" algn="just">
                        <a:lnSpc>
                          <a:spcPts val="1920"/>
                        </a:lnSpc>
                        <a:buFont typeface="+mj-lt"/>
                        <a:buNone/>
                      </a:pPr>
                      <a:r>
                        <a:rPr lang="id-ID" sz="1800" b="0" noProof="0" dirty="0">
                          <a:solidFill>
                            <a:srgbClr val="000000"/>
                          </a:solidFill>
                          <a:latin typeface="Nunito" pitchFamily="2" charset="0"/>
                          <a:ea typeface="Nunito"/>
                          <a:cs typeface="Nunito"/>
                          <a:sym typeface="Nunito"/>
                        </a:rPr>
                        <a:t>urutan seleksi sebagai berikut:</a:t>
                      </a:r>
                    </a:p>
                    <a:p>
                      <a:pPr marL="648000" lvl="2" indent="-342900" algn="just">
                        <a:lnSpc>
                          <a:spcPts val="1920"/>
                        </a:lnSpc>
                        <a:buFont typeface="+mj-lt"/>
                        <a:buAutoNum type="arabicParenR"/>
                      </a:pPr>
                      <a:r>
                        <a:rPr lang="id-ID" sz="1800" b="0" noProof="0" dirty="0">
                          <a:solidFill>
                            <a:srgbClr val="000000"/>
                          </a:solidFill>
                          <a:latin typeface="Nunito" pitchFamily="2" charset="0"/>
                          <a:ea typeface="Nunito"/>
                          <a:cs typeface="Nunito"/>
                          <a:sym typeface="Nunito"/>
                        </a:rPr>
                        <a:t>CMB yang orang tua/wali bekerja pada instansi tempat yang dituju;</a:t>
                      </a:r>
                    </a:p>
                    <a:p>
                      <a:pPr marL="648000" lvl="2" indent="-342900" algn="just">
                        <a:lnSpc>
                          <a:spcPts val="1920"/>
                        </a:lnSpc>
                        <a:buFont typeface="+mj-lt"/>
                        <a:buAutoNum type="arabicParenR"/>
                      </a:pPr>
                      <a:r>
                        <a:rPr lang="id-ID" sz="1800" b="0" noProof="0" dirty="0">
                          <a:solidFill>
                            <a:srgbClr val="000000"/>
                          </a:solidFill>
                          <a:latin typeface="Nunito" pitchFamily="2" charset="0"/>
                          <a:ea typeface="Nunito"/>
                          <a:cs typeface="Nunito"/>
                          <a:sym typeface="Nunito"/>
                        </a:rPr>
                        <a:t>usia tertua ke usia termuda;</a:t>
                      </a:r>
                    </a:p>
                    <a:p>
                      <a:pPr marL="648000" lvl="2" indent="-342900" algn="just">
                        <a:lnSpc>
                          <a:spcPts val="1920"/>
                        </a:lnSpc>
                        <a:buFont typeface="+mj-lt"/>
                        <a:buAutoNum type="arabicParenR"/>
                      </a:pPr>
                      <a:r>
                        <a:rPr lang="id-ID" sz="1800" b="0" noProof="0" dirty="0">
                          <a:solidFill>
                            <a:srgbClr val="000000"/>
                          </a:solidFill>
                          <a:latin typeface="Nunito" pitchFamily="2" charset="0"/>
                          <a:ea typeface="Nunito"/>
                          <a:cs typeface="Nunito"/>
                          <a:sym typeface="Nunito"/>
                        </a:rPr>
                        <a:t>waktu mendaftar.</a:t>
                      </a:r>
                    </a:p>
                    <a:p>
                      <a:pPr marL="648000" lvl="2" indent="-342900" algn="just">
                        <a:lnSpc>
                          <a:spcPts val="1920"/>
                        </a:lnSpc>
                        <a:buFont typeface="+mj-lt"/>
                        <a:buAutoNum type="arabicParenR"/>
                      </a:pPr>
                      <a:endParaRPr lang="id-ID" sz="1800" b="0" noProof="0" dirty="0">
                        <a:solidFill>
                          <a:srgbClr val="000000"/>
                        </a:solidFill>
                        <a:latin typeface="Nunito" pitchFamily="2" charset="0"/>
                        <a:ea typeface="Nunito"/>
                        <a:cs typeface="Nunito"/>
                        <a:sym typeface="Nunito"/>
                      </a:endParaRPr>
                    </a:p>
                    <a:p>
                      <a:pPr marL="0" lvl="1" indent="-152100" algn="just">
                        <a:lnSpc>
                          <a:spcPts val="1920"/>
                        </a:lnSpc>
                        <a:buFont typeface="+mj-lt"/>
                        <a:buNone/>
                      </a:pPr>
                      <a:r>
                        <a:rPr lang="id-ID" sz="1800" b="0" noProof="0" dirty="0">
                          <a:solidFill>
                            <a:srgbClr val="000000"/>
                          </a:solidFill>
                          <a:latin typeface="Nunito" pitchFamily="2" charset="0"/>
                          <a:ea typeface="Nunito"/>
                          <a:cs typeface="Nunito"/>
                          <a:sym typeface="Nunito"/>
                        </a:rPr>
                        <a:t>Keterangan:</a:t>
                      </a:r>
                    </a:p>
                    <a:p>
                      <a:pPr marL="342900" lvl="0" indent="-342900" algn="just">
                        <a:lnSpc>
                          <a:spcPts val="1920"/>
                        </a:lnSpc>
                        <a:buFont typeface="+mj-lt"/>
                        <a:buAutoNum type="alphaLcPeriod"/>
                      </a:pPr>
                      <a:r>
                        <a:rPr lang="id-ID" sz="1800" b="0" noProof="0" dirty="0">
                          <a:solidFill>
                            <a:srgbClr val="000000"/>
                          </a:solidFill>
                          <a:latin typeface="Nunito" pitchFamily="2" charset="0"/>
                          <a:ea typeface="Nunito"/>
                          <a:cs typeface="Nunito"/>
                          <a:sym typeface="Nunito"/>
                        </a:rPr>
                        <a:t>untuk TPA, mengutamakan CMB yang orang tua/wali nya bekerja pada TPA yang dituju atau yang bekerja pada kantor instansi Pemerintah Provinsi DKI Jakarta atau tempat berdagang/bekerja di Perusahaan Umum Daerah Pasar Jaya tempat TPA berada. Dengan menunjukkan surat keterangan yang ditandatangani oleh pimpinan instansi terkait.</a:t>
                      </a:r>
                    </a:p>
                    <a:p>
                      <a:pPr marL="342900" lvl="0" indent="-342900" algn="just">
                        <a:lnSpc>
                          <a:spcPts val="1920"/>
                        </a:lnSpc>
                        <a:buFont typeface="+mj-lt"/>
                        <a:buAutoNum type="alphaLcPeriod"/>
                      </a:pPr>
                      <a:r>
                        <a:rPr lang="id-ID" sz="1800" b="0" noProof="0" dirty="0">
                          <a:solidFill>
                            <a:srgbClr val="000000"/>
                          </a:solidFill>
                          <a:latin typeface="Nunito" pitchFamily="2" charset="0"/>
                          <a:ea typeface="Nunito"/>
                          <a:cs typeface="Nunito"/>
                          <a:sym typeface="Nunito"/>
                        </a:rPr>
                        <a:t>untuk SPS, mengutamakan CMB yang orang tua/wali nya bekerja pada SPS yang dituju, atau bekerja pada kantor instansi Pemerintah Provinsi DKI Jakarta tempat SPS berada, dengan menunjukkan surat keterangan yang ditandatangani oleh pimpinan instansi terkait.</a:t>
                      </a:r>
                    </a:p>
                    <a:p>
                      <a:pPr marL="342900" lvl="0" indent="-342900" algn="just">
                        <a:lnSpc>
                          <a:spcPts val="1920"/>
                        </a:lnSpc>
                        <a:buFont typeface="+mj-lt"/>
                        <a:buAutoNum type="alphaLcPeriod"/>
                      </a:pPr>
                      <a:r>
                        <a:rPr lang="id-ID" sz="1800" b="0" noProof="0" dirty="0">
                          <a:solidFill>
                            <a:srgbClr val="000000"/>
                          </a:solidFill>
                          <a:latin typeface="Nunito" pitchFamily="2" charset="0"/>
                          <a:ea typeface="Nunito"/>
                          <a:cs typeface="Nunito"/>
                          <a:sym typeface="Nunito"/>
                        </a:rPr>
                        <a:t>mengutamakan CMB yang berusia 3-4 tahun</a:t>
                      </a:r>
                    </a:p>
                    <a:p>
                      <a:pPr marL="0" lvl="1" indent="-152100" algn="just">
                        <a:lnSpc>
                          <a:spcPts val="1920"/>
                        </a:lnSpc>
                        <a:buFont typeface="+mj-lt"/>
                        <a:buNone/>
                      </a:pPr>
                      <a:endParaRPr lang="id-ID" sz="1800" b="0" noProof="0" dirty="0">
                        <a:solidFill>
                          <a:srgbClr val="000000"/>
                        </a:solidFill>
                        <a:latin typeface="Nunito" pitchFamily="2" charset="0"/>
                        <a:ea typeface="Nunito"/>
                        <a:cs typeface="Nunito"/>
                        <a:sym typeface="Nunito"/>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vMerge="1">
                  <a:txBody>
                    <a:bodyPr/>
                    <a:lstStyle/>
                    <a:p>
                      <a:pPr algn="l">
                        <a:lnSpc>
                          <a:spcPts val="1920"/>
                        </a:lnSpc>
                        <a:defRPr/>
                      </a:pPr>
                      <a:r>
                        <a:rPr lang="en-US" sz="1600">
                          <a:solidFill>
                            <a:srgbClr val="000000"/>
                          </a:solidFill>
                          <a:latin typeface="Nunito"/>
                          <a:ea typeface="Nunito"/>
                          <a:cs typeface="Nunito"/>
                          <a:sym typeface="Nunito"/>
                        </a:rPr>
                        <a:t>Tahap pertama :</a:t>
                      </a:r>
                      <a:endParaRPr lang="en-US" sz="1100"/>
                    </a:p>
                    <a:p>
                      <a:pPr marL="389255" lvl="2" indent="-129752" algn="l">
                        <a:lnSpc>
                          <a:spcPts val="1920"/>
                        </a:lnSpc>
                        <a:buFont typeface="Arial"/>
                        <a:buChar char="⚬"/>
                      </a:pPr>
                      <a:r>
                        <a:rPr lang="en-US" sz="1600">
                          <a:solidFill>
                            <a:srgbClr val="000000"/>
                          </a:solidFill>
                          <a:latin typeface="Nunito"/>
                          <a:ea typeface="Nunito"/>
                          <a:cs typeface="Nunito"/>
                          <a:sym typeface="Nunito"/>
                        </a:rPr>
                        <a:t>Pendaftaran, verifikasi berkas: dan proses seleksi : 10-14 Juni 2025</a:t>
                      </a:r>
                    </a:p>
                    <a:p>
                      <a:pPr marL="389255" lvl="2" indent="-129752" algn="l">
                        <a:lnSpc>
                          <a:spcPts val="1920"/>
                        </a:lnSpc>
                        <a:buFont typeface="Arial"/>
                        <a:buChar char="⚬"/>
                      </a:pPr>
                      <a:r>
                        <a:rPr lang="en-US" sz="1600">
                          <a:solidFill>
                            <a:srgbClr val="000000"/>
                          </a:solidFill>
                          <a:latin typeface="Nunito"/>
                          <a:ea typeface="Nunito"/>
                          <a:cs typeface="Nunito"/>
                          <a:sym typeface="Nunito"/>
                        </a:rPr>
                        <a:t>Pengumuman: 14 Juni 2025</a:t>
                      </a:r>
                    </a:p>
                    <a:p>
                      <a:pPr marL="389255" lvl="2" indent="-129752" algn="l">
                        <a:lnSpc>
                          <a:spcPts val="1920"/>
                        </a:lnSpc>
                        <a:buFont typeface="Arial"/>
                        <a:buChar char="⚬"/>
                      </a:pPr>
                      <a:r>
                        <a:rPr lang="en-US" sz="1600">
                          <a:solidFill>
                            <a:srgbClr val="000000"/>
                          </a:solidFill>
                          <a:latin typeface="Nunito"/>
                          <a:ea typeface="Nunito"/>
                          <a:cs typeface="Nunito"/>
                          <a:sym typeface="Nunito"/>
                        </a:rPr>
                        <a:t>Lapor Diri: 18-19 Juni 2025</a:t>
                      </a:r>
                    </a:p>
                    <a:p>
                      <a:pPr marL="389255" lvl="2" indent="-129752" algn="l">
                        <a:lnSpc>
                          <a:spcPts val="1920"/>
                        </a:lnSpc>
                      </a:pPr>
                      <a:endParaRPr lang="en-US" sz="1600">
                        <a:solidFill>
                          <a:srgbClr val="000000"/>
                        </a:solidFill>
                        <a:latin typeface="Nunito"/>
                        <a:ea typeface="Nunito"/>
                        <a:cs typeface="Nunito"/>
                        <a:sym typeface="Nunito"/>
                      </a:endParaRPr>
                    </a:p>
                    <a:p>
                      <a:pPr marL="389255" lvl="2" indent="-129752" algn="l">
                        <a:lnSpc>
                          <a:spcPts val="1920"/>
                        </a:lnSpc>
                      </a:pPr>
                      <a:r>
                        <a:rPr lang="en-US" sz="1600">
                          <a:solidFill>
                            <a:srgbClr val="000000"/>
                          </a:solidFill>
                          <a:latin typeface="Nunito"/>
                          <a:ea typeface="Nunito"/>
                          <a:cs typeface="Nunito"/>
                          <a:sym typeface="Nunito"/>
                        </a:rPr>
                        <a:t>Tahap Kedua :</a:t>
                      </a:r>
                    </a:p>
                    <a:p>
                      <a:pPr marL="398780" lvl="2" indent="-132927" algn="l">
                        <a:lnSpc>
                          <a:spcPts val="1920"/>
                        </a:lnSpc>
                        <a:buFont typeface="Arial"/>
                        <a:buChar char="⚬"/>
                      </a:pPr>
                      <a:r>
                        <a:rPr lang="en-US" sz="1600">
                          <a:solidFill>
                            <a:srgbClr val="000000"/>
                          </a:solidFill>
                          <a:latin typeface="Nunito"/>
                          <a:ea typeface="Nunito"/>
                          <a:cs typeface="Nunito"/>
                          <a:sym typeface="Nunito"/>
                        </a:rPr>
                        <a:t>Pendaftaran, verifikasi berkas, proses seleksi : 20 – 26 Juni 2025</a:t>
                      </a:r>
                    </a:p>
                    <a:p>
                      <a:pPr marL="398780" lvl="2" indent="-132927" algn="l">
                        <a:lnSpc>
                          <a:spcPts val="1920"/>
                        </a:lnSpc>
                        <a:buFont typeface="Arial"/>
                        <a:buChar char="⚬"/>
                      </a:pPr>
                      <a:r>
                        <a:rPr lang="en-US" sz="1600">
                          <a:solidFill>
                            <a:srgbClr val="000000"/>
                          </a:solidFill>
                          <a:latin typeface="Nunito"/>
                          <a:ea typeface="Nunito"/>
                          <a:cs typeface="Nunito"/>
                          <a:sym typeface="Nunito"/>
                        </a:rPr>
                        <a:t>Pengumuman : 26 Juni 2025</a:t>
                      </a:r>
                    </a:p>
                    <a:p>
                      <a:pPr marL="398780" lvl="2" indent="-132927" algn="l">
                        <a:lnSpc>
                          <a:spcPts val="1920"/>
                        </a:lnSpc>
                        <a:buFont typeface="Arial"/>
                        <a:buChar char="⚬"/>
                      </a:pPr>
                      <a:r>
                        <a:rPr lang="en-US" sz="1600">
                          <a:solidFill>
                            <a:srgbClr val="000000"/>
                          </a:solidFill>
                          <a:latin typeface="Nunito"/>
                          <a:ea typeface="Nunito"/>
                          <a:cs typeface="Nunito"/>
                          <a:sym typeface="Nunito"/>
                        </a:rPr>
                        <a:t>Lapor Diri : 27-28 Juni 2025</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2026103">
                <a:tc vMerge="1">
                  <a:txBody>
                    <a:bodyPr/>
                    <a:lstStyle/>
                    <a:p>
                      <a:pPr marL="405130" lvl="2" indent="-135043" algn="just">
                        <a:lnSpc>
                          <a:spcPts val="1920"/>
                        </a:lnSpc>
                        <a:buAutoNum type="arabicPeriod"/>
                        <a:defRPr/>
                      </a:pPr>
                      <a:r>
                        <a:rPr lang="en-US" sz="1600">
                          <a:solidFill>
                            <a:srgbClr val="000000"/>
                          </a:solidFill>
                          <a:latin typeface="Nunito"/>
                          <a:ea typeface="Nunito"/>
                          <a:cs typeface="Nunito"/>
                          <a:sym typeface="Nunito"/>
                        </a:rPr>
                        <a:t>Diutamakan Warga Provinsi DKI Jakarta, dibuktikan dengan Kartu Keluarga yang dikeluarkan oleh Dinas Kependudukan dan Catatan Sipil Provinsi DKI Jakarta paling lambat tanggal 10 Juni 2024;</a:t>
                      </a:r>
                      <a:endParaRPr lang="en-US" sz="1100"/>
                    </a:p>
                    <a:p>
                      <a:pPr marL="405130" lvl="2" indent="-135043" algn="just">
                        <a:lnSpc>
                          <a:spcPts val="1920"/>
                        </a:lnSpc>
                      </a:pPr>
                      <a:endParaRPr lang="en-US" sz="1100"/>
                    </a:p>
                    <a:p>
                      <a:pPr marL="405130" lvl="2" indent="-135043" algn="just">
                        <a:lnSpc>
                          <a:spcPts val="1920"/>
                        </a:lnSpc>
                        <a:buAutoNum type="arabicPeriod"/>
                      </a:pPr>
                      <a:r>
                        <a:rPr lang="en-US" sz="1600">
                          <a:solidFill>
                            <a:srgbClr val="000000"/>
                          </a:solidFill>
                          <a:latin typeface="Nunito"/>
                          <a:ea typeface="Nunito"/>
                          <a:cs typeface="Nunito"/>
                          <a:sym typeface="Nunito"/>
                        </a:rPr>
                        <a:t>CMB Anak Guru/Tenaga Kependidikan (CMB yang orang tua nya menjadi Guru/Tenaga Kependidikan pada Satuan Pendidikan yang dituju) diberikan kuota sebanyak 5% dari daya tampung;</a:t>
                      </a:r>
                    </a:p>
                    <a:p>
                      <a:pPr marL="405130" lvl="2" indent="-135043" algn="just">
                        <a:lnSpc>
                          <a:spcPts val="1920"/>
                        </a:lnSpc>
                      </a:pPr>
                      <a:endParaRPr lang="en-US" sz="1600">
                        <a:solidFill>
                          <a:srgbClr val="000000"/>
                        </a:solidFill>
                        <a:latin typeface="Nunito"/>
                        <a:ea typeface="Nunito"/>
                        <a:cs typeface="Nunito"/>
                        <a:sym typeface="Nunito"/>
                      </a:endParaRPr>
                    </a:p>
                    <a:p>
                      <a:pPr marL="405130" lvl="2" indent="-135043" algn="just">
                        <a:lnSpc>
                          <a:spcPts val="1920"/>
                        </a:lnSpc>
                        <a:buAutoNum type="arabicPeriod"/>
                      </a:pPr>
                      <a:r>
                        <a:rPr lang="en-US" sz="1600">
                          <a:solidFill>
                            <a:srgbClr val="000000"/>
                          </a:solidFill>
                          <a:latin typeface="Nunito"/>
                          <a:ea typeface="Nunito"/>
                          <a:cs typeface="Nunito"/>
                          <a:sym typeface="Nunito"/>
                        </a:rPr>
                        <a:t>Pendaftaran secara daring melalui </a:t>
                      </a:r>
                      <a:r>
                        <a:rPr lang="en-US" sz="1600" i="1">
                          <a:solidFill>
                            <a:srgbClr val="000000"/>
                          </a:solidFill>
                          <a:latin typeface="Nunito Italics"/>
                          <a:ea typeface="Nunito Italics"/>
                          <a:cs typeface="Nunito Italics"/>
                          <a:sym typeface="Nunito Italics"/>
                        </a:rPr>
                        <a:t>https://ppdbpaud.jakarta.go.id </a:t>
                      </a:r>
                      <a:r>
                        <a:rPr lang="en-US" sz="1600">
                          <a:solidFill>
                            <a:srgbClr val="000000"/>
                          </a:solidFill>
                          <a:latin typeface="Nunito"/>
                          <a:ea typeface="Nunito"/>
                          <a:cs typeface="Nunito"/>
                          <a:sym typeface="Nunito"/>
                        </a:rPr>
                        <a:t>dan secara luring kepada Panitia PMB pada SPAUDN yang dituju.</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just">
                        <a:lnSpc>
                          <a:spcPts val="1920"/>
                        </a:lnSpc>
                        <a:defRPr/>
                      </a:pPr>
                      <a:r>
                        <a:rPr lang="id-ID" sz="1800" b="1" noProof="0" dirty="0">
                          <a:solidFill>
                            <a:srgbClr val="000000"/>
                          </a:solidFill>
                          <a:latin typeface="Nunito" pitchFamily="2" charset="0"/>
                          <a:ea typeface="Nunito"/>
                          <a:cs typeface="Nunito"/>
                          <a:sym typeface="Nunito"/>
                        </a:rPr>
                        <a:t>KB </a:t>
                      </a:r>
                      <a:endParaRPr lang="id-ID" sz="1200" b="1" noProof="0" dirty="0">
                        <a:solidFill>
                          <a:schemeClr val="tx1"/>
                        </a:solidFill>
                        <a:latin typeface="Nunito" pitchFamily="2" charset="0"/>
                        <a:ea typeface="+mn-ea"/>
                        <a:cs typeface="+mn-cs"/>
                        <a:sym typeface="Nunito"/>
                      </a:endParaRPr>
                    </a:p>
                    <a:p>
                      <a:pPr marL="288000" indent="-288000" algn="just">
                        <a:lnSpc>
                          <a:spcPts val="1920"/>
                        </a:lnSpc>
                        <a:buFont typeface="+mj-lt"/>
                        <a:buAutoNum type="alphaLcPeriod"/>
                        <a:defRPr/>
                      </a:pPr>
                      <a:r>
                        <a:rPr lang="id-ID" sz="1800" noProof="0" dirty="0">
                          <a:solidFill>
                            <a:srgbClr val="000000"/>
                          </a:solidFill>
                          <a:latin typeface="Nunito" pitchFamily="2" charset="0"/>
                          <a:ea typeface="Nunito"/>
                          <a:cs typeface="Nunito"/>
                          <a:sym typeface="Nunito"/>
                        </a:rPr>
                        <a:t>mengutamakan usia 3 sampai dengan 4 tahun</a:t>
                      </a:r>
                    </a:p>
                    <a:p>
                      <a:pPr marL="288000" indent="-288000" algn="just">
                        <a:lnSpc>
                          <a:spcPts val="1920"/>
                        </a:lnSpc>
                        <a:buFont typeface="+mj-lt"/>
                        <a:buAutoNum type="alphaLcPeriod"/>
                        <a:defRPr/>
                      </a:pPr>
                      <a:r>
                        <a:rPr lang="id-ID" sz="1800" noProof="0" dirty="0">
                          <a:solidFill>
                            <a:srgbClr val="000000"/>
                          </a:solidFill>
                          <a:latin typeface="Nunito" pitchFamily="2" charset="0"/>
                          <a:ea typeface="Nunito"/>
                          <a:cs typeface="Nunito"/>
                          <a:sym typeface="Nunito"/>
                        </a:rPr>
                        <a:t>dalam hal jumlah pendaftar usia 3 - 4 tahun melebihi daya tampung, maka dilakukan seleksi dengan urutan langkah sebagai berikut:</a:t>
                      </a:r>
                    </a:p>
                    <a:p>
                      <a:pPr marL="513080" lvl="2" indent="-171027" algn="just">
                        <a:lnSpc>
                          <a:spcPts val="1920"/>
                        </a:lnSpc>
                      </a:pPr>
                      <a:r>
                        <a:rPr lang="id-ID" sz="1800" noProof="0" dirty="0">
                          <a:solidFill>
                            <a:srgbClr val="000000"/>
                          </a:solidFill>
                          <a:latin typeface="Nunito" pitchFamily="2" charset="0"/>
                          <a:ea typeface="Nunito"/>
                          <a:cs typeface="Nunito"/>
                          <a:sym typeface="Nunito"/>
                        </a:rPr>
                        <a:t>1)  usia tertua ke usia termuda; dan</a:t>
                      </a:r>
                    </a:p>
                    <a:p>
                      <a:pPr marL="684953" lvl="2" indent="-342900" algn="just">
                        <a:lnSpc>
                          <a:spcPts val="1920"/>
                        </a:lnSpc>
                        <a:buAutoNum type="arabicParenR" startAt="2"/>
                      </a:pPr>
                      <a:r>
                        <a:rPr lang="id-ID" sz="1800" noProof="0" dirty="0">
                          <a:solidFill>
                            <a:srgbClr val="000000"/>
                          </a:solidFill>
                          <a:latin typeface="Nunito" pitchFamily="2" charset="0"/>
                          <a:ea typeface="Nunito"/>
                          <a:cs typeface="Nunito"/>
                          <a:sym typeface="Nunito"/>
                        </a:rPr>
                        <a:t>waktu mendaftar.</a:t>
                      </a:r>
                    </a:p>
                    <a:p>
                      <a:pPr marL="342900" lvl="1" indent="-342900" algn="just">
                        <a:lnSpc>
                          <a:spcPts val="1920"/>
                        </a:lnSpc>
                        <a:buFont typeface="+mj-lt"/>
                        <a:buAutoNum type="alphaLcPeriod" startAt="3"/>
                      </a:pPr>
                      <a:r>
                        <a:rPr lang="id-ID" sz="1800" noProof="0" dirty="0">
                          <a:solidFill>
                            <a:srgbClr val="000000"/>
                          </a:solidFill>
                          <a:latin typeface="Nunito" pitchFamily="2" charset="0"/>
                          <a:ea typeface="Nunito"/>
                          <a:cs typeface="Nunito"/>
                          <a:sym typeface="Nunito"/>
                        </a:rPr>
                        <a:t>dalam hal masih terdapat daya tampung, dapat menerima CMB yang berusia 5 tahun sampai 6 tahun.</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vMerge="1">
                  <a:txBody>
                    <a:bodyPr/>
                    <a:lstStyle/>
                    <a:p>
                      <a:pPr algn="l">
                        <a:lnSpc>
                          <a:spcPts val="1920"/>
                        </a:lnSpc>
                        <a:defRPr/>
                      </a:pPr>
                      <a:r>
                        <a:rPr lang="en-US" sz="1600">
                          <a:solidFill>
                            <a:srgbClr val="000000"/>
                          </a:solidFill>
                          <a:latin typeface="Nunito"/>
                          <a:ea typeface="Nunito"/>
                          <a:cs typeface="Nunito"/>
                          <a:sym typeface="Nunito"/>
                        </a:rPr>
                        <a:t>Tahap pertama :</a:t>
                      </a:r>
                      <a:endParaRPr lang="en-US" sz="1100"/>
                    </a:p>
                    <a:p>
                      <a:pPr marL="389255" lvl="2" indent="-129752" algn="l">
                        <a:lnSpc>
                          <a:spcPts val="1920"/>
                        </a:lnSpc>
                        <a:buFont typeface="Arial"/>
                        <a:buChar char="⚬"/>
                      </a:pPr>
                      <a:r>
                        <a:rPr lang="en-US" sz="1600">
                          <a:solidFill>
                            <a:srgbClr val="000000"/>
                          </a:solidFill>
                          <a:latin typeface="Nunito"/>
                          <a:ea typeface="Nunito"/>
                          <a:cs typeface="Nunito"/>
                          <a:sym typeface="Nunito"/>
                        </a:rPr>
                        <a:t>Pendaftaran, verifikasi berkas: dan proses seleksi : 10-14 Juni 2025</a:t>
                      </a:r>
                    </a:p>
                    <a:p>
                      <a:pPr marL="389255" lvl="2" indent="-129752" algn="l">
                        <a:lnSpc>
                          <a:spcPts val="1920"/>
                        </a:lnSpc>
                        <a:buFont typeface="Arial"/>
                        <a:buChar char="⚬"/>
                      </a:pPr>
                      <a:r>
                        <a:rPr lang="en-US" sz="1600">
                          <a:solidFill>
                            <a:srgbClr val="000000"/>
                          </a:solidFill>
                          <a:latin typeface="Nunito"/>
                          <a:ea typeface="Nunito"/>
                          <a:cs typeface="Nunito"/>
                          <a:sym typeface="Nunito"/>
                        </a:rPr>
                        <a:t>Pengumuman: 14 Juni 2025</a:t>
                      </a:r>
                    </a:p>
                    <a:p>
                      <a:pPr marL="389255" lvl="2" indent="-129752" algn="l">
                        <a:lnSpc>
                          <a:spcPts val="1920"/>
                        </a:lnSpc>
                        <a:buFont typeface="Arial"/>
                        <a:buChar char="⚬"/>
                      </a:pPr>
                      <a:r>
                        <a:rPr lang="en-US" sz="1600">
                          <a:solidFill>
                            <a:srgbClr val="000000"/>
                          </a:solidFill>
                          <a:latin typeface="Nunito"/>
                          <a:ea typeface="Nunito"/>
                          <a:cs typeface="Nunito"/>
                          <a:sym typeface="Nunito"/>
                        </a:rPr>
                        <a:t>Lapor Diri: 18-19 Juni 2025</a:t>
                      </a:r>
                    </a:p>
                    <a:p>
                      <a:pPr marL="389255" lvl="2" indent="-129752" algn="l">
                        <a:lnSpc>
                          <a:spcPts val="1920"/>
                        </a:lnSpc>
                      </a:pPr>
                      <a:endParaRPr lang="en-US" sz="1600">
                        <a:solidFill>
                          <a:srgbClr val="000000"/>
                        </a:solidFill>
                        <a:latin typeface="Nunito"/>
                        <a:ea typeface="Nunito"/>
                        <a:cs typeface="Nunito"/>
                        <a:sym typeface="Nunito"/>
                      </a:endParaRPr>
                    </a:p>
                    <a:p>
                      <a:pPr marL="389255" lvl="2" indent="-129752" algn="l">
                        <a:lnSpc>
                          <a:spcPts val="1920"/>
                        </a:lnSpc>
                      </a:pPr>
                      <a:r>
                        <a:rPr lang="en-US" sz="1600">
                          <a:solidFill>
                            <a:srgbClr val="000000"/>
                          </a:solidFill>
                          <a:latin typeface="Nunito"/>
                          <a:ea typeface="Nunito"/>
                          <a:cs typeface="Nunito"/>
                          <a:sym typeface="Nunito"/>
                        </a:rPr>
                        <a:t>Tahap Kedua :</a:t>
                      </a:r>
                    </a:p>
                    <a:p>
                      <a:pPr marL="398780" lvl="2" indent="-132927" algn="l">
                        <a:lnSpc>
                          <a:spcPts val="1920"/>
                        </a:lnSpc>
                        <a:buFont typeface="Arial"/>
                        <a:buChar char="⚬"/>
                      </a:pPr>
                      <a:r>
                        <a:rPr lang="en-US" sz="1600">
                          <a:solidFill>
                            <a:srgbClr val="000000"/>
                          </a:solidFill>
                          <a:latin typeface="Nunito"/>
                          <a:ea typeface="Nunito"/>
                          <a:cs typeface="Nunito"/>
                          <a:sym typeface="Nunito"/>
                        </a:rPr>
                        <a:t>Pendaftaran, verifikasi berkas, proses seleksi : 20 – 26 Juni 2025</a:t>
                      </a:r>
                    </a:p>
                    <a:p>
                      <a:pPr marL="398780" lvl="2" indent="-132927" algn="l">
                        <a:lnSpc>
                          <a:spcPts val="1920"/>
                        </a:lnSpc>
                        <a:buFont typeface="Arial"/>
                        <a:buChar char="⚬"/>
                      </a:pPr>
                      <a:r>
                        <a:rPr lang="en-US" sz="1600">
                          <a:solidFill>
                            <a:srgbClr val="000000"/>
                          </a:solidFill>
                          <a:latin typeface="Nunito"/>
                          <a:ea typeface="Nunito"/>
                          <a:cs typeface="Nunito"/>
                          <a:sym typeface="Nunito"/>
                        </a:rPr>
                        <a:t>Pengumuman : 26 Juni 2025</a:t>
                      </a:r>
                    </a:p>
                    <a:p>
                      <a:pPr marL="398780" lvl="2" indent="-132927" algn="l">
                        <a:lnSpc>
                          <a:spcPts val="1920"/>
                        </a:lnSpc>
                        <a:buFont typeface="Arial"/>
                        <a:buChar char="⚬"/>
                      </a:pPr>
                      <a:r>
                        <a:rPr lang="en-US" sz="1600">
                          <a:solidFill>
                            <a:srgbClr val="000000"/>
                          </a:solidFill>
                          <a:latin typeface="Nunito"/>
                          <a:ea typeface="Nunito"/>
                          <a:cs typeface="Nunito"/>
                          <a:sym typeface="Nunito"/>
                        </a:rPr>
                        <a:t>Lapor Diri : 27-28 Juni 2025</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bl>
          </a:graphicData>
        </a:graphic>
      </p:graphicFrame>
      <p:sp>
        <p:nvSpPr>
          <p:cNvPr id="22" name="Freeform 5">
            <a:extLst>
              <a:ext uri="{FF2B5EF4-FFF2-40B4-BE49-F238E27FC236}">
                <a16:creationId xmlns:a16="http://schemas.microsoft.com/office/drawing/2014/main" id="{4E3D276E-DA5C-59BC-0EA1-0109D9EAC7F5}"/>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5"/>
            <a:stretch>
              <a:fillRect t="-137" b="-137"/>
            </a:stretch>
          </a:blipFill>
        </p:spPr>
        <p:txBody>
          <a:bodyPr/>
          <a:lstStyle/>
          <a:p>
            <a:endParaRPr lang="id-ID" noProof="0" dirty="0"/>
          </a:p>
        </p:txBody>
      </p:sp>
      <p:sp>
        <p:nvSpPr>
          <p:cNvPr id="23" name="Freeform 7">
            <a:extLst>
              <a:ext uri="{FF2B5EF4-FFF2-40B4-BE49-F238E27FC236}">
                <a16:creationId xmlns:a16="http://schemas.microsoft.com/office/drawing/2014/main" id="{58403487-3CB3-CB17-57A7-B9B32BE74385}"/>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6"/>
            <a:stretch>
              <a:fillRect t="-2290" b="-2290"/>
            </a:stretch>
          </a:blipFill>
        </p:spPr>
        <p:txBody>
          <a:bodyPr/>
          <a:lstStyle/>
          <a:p>
            <a:endParaRPr lang="id-ID" noProof="0" dirty="0"/>
          </a:p>
        </p:txBody>
      </p:sp>
      <p:sp>
        <p:nvSpPr>
          <p:cNvPr id="2" name="TextBox 9">
            <a:extLst>
              <a:ext uri="{FF2B5EF4-FFF2-40B4-BE49-F238E27FC236}">
                <a16:creationId xmlns:a16="http://schemas.microsoft.com/office/drawing/2014/main" id="{471E5B86-F1E3-B019-3A98-341EC2A0F496}"/>
              </a:ext>
            </a:extLst>
          </p:cNvPr>
          <p:cNvSpPr txBox="1"/>
          <p:nvPr/>
        </p:nvSpPr>
        <p:spPr>
          <a:xfrm>
            <a:off x="14974015" y="9649789"/>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3" name="AutoShape 10">
            <a:extLst>
              <a:ext uri="{FF2B5EF4-FFF2-40B4-BE49-F238E27FC236}">
                <a16:creationId xmlns:a16="http://schemas.microsoft.com/office/drawing/2014/main" id="{AEF90CA3-E0F5-AB7B-79AB-C696F73FAB6E}"/>
              </a:ext>
            </a:extLst>
          </p:cNvPr>
          <p:cNvSpPr/>
          <p:nvPr/>
        </p:nvSpPr>
        <p:spPr>
          <a:xfrm>
            <a:off x="1028700" y="9521036"/>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4" name="TextBox 9">
            <a:extLst>
              <a:ext uri="{FF2B5EF4-FFF2-40B4-BE49-F238E27FC236}">
                <a16:creationId xmlns:a16="http://schemas.microsoft.com/office/drawing/2014/main" id="{1307EE0F-354B-A273-1BCF-EC03D9DA1005}"/>
              </a:ext>
            </a:extLst>
          </p:cNvPr>
          <p:cNvSpPr txBox="1"/>
          <p:nvPr/>
        </p:nvSpPr>
        <p:spPr>
          <a:xfrm>
            <a:off x="970768" y="9649789"/>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5" name="TextBox 12">
            <a:extLst>
              <a:ext uri="{FF2B5EF4-FFF2-40B4-BE49-F238E27FC236}">
                <a16:creationId xmlns:a16="http://schemas.microsoft.com/office/drawing/2014/main" id="{944D583B-06FB-9599-A4BB-7B049D04C939}"/>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351210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F279F25F-9DB7-8490-90F1-201C1D6C5E9D}"/>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8018EAE8-5A1E-F356-E5BF-9E9EFC456F86}"/>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sp>
        <p:nvSpPr>
          <p:cNvPr id="7" name="TextBox 7">
            <a:extLst>
              <a:ext uri="{FF2B5EF4-FFF2-40B4-BE49-F238E27FC236}">
                <a16:creationId xmlns:a16="http://schemas.microsoft.com/office/drawing/2014/main" id="{46CE34B3-D406-BF8E-719B-D8B060496811}"/>
              </a:ext>
            </a:extLst>
          </p:cNvPr>
          <p:cNvSpPr txBox="1"/>
          <p:nvPr/>
        </p:nvSpPr>
        <p:spPr>
          <a:xfrm>
            <a:off x="1028700" y="350613"/>
            <a:ext cx="14252616" cy="522066"/>
          </a:xfrm>
          <a:prstGeom prst="rect">
            <a:avLst/>
          </a:prstGeom>
        </p:spPr>
        <p:txBody>
          <a:bodyPr wrap="square" lIns="0" tIns="0" rIns="0" bIns="0" rtlCol="0" anchor="t">
            <a:spAutoFit/>
          </a:bodyPr>
          <a:lstStyle/>
          <a:p>
            <a:pPr algn="l">
              <a:lnSpc>
                <a:spcPts val="3774"/>
              </a:lnSpc>
            </a:pPr>
            <a:r>
              <a:rPr lang="en-US" sz="5100" b="1" dirty="0">
                <a:solidFill>
                  <a:srgbClr val="FBB911"/>
                </a:solidFill>
                <a:latin typeface="Kelpt Bold"/>
                <a:ea typeface="Kelpt Bold"/>
                <a:cs typeface="Kelpt Bold"/>
                <a:sym typeface="Kelpt Bold"/>
              </a:rPr>
              <a:t>PMB</a:t>
            </a:r>
            <a:r>
              <a:rPr lang="en-US" sz="5100" b="1" dirty="0">
                <a:solidFill>
                  <a:srgbClr val="EDB11A"/>
                </a:solidFill>
                <a:latin typeface="Kelpt Bold"/>
                <a:ea typeface="Kelpt Bold"/>
                <a:cs typeface="Kelpt Bold"/>
                <a:sym typeface="Kelpt Bold"/>
              </a:rPr>
              <a:t> SD NEGERI</a:t>
            </a:r>
          </a:p>
        </p:txBody>
      </p:sp>
      <p:graphicFrame>
        <p:nvGraphicFramePr>
          <p:cNvPr id="16" name="Table 9">
            <a:extLst>
              <a:ext uri="{FF2B5EF4-FFF2-40B4-BE49-F238E27FC236}">
                <a16:creationId xmlns:a16="http://schemas.microsoft.com/office/drawing/2014/main" id="{D885F42C-83EE-D058-2949-5609C0F16121}"/>
              </a:ext>
            </a:extLst>
          </p:cNvPr>
          <p:cNvGraphicFramePr>
            <a:graphicFrameLocks noGrp="1"/>
          </p:cNvGraphicFramePr>
          <p:nvPr>
            <p:extLst>
              <p:ext uri="{D42A27DB-BD31-4B8C-83A1-F6EECF244321}">
                <p14:modId xmlns:p14="http://schemas.microsoft.com/office/powerpoint/2010/main" val="1149388911"/>
              </p:ext>
            </p:extLst>
          </p:nvPr>
        </p:nvGraphicFramePr>
        <p:xfrm>
          <a:off x="685800" y="1181101"/>
          <a:ext cx="16662401" cy="8614433"/>
        </p:xfrm>
        <a:graphic>
          <a:graphicData uri="http://schemas.openxmlformats.org/drawingml/2006/table">
            <a:tbl>
              <a:tblPr/>
              <a:tblGrid>
                <a:gridCol w="1288688">
                  <a:extLst>
                    <a:ext uri="{9D8B030D-6E8A-4147-A177-3AD203B41FA5}">
                      <a16:colId xmlns:a16="http://schemas.microsoft.com/office/drawing/2014/main" val="20000"/>
                    </a:ext>
                  </a:extLst>
                </a:gridCol>
                <a:gridCol w="6509362">
                  <a:extLst>
                    <a:ext uri="{9D8B030D-6E8A-4147-A177-3AD203B41FA5}">
                      <a16:colId xmlns:a16="http://schemas.microsoft.com/office/drawing/2014/main" val="20002"/>
                    </a:ext>
                  </a:extLst>
                </a:gridCol>
                <a:gridCol w="1303580">
                  <a:extLst>
                    <a:ext uri="{9D8B030D-6E8A-4147-A177-3AD203B41FA5}">
                      <a16:colId xmlns:a16="http://schemas.microsoft.com/office/drawing/2014/main" val="20003"/>
                    </a:ext>
                  </a:extLst>
                </a:gridCol>
                <a:gridCol w="3041690">
                  <a:extLst>
                    <a:ext uri="{9D8B030D-6E8A-4147-A177-3AD203B41FA5}">
                      <a16:colId xmlns:a16="http://schemas.microsoft.com/office/drawing/2014/main" val="20004"/>
                    </a:ext>
                  </a:extLst>
                </a:gridCol>
                <a:gridCol w="4519081">
                  <a:extLst>
                    <a:ext uri="{9D8B030D-6E8A-4147-A177-3AD203B41FA5}">
                      <a16:colId xmlns:a16="http://schemas.microsoft.com/office/drawing/2014/main" val="20005"/>
                    </a:ext>
                  </a:extLst>
                </a:gridCol>
              </a:tblGrid>
              <a:tr h="382781">
                <a:tc>
                  <a:txBody>
                    <a:bodyPr/>
                    <a:lstStyle/>
                    <a:p>
                      <a:pPr algn="ctr">
                        <a:lnSpc>
                          <a:spcPct val="100000"/>
                        </a:lnSpc>
                        <a:defRPr/>
                      </a:pPr>
                      <a:r>
                        <a:rPr lang="id-ID" sz="1400" b="1" noProof="0" dirty="0">
                          <a:solidFill>
                            <a:srgbClr val="FFFFFF"/>
                          </a:solidFill>
                          <a:latin typeface="Nunito" pitchFamily="2" charset="0"/>
                          <a:ea typeface="Nunito Bold"/>
                          <a:cs typeface="Nunito Bold"/>
                          <a:sym typeface="Nunito Bold"/>
                        </a:rPr>
                        <a:t>JALUR</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1E1E"/>
                    </a:solidFill>
                  </a:tcPr>
                </a:tc>
                <a:tc>
                  <a:txBody>
                    <a:bodyPr/>
                    <a:lstStyle/>
                    <a:p>
                      <a:pPr algn="ctr">
                        <a:lnSpc>
                          <a:spcPct val="100000"/>
                        </a:lnSpc>
                        <a:defRPr/>
                      </a:pPr>
                      <a:r>
                        <a:rPr lang="id-ID" sz="1400" b="1" noProof="0" dirty="0">
                          <a:solidFill>
                            <a:srgbClr val="FFFFFF"/>
                          </a:solidFill>
                          <a:latin typeface="Nunito" pitchFamily="2" charset="0"/>
                          <a:ea typeface="Nunito Bold"/>
                          <a:cs typeface="Nunito Bold"/>
                          <a:sym typeface="Nunito Bold"/>
                        </a:rPr>
                        <a:t>KETERANGAN</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1E1E"/>
                    </a:solidFill>
                  </a:tcPr>
                </a:tc>
                <a:tc>
                  <a:txBody>
                    <a:bodyPr/>
                    <a:lstStyle/>
                    <a:p>
                      <a:pPr algn="ctr">
                        <a:lnSpc>
                          <a:spcPct val="100000"/>
                        </a:lnSpc>
                        <a:defRPr/>
                      </a:pPr>
                      <a:r>
                        <a:rPr lang="id-ID" sz="1400" b="1" noProof="0" dirty="0">
                          <a:solidFill>
                            <a:srgbClr val="FFFFFF"/>
                          </a:solidFill>
                          <a:latin typeface="Nunito" pitchFamily="2" charset="0"/>
                          <a:sym typeface="Nunito Bold"/>
                        </a:rPr>
                        <a:t>KUOTA</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1E1E"/>
                    </a:solidFill>
                  </a:tcPr>
                </a:tc>
                <a:tc>
                  <a:txBody>
                    <a:bodyPr/>
                    <a:lstStyle/>
                    <a:p>
                      <a:pPr algn="ctr">
                        <a:lnSpc>
                          <a:spcPct val="100000"/>
                        </a:lnSpc>
                        <a:defRPr/>
                      </a:pPr>
                      <a:r>
                        <a:rPr lang="id-ID" sz="1400" b="1" noProof="0" dirty="0">
                          <a:solidFill>
                            <a:srgbClr val="FFFFFF"/>
                          </a:solidFill>
                          <a:latin typeface="Nunito" pitchFamily="2" charset="0"/>
                          <a:ea typeface="Nunito Bold"/>
                          <a:cs typeface="Nunito Bold"/>
                          <a:sym typeface="Nunito Bold"/>
                        </a:rPr>
                        <a:t>SELEKSI</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1E1E"/>
                    </a:solidFill>
                  </a:tcPr>
                </a:tc>
                <a:tc>
                  <a:txBody>
                    <a:bodyPr/>
                    <a:lstStyle/>
                    <a:p>
                      <a:pPr algn="ctr">
                        <a:lnSpc>
                          <a:spcPct val="100000"/>
                        </a:lnSpc>
                        <a:defRPr/>
                      </a:pPr>
                      <a:r>
                        <a:rPr lang="id-ID" sz="1400" b="1" noProof="0" dirty="0">
                          <a:solidFill>
                            <a:srgbClr val="FFFFFF"/>
                          </a:solidFill>
                          <a:latin typeface="Nunito" pitchFamily="2" charset="0"/>
                          <a:ea typeface="Nunito Bold"/>
                          <a:cs typeface="Nunito Bold"/>
                          <a:sym typeface="Nunito Bold"/>
                        </a:rPr>
                        <a:t>LINIMASA</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1E1E"/>
                    </a:solidFill>
                  </a:tcPr>
                </a:tc>
                <a:extLst>
                  <a:ext uri="{0D108BD9-81ED-4DB2-BD59-A6C34878D82A}">
                    <a16:rowId xmlns:a16="http://schemas.microsoft.com/office/drawing/2014/main" val="10000"/>
                  </a:ext>
                </a:extLst>
              </a:tr>
              <a:tr h="698543">
                <a:tc rowSpan="4">
                  <a:txBody>
                    <a:bodyPr/>
                    <a:lstStyle/>
                    <a:p>
                      <a:pPr algn="ctr">
                        <a:lnSpc>
                          <a:spcPct val="100000"/>
                        </a:lnSpc>
                        <a:defRPr/>
                      </a:pPr>
                      <a:r>
                        <a:rPr lang="id-ID" sz="1400" b="1" noProof="0" dirty="0">
                          <a:solidFill>
                            <a:srgbClr val="000000"/>
                          </a:solidFill>
                          <a:latin typeface="Nunito" pitchFamily="2" charset="0"/>
                          <a:ea typeface="Nunito Bold"/>
                          <a:cs typeface="Nunito Bold"/>
                          <a:sym typeface="Nunito Bold"/>
                        </a:rPr>
                        <a:t>AFIRMASI</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just">
                        <a:lnSpc>
                          <a:spcPct val="100000"/>
                        </a:lnSpc>
                        <a:defRPr/>
                      </a:pPr>
                      <a:r>
                        <a:rPr lang="id-ID" sz="1400" b="1" noProof="0" dirty="0">
                          <a:solidFill>
                            <a:srgbClr val="000000"/>
                          </a:solidFill>
                          <a:latin typeface="Nunito" pitchFamily="2" charset="0"/>
                          <a:ea typeface="Nunito Bold"/>
                          <a:cs typeface="Nunito Bold"/>
                          <a:sym typeface="Nunito Bold"/>
                        </a:rPr>
                        <a:t>Afirmasi Prioritas Pertama:</a:t>
                      </a:r>
                      <a:endParaRPr lang="id-ID" sz="1400" noProof="0" dirty="0">
                        <a:latin typeface="Nunito" pitchFamily="2" charset="0"/>
                      </a:endParaRPr>
                    </a:p>
                    <a:p>
                      <a:pPr algn="just">
                        <a:lnSpc>
                          <a:spcPct val="100000"/>
                        </a:lnSpc>
                      </a:pPr>
                      <a:r>
                        <a:rPr lang="id-ID" sz="1400" noProof="0" dirty="0">
                          <a:solidFill>
                            <a:srgbClr val="000000"/>
                          </a:solidFill>
                          <a:latin typeface="Nunito" pitchFamily="2" charset="0"/>
                          <a:ea typeface="Nunito"/>
                          <a:cs typeface="Nunito"/>
                          <a:sym typeface="Nunito"/>
                        </a:rPr>
                        <a:t>Anak Asuh Panti dan Anak Tenaga Kesehatan yang Meninggal Dunia dalam Penanganan Covid-19</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rowSpan="4">
                  <a:txBody>
                    <a:bodyPr/>
                    <a:lstStyle/>
                    <a:p>
                      <a:pPr algn="ctr">
                        <a:lnSpc>
                          <a:spcPct val="100000"/>
                        </a:lnSpc>
                        <a:defRPr/>
                      </a:pPr>
                      <a:r>
                        <a:rPr lang="id-ID" sz="1400" b="1" noProof="0" dirty="0">
                          <a:solidFill>
                            <a:srgbClr val="000000"/>
                          </a:solidFill>
                          <a:latin typeface="Nunito" pitchFamily="2" charset="0"/>
                          <a:ea typeface="Nunito Bold"/>
                          <a:cs typeface="Nunito Bold"/>
                          <a:sym typeface="Nunito Bold"/>
                        </a:rPr>
                        <a:t>20% </a:t>
                      </a:r>
                      <a:endParaRPr lang="id-ID" sz="1400" noProof="0" dirty="0">
                        <a:latin typeface="Nunito" pitchFamily="2" charset="0"/>
                      </a:endParaRPr>
                    </a:p>
                    <a:p>
                      <a:pPr algn="ctr">
                        <a:lnSpc>
                          <a:spcPct val="100000"/>
                        </a:lnSpc>
                      </a:pPr>
                      <a:r>
                        <a:rPr lang="id-ID" sz="1400" noProof="0" dirty="0">
                          <a:solidFill>
                            <a:srgbClr val="000000"/>
                          </a:solidFill>
                          <a:latin typeface="Nunito" pitchFamily="2" charset="0"/>
                          <a:ea typeface="Nunito"/>
                          <a:cs typeface="Nunito"/>
                          <a:sym typeface="Nunito"/>
                        </a:rPr>
                        <a:t>termasuk kuota anak penyandang disabilitas 2 murid per rombongan belajar</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rowSpan="3">
                  <a:txBody>
                    <a:bodyPr/>
                    <a:lstStyle/>
                    <a:p>
                      <a:pPr algn="just">
                        <a:lnSpc>
                          <a:spcPct val="100000"/>
                        </a:lnSpc>
                        <a:defRPr/>
                      </a:pPr>
                      <a:r>
                        <a:rPr lang="id-ID" sz="1400" noProof="0" dirty="0">
                          <a:solidFill>
                            <a:srgbClr val="000000"/>
                          </a:solidFill>
                          <a:latin typeface="Nunito" pitchFamily="2" charset="0"/>
                          <a:ea typeface="Nunito"/>
                          <a:cs typeface="Nunito"/>
                          <a:sym typeface="Nunito"/>
                        </a:rPr>
                        <a:t>Afirmasi prioritas pertama tanpa seleksi, kecuali untuk Penyandang Disabilitas seleksi menggunakan:</a:t>
                      </a:r>
                      <a:endParaRPr lang="id-ID" sz="1400" noProof="0" dirty="0">
                        <a:latin typeface="Nunito" pitchFamily="2" charset="0"/>
                      </a:endParaRP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wilayah PMB prioritas;</a:t>
                      </a: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urutan pilihan sekolah;</a:t>
                      </a: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usia dari yang tertua ke yang termuda; dan</a:t>
                      </a: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waktu mendaftar.</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79388" lvl="1" indent="-179388"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Input ke dalam sistem : 16 Juni-2 Juli 2025</a:t>
                      </a:r>
                      <a:endParaRPr lang="id-ID" sz="1400" noProof="0" dirty="0">
                        <a:solidFill>
                          <a:schemeClr val="tx1"/>
                        </a:solidFill>
                        <a:latin typeface="Nunito" pitchFamily="2" charset="0"/>
                        <a:ea typeface="+mn-ea"/>
                        <a:cs typeface="+mn-cs"/>
                        <a:sym typeface="Nunito"/>
                      </a:endParaRPr>
                    </a:p>
                    <a:p>
                      <a:pPr marL="179388" lvl="1" indent="-179388"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Pengumuman : 2 Juli 2025</a:t>
                      </a:r>
                    </a:p>
                    <a:p>
                      <a:pPr marL="179388" lvl="1" indent="-179388"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Daftar Ulang: 3 -4 Juli 2025</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494896">
                <a:tc vMerge="1">
                  <a:txBody>
                    <a:bodyPr/>
                    <a:lstStyle/>
                    <a:p>
                      <a:pPr algn="ctr">
                        <a:lnSpc>
                          <a:spcPts val="1485"/>
                        </a:lnSpc>
                        <a:defRPr/>
                      </a:pPr>
                      <a:r>
                        <a:rPr lang="en-US" sz="1500" b="1">
                          <a:solidFill>
                            <a:srgbClr val="000000"/>
                          </a:solidFill>
                          <a:latin typeface="Nunito Bold"/>
                          <a:ea typeface="Nunito Bold"/>
                          <a:cs typeface="Nunito Bold"/>
                          <a:sym typeface="Nunito Bold"/>
                        </a:rPr>
                        <a:t>AFIRMASI</a:t>
                      </a:r>
                      <a:endParaRPr lang="en-US" sz="1100"/>
                    </a:p>
                  </a:txBody>
                  <a:tcPr marL="45891" marR="45891" marT="45891" marB="45891"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FEFEF"/>
                    </a:solidFill>
                  </a:tcPr>
                </a:tc>
                <a:tc>
                  <a:txBody>
                    <a:bodyPr/>
                    <a:lstStyle/>
                    <a:p>
                      <a:pPr algn="just">
                        <a:lnSpc>
                          <a:spcPct val="100000"/>
                        </a:lnSpc>
                        <a:defRPr/>
                      </a:pPr>
                      <a:r>
                        <a:rPr lang="id-ID" sz="1400" b="1" noProof="0" dirty="0">
                          <a:solidFill>
                            <a:srgbClr val="000000"/>
                          </a:solidFill>
                          <a:latin typeface="Nunito" pitchFamily="2" charset="0"/>
                          <a:ea typeface="Nunito Bold"/>
                          <a:cs typeface="Nunito Bold"/>
                          <a:sym typeface="Nunito Bold"/>
                        </a:rPr>
                        <a:t>Afirmasi Prioritas Pertama:</a:t>
                      </a:r>
                      <a:endParaRPr lang="id-ID" sz="1400" noProof="0" dirty="0">
                        <a:latin typeface="Nunito" pitchFamily="2" charset="0"/>
                      </a:endParaRPr>
                    </a:p>
                    <a:p>
                      <a:pPr algn="just">
                        <a:lnSpc>
                          <a:spcPct val="100000"/>
                        </a:lnSpc>
                      </a:pPr>
                      <a:r>
                        <a:rPr lang="id-ID" sz="1400" noProof="0" dirty="0">
                          <a:solidFill>
                            <a:srgbClr val="000000"/>
                          </a:solidFill>
                          <a:latin typeface="Nunito" pitchFamily="2" charset="0"/>
                          <a:ea typeface="Nunito"/>
                          <a:cs typeface="Nunito"/>
                          <a:sym typeface="Nunito"/>
                        </a:rPr>
                        <a:t>Penyandang Disabilitas</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vMerge="1">
                  <a:txBody>
                    <a:bodyPr/>
                    <a:lstStyle/>
                    <a:p>
                      <a:pPr algn="ctr">
                        <a:lnSpc>
                          <a:spcPts val="1485"/>
                        </a:lnSpc>
                        <a:defRPr/>
                      </a:pPr>
                      <a:r>
                        <a:rPr lang="en-US" sz="1500" b="1">
                          <a:solidFill>
                            <a:srgbClr val="000000"/>
                          </a:solidFill>
                          <a:latin typeface="Nunito Bold"/>
                          <a:ea typeface="Nunito Bold"/>
                          <a:cs typeface="Nunito Bold"/>
                          <a:sym typeface="Nunito Bold"/>
                        </a:rPr>
                        <a:t>25% </a:t>
                      </a:r>
                      <a:endParaRPr lang="en-US" sz="1100"/>
                    </a:p>
                    <a:p>
                      <a:pPr algn="ctr">
                        <a:lnSpc>
                          <a:spcPts val="1485"/>
                        </a:lnSpc>
                      </a:pPr>
                      <a:r>
                        <a:rPr lang="en-US" sz="1500">
                          <a:solidFill>
                            <a:srgbClr val="000000"/>
                          </a:solidFill>
                          <a:latin typeface="Nunito"/>
                          <a:ea typeface="Nunito"/>
                          <a:cs typeface="Nunito"/>
                          <a:sym typeface="Nunito"/>
                        </a:rPr>
                        <a:t>termasuk kuota anak penyandang disabilitas 2 murid per rombongan belajar</a:t>
                      </a:r>
                    </a:p>
                  </a:txBody>
                  <a:tcPr marL="45891" marR="45891" marT="45891" marB="45891"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FEFEF"/>
                    </a:solidFill>
                  </a:tcPr>
                </a:tc>
                <a:tc vMerge="1">
                  <a:txBody>
                    <a:bodyPr/>
                    <a:lstStyle/>
                    <a:p>
                      <a:pPr algn="l">
                        <a:lnSpc>
                          <a:spcPts val="1485"/>
                        </a:lnSpc>
                        <a:defRPr/>
                      </a:pPr>
                      <a:r>
                        <a:rPr lang="en-US" sz="1500">
                          <a:solidFill>
                            <a:srgbClr val="000000"/>
                          </a:solidFill>
                          <a:latin typeface="Nunito"/>
                          <a:ea typeface="Nunito"/>
                          <a:cs typeface="Nunito"/>
                          <a:sym typeface="Nunito"/>
                        </a:rPr>
                        <a:t>Afirmasi prioritas pertama tanpa seleksi, kecuali untuk Penyandang Disabilitas seleksi menggunakan:</a:t>
                      </a:r>
                      <a:endParaRPr lang="en-US" sz="1100"/>
                    </a:p>
                    <a:p>
                      <a:pPr algn="l">
                        <a:lnSpc>
                          <a:spcPts val="1485"/>
                        </a:lnSpc>
                      </a:pPr>
                      <a:r>
                        <a:rPr lang="en-US" sz="1500">
                          <a:solidFill>
                            <a:srgbClr val="000000"/>
                          </a:solidFill>
                          <a:latin typeface="Nunito"/>
                          <a:ea typeface="Nunito"/>
                          <a:cs typeface="Nunito"/>
                          <a:sym typeface="Nunito"/>
                        </a:rPr>
                        <a:t>1.  Wilayah PMB prioritas;</a:t>
                      </a:r>
                    </a:p>
                    <a:p>
                      <a:pPr algn="l">
                        <a:lnSpc>
                          <a:spcPts val="1485"/>
                        </a:lnSpc>
                      </a:pPr>
                      <a:r>
                        <a:rPr lang="en-US" sz="1500">
                          <a:solidFill>
                            <a:srgbClr val="000000"/>
                          </a:solidFill>
                          <a:latin typeface="Nunito"/>
                          <a:ea typeface="Nunito"/>
                          <a:cs typeface="Nunito"/>
                          <a:sym typeface="Nunito"/>
                        </a:rPr>
                        <a:t>2.  Urutan pilihan sekolah;</a:t>
                      </a:r>
                    </a:p>
                    <a:p>
                      <a:pPr algn="l">
                        <a:lnSpc>
                          <a:spcPts val="1485"/>
                        </a:lnSpc>
                      </a:pPr>
                      <a:r>
                        <a:rPr lang="en-US" sz="1500">
                          <a:solidFill>
                            <a:srgbClr val="000000"/>
                          </a:solidFill>
                          <a:latin typeface="Nunito"/>
                          <a:ea typeface="Nunito"/>
                          <a:cs typeface="Nunito"/>
                          <a:sym typeface="Nunito"/>
                        </a:rPr>
                        <a:t>3.  Usia dari yang tertua ke yang termuda; dan</a:t>
                      </a:r>
                    </a:p>
                    <a:p>
                      <a:pPr algn="l">
                        <a:lnSpc>
                          <a:spcPts val="1485"/>
                        </a:lnSpc>
                      </a:pPr>
                      <a:r>
                        <a:rPr lang="en-US" sz="1500">
                          <a:solidFill>
                            <a:srgbClr val="000000"/>
                          </a:solidFill>
                          <a:latin typeface="Nunito"/>
                          <a:ea typeface="Nunito"/>
                          <a:cs typeface="Nunito"/>
                          <a:sym typeface="Nunito"/>
                        </a:rPr>
                        <a:t>4.  Waktu mendaftar.</a:t>
                      </a:r>
                    </a:p>
                  </a:txBody>
                  <a:tcPr marL="45891" marR="45891" marT="45891" marB="45891"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FEFEF"/>
                    </a:solidFill>
                  </a:tcPr>
                </a:tc>
                <a:tc rowSpan="2">
                  <a:txBody>
                    <a:bodyPr/>
                    <a:lstStyle/>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Pendaftaran s/d Seleksi: 16-18 Juni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Pengumuman: 18 Juni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Daftar Ulang: 19-20 Juni 2025</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615046">
                <a:tc vMerge="1">
                  <a:txBody>
                    <a:bodyPr/>
                    <a:lstStyle/>
                    <a:p>
                      <a:endParaRPr lang="en-ID"/>
                    </a:p>
                  </a:txBody>
                  <a:tcPr/>
                </a:tc>
                <a:tc rowSpan="2">
                  <a:txBody>
                    <a:bodyPr/>
                    <a:lstStyle/>
                    <a:p>
                      <a:pPr algn="just">
                        <a:lnSpc>
                          <a:spcPct val="100000"/>
                        </a:lnSpc>
                        <a:defRPr/>
                      </a:pPr>
                      <a:r>
                        <a:rPr lang="id-ID" sz="1400" b="1" noProof="0" dirty="0">
                          <a:solidFill>
                            <a:srgbClr val="000000"/>
                          </a:solidFill>
                          <a:latin typeface="Nunito" pitchFamily="2" charset="0"/>
                          <a:ea typeface="Nunito Bold"/>
                          <a:cs typeface="Nunito Bold"/>
                          <a:sym typeface="Nunito Bold"/>
                        </a:rPr>
                        <a:t>Afirmasi Prioritas Kedua :</a:t>
                      </a:r>
                      <a:endParaRPr lang="id-ID" sz="1400" noProof="0" dirty="0">
                        <a:latin typeface="Nunito" pitchFamily="2" charset="0"/>
                      </a:endParaRPr>
                    </a:p>
                    <a:p>
                      <a:pPr marL="180000" indent="-180000" algn="just">
                        <a:lnSpc>
                          <a:spcPct val="100000"/>
                        </a:lnSpc>
                        <a:buFont typeface="+mj-lt"/>
                        <a:buAutoNum type="arabicParenR"/>
                      </a:pPr>
                      <a:r>
                        <a:rPr lang="id-ID" sz="1400" noProof="0" dirty="0">
                          <a:solidFill>
                            <a:srgbClr val="000000"/>
                          </a:solidFill>
                          <a:latin typeface="Nunito" pitchFamily="2" charset="0"/>
                          <a:ea typeface="Nunito"/>
                          <a:cs typeface="Nunito"/>
                          <a:sym typeface="Nunito"/>
                        </a:rPr>
                        <a:t>pemegang Kartu Anak Jakarta yang masih aktif;</a:t>
                      </a:r>
                    </a:p>
                    <a:p>
                      <a:pPr marL="180000" indent="-180000" algn="just">
                        <a:lnSpc>
                          <a:spcPct val="100000"/>
                        </a:lnSpc>
                        <a:buFont typeface="+mj-lt"/>
                        <a:buAutoNum type="arabicParenR"/>
                      </a:pPr>
                      <a:r>
                        <a:rPr lang="id-ID" sz="1400" noProof="0" dirty="0">
                          <a:solidFill>
                            <a:srgbClr val="000000"/>
                          </a:solidFill>
                          <a:latin typeface="Nunito" pitchFamily="2" charset="0"/>
                          <a:ea typeface="Nunito"/>
                          <a:cs typeface="Nunito"/>
                          <a:sym typeface="Nunito"/>
                        </a:rPr>
                        <a:t>terdaftar dalam Data sebagai anak dari pengemudi mitra Transjakarta yang mengemudikan bus kecil, yang direkomendasikan oleh Kepala Dinas Perhubungan; atau</a:t>
                      </a:r>
                    </a:p>
                    <a:p>
                      <a:pPr marL="180000" indent="-180000" algn="just">
                        <a:lnSpc>
                          <a:spcPct val="100000"/>
                        </a:lnSpc>
                        <a:buFont typeface="+mj-lt"/>
                        <a:buAutoNum type="arabicParenR"/>
                      </a:pPr>
                      <a:r>
                        <a:rPr lang="id-ID" sz="1400" noProof="0" dirty="0">
                          <a:solidFill>
                            <a:srgbClr val="000000"/>
                          </a:solidFill>
                          <a:latin typeface="Nunito" pitchFamily="2" charset="0"/>
                          <a:ea typeface="Nunito"/>
                          <a:cs typeface="Nunito"/>
                          <a:sym typeface="Nunito"/>
                        </a:rPr>
                        <a:t>terdaftar dalam Data sebagai anak dari pekerja/buruh yang tercatat dalam Kartu Keluarga, yang direkomendasikan oleh Kepala Dinas Ketenagakerjaan, Transmigrasi, dan Energi. </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vMerge="1">
                  <a:txBody>
                    <a:bodyPr/>
                    <a:lstStyle/>
                    <a:p>
                      <a:endParaRPr lang="en-ID"/>
                    </a:p>
                  </a:txBody>
                  <a:tcPr/>
                </a:tc>
                <a:tc vMerge="1">
                  <a:txBody>
                    <a:bodyPr/>
                    <a:lstStyle/>
                    <a:p>
                      <a:pPr marL="180000" lvl="1" indent="-180000" algn="just">
                        <a:lnSpc>
                          <a:spcPct val="100000"/>
                        </a:lnSpc>
                        <a:buFont typeface="+mj-lt"/>
                        <a:buAutoNum type="arabicPeriod"/>
                      </a:pPr>
                      <a:endParaRPr lang="en-US" sz="1500" dirty="0">
                        <a:solidFill>
                          <a:srgbClr val="000000"/>
                        </a:solidFill>
                        <a:latin typeface="Nunito" pitchFamily="2" charset="0"/>
                        <a:ea typeface="Nunito"/>
                        <a:cs typeface="Nunito"/>
                        <a:sym typeface="Nunito"/>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vMerge="1">
                  <a:txBody>
                    <a:bodyPr/>
                    <a:lstStyle/>
                    <a:p>
                      <a:pPr marL="285750" lvl="1" indent="-285750" algn="l">
                        <a:lnSpc>
                          <a:spcPct val="100000"/>
                        </a:lnSpc>
                        <a:buFont typeface="Arial" panose="020B0604020202020204" pitchFamily="34" charset="0"/>
                        <a:buChar char="•"/>
                        <a:defRPr/>
                      </a:pPr>
                      <a:endParaRPr lang="en-US" sz="1500" dirty="0">
                        <a:solidFill>
                          <a:schemeClr val="tx1"/>
                        </a:solidFill>
                        <a:latin typeface="Nunito" pitchFamily="2" charset="0"/>
                        <a:ea typeface="Nunito"/>
                        <a:cs typeface="Nunito"/>
                        <a:sym typeface="Nunito"/>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293522770"/>
                  </a:ext>
                </a:extLst>
              </a:tr>
              <a:tr h="1105835">
                <a:tc vMerge="1">
                  <a:txBody>
                    <a:bodyPr/>
                    <a:lstStyle/>
                    <a:p>
                      <a:pPr algn="ctr">
                        <a:lnSpc>
                          <a:spcPts val="1485"/>
                        </a:lnSpc>
                        <a:defRPr/>
                      </a:pPr>
                      <a:r>
                        <a:rPr lang="en-US" sz="1500" b="1">
                          <a:solidFill>
                            <a:srgbClr val="000000"/>
                          </a:solidFill>
                          <a:latin typeface="Nunito Bold"/>
                          <a:ea typeface="Nunito Bold"/>
                          <a:cs typeface="Nunito Bold"/>
                          <a:sym typeface="Nunito Bold"/>
                        </a:rPr>
                        <a:t>AFIRMASI</a:t>
                      </a:r>
                      <a:endParaRPr lang="en-US" sz="1100"/>
                    </a:p>
                  </a:txBody>
                  <a:tcPr marL="45891" marR="45891" marT="45891" marB="45891"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FEFEF"/>
                    </a:solidFill>
                  </a:tcPr>
                </a:tc>
                <a:tc vMerge="1">
                  <a:txBody>
                    <a:bodyPr/>
                    <a:lstStyle/>
                    <a:p>
                      <a:pPr algn="just">
                        <a:lnSpc>
                          <a:spcPct val="100000"/>
                        </a:lnSpc>
                        <a:defRPr/>
                      </a:pPr>
                      <a:r>
                        <a:rPr lang="en-US" sz="1500" b="1" dirty="0" err="1">
                          <a:solidFill>
                            <a:srgbClr val="000000"/>
                          </a:solidFill>
                          <a:latin typeface="Nunito" pitchFamily="2" charset="0"/>
                          <a:ea typeface="Nunito Bold"/>
                          <a:cs typeface="Nunito Bold"/>
                          <a:sym typeface="Nunito Bold"/>
                        </a:rPr>
                        <a:t>Afirmasi</a:t>
                      </a:r>
                      <a:r>
                        <a:rPr lang="en-US" sz="1500" b="1" dirty="0">
                          <a:solidFill>
                            <a:srgbClr val="000000"/>
                          </a:solidFill>
                          <a:latin typeface="Nunito" pitchFamily="2" charset="0"/>
                          <a:ea typeface="Nunito Bold"/>
                          <a:cs typeface="Nunito Bold"/>
                          <a:sym typeface="Nunito Bold"/>
                        </a:rPr>
                        <a:t> </a:t>
                      </a:r>
                      <a:r>
                        <a:rPr lang="en-US" sz="1500" b="1" dirty="0" err="1">
                          <a:solidFill>
                            <a:srgbClr val="000000"/>
                          </a:solidFill>
                          <a:latin typeface="Nunito" pitchFamily="2" charset="0"/>
                          <a:ea typeface="Nunito Bold"/>
                          <a:cs typeface="Nunito Bold"/>
                          <a:sym typeface="Nunito Bold"/>
                        </a:rPr>
                        <a:t>Prioritas</a:t>
                      </a:r>
                      <a:r>
                        <a:rPr lang="en-US" sz="1500" b="1" dirty="0">
                          <a:solidFill>
                            <a:srgbClr val="000000"/>
                          </a:solidFill>
                          <a:latin typeface="Nunito" pitchFamily="2" charset="0"/>
                          <a:ea typeface="Nunito Bold"/>
                          <a:cs typeface="Nunito Bold"/>
                          <a:sym typeface="Nunito Bold"/>
                        </a:rPr>
                        <a:t> </a:t>
                      </a:r>
                      <a:r>
                        <a:rPr lang="en-US" sz="1500" b="1" dirty="0" err="1">
                          <a:solidFill>
                            <a:srgbClr val="000000"/>
                          </a:solidFill>
                          <a:latin typeface="Nunito" pitchFamily="2" charset="0"/>
                          <a:ea typeface="Nunito Bold"/>
                          <a:cs typeface="Nunito Bold"/>
                          <a:sym typeface="Nunito Bold"/>
                        </a:rPr>
                        <a:t>Kedua</a:t>
                      </a:r>
                      <a:r>
                        <a:rPr lang="en-US" sz="1500" b="1" dirty="0">
                          <a:solidFill>
                            <a:srgbClr val="000000"/>
                          </a:solidFill>
                          <a:latin typeface="Nunito" pitchFamily="2" charset="0"/>
                          <a:ea typeface="Nunito Bold"/>
                          <a:cs typeface="Nunito Bold"/>
                          <a:sym typeface="Nunito Bold"/>
                        </a:rPr>
                        <a:t> :</a:t>
                      </a:r>
                      <a:endParaRPr lang="en-US" sz="1100" dirty="0">
                        <a:latin typeface="Nunito" pitchFamily="2" charset="0"/>
                      </a:endParaRPr>
                    </a:p>
                    <a:p>
                      <a:pPr marL="180000" indent="-180000" algn="just">
                        <a:lnSpc>
                          <a:spcPct val="100000"/>
                        </a:lnSpc>
                        <a:buFont typeface="+mj-lt"/>
                        <a:buAutoNum type="arabicParenR"/>
                      </a:pPr>
                      <a:r>
                        <a:rPr lang="en-US" sz="1500" dirty="0" err="1">
                          <a:solidFill>
                            <a:srgbClr val="000000"/>
                          </a:solidFill>
                          <a:latin typeface="Nunito" pitchFamily="2" charset="0"/>
                          <a:ea typeface="Nunito"/>
                          <a:cs typeface="Nunito"/>
                          <a:sym typeface="Nunito"/>
                        </a:rPr>
                        <a:t>pemegang</a:t>
                      </a:r>
                      <a:r>
                        <a:rPr lang="en-US" sz="1500" dirty="0">
                          <a:solidFill>
                            <a:srgbClr val="000000"/>
                          </a:solidFill>
                          <a:latin typeface="Nunito" pitchFamily="2" charset="0"/>
                          <a:ea typeface="Nunito"/>
                          <a:cs typeface="Nunito"/>
                          <a:sym typeface="Nunito"/>
                        </a:rPr>
                        <a:t> Kartu Anak Jakarta yang </a:t>
                      </a:r>
                      <a:r>
                        <a:rPr lang="en-US" sz="1500" dirty="0" err="1">
                          <a:solidFill>
                            <a:srgbClr val="000000"/>
                          </a:solidFill>
                          <a:latin typeface="Nunito" pitchFamily="2" charset="0"/>
                          <a:ea typeface="Nunito"/>
                          <a:cs typeface="Nunito"/>
                          <a:sym typeface="Nunito"/>
                        </a:rPr>
                        <a:t>masih</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aktif</a:t>
                      </a:r>
                      <a:r>
                        <a:rPr lang="en-US" sz="1500" dirty="0">
                          <a:solidFill>
                            <a:srgbClr val="000000"/>
                          </a:solidFill>
                          <a:latin typeface="Nunito" pitchFamily="2" charset="0"/>
                          <a:ea typeface="Nunito"/>
                          <a:cs typeface="Nunito"/>
                          <a:sym typeface="Nunito"/>
                        </a:rPr>
                        <a:t>;</a:t>
                      </a:r>
                    </a:p>
                    <a:p>
                      <a:pPr marL="180000" indent="-180000" algn="just">
                        <a:lnSpc>
                          <a:spcPct val="100000"/>
                        </a:lnSpc>
                        <a:buFont typeface="+mj-lt"/>
                        <a:buAutoNum type="arabicParenR"/>
                      </a:pPr>
                      <a:r>
                        <a:rPr lang="en-US" sz="1500" dirty="0" err="1">
                          <a:solidFill>
                            <a:srgbClr val="000000"/>
                          </a:solidFill>
                          <a:latin typeface="Nunito" pitchFamily="2" charset="0"/>
                          <a:ea typeface="Nunito"/>
                          <a:cs typeface="Nunito"/>
                          <a:sym typeface="Nunito"/>
                        </a:rPr>
                        <a:t>terdaftar</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dalam</a:t>
                      </a:r>
                      <a:r>
                        <a:rPr lang="en-US" sz="1500" dirty="0">
                          <a:solidFill>
                            <a:srgbClr val="000000"/>
                          </a:solidFill>
                          <a:latin typeface="Nunito" pitchFamily="2" charset="0"/>
                          <a:ea typeface="Nunito"/>
                          <a:cs typeface="Nunito"/>
                          <a:sym typeface="Nunito"/>
                        </a:rPr>
                        <a:t> Data </a:t>
                      </a:r>
                      <a:r>
                        <a:rPr lang="en-US" sz="1500" dirty="0" err="1">
                          <a:solidFill>
                            <a:srgbClr val="000000"/>
                          </a:solidFill>
                          <a:latin typeface="Nunito" pitchFamily="2" charset="0"/>
                          <a:ea typeface="Nunito"/>
                          <a:cs typeface="Nunito"/>
                          <a:sym typeface="Nunito"/>
                        </a:rPr>
                        <a:t>sebagai</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anak</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dari</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pengemudi</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mitra</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Transjakarta</a:t>
                      </a:r>
                      <a:r>
                        <a:rPr lang="en-US" sz="1500" dirty="0">
                          <a:solidFill>
                            <a:srgbClr val="000000"/>
                          </a:solidFill>
                          <a:latin typeface="Nunito" pitchFamily="2" charset="0"/>
                          <a:ea typeface="Nunito"/>
                          <a:cs typeface="Nunito"/>
                          <a:sym typeface="Nunito"/>
                        </a:rPr>
                        <a:t> yang </a:t>
                      </a:r>
                      <a:r>
                        <a:rPr lang="en-US" sz="1500" dirty="0" err="1">
                          <a:solidFill>
                            <a:srgbClr val="000000"/>
                          </a:solidFill>
                          <a:latin typeface="Nunito" pitchFamily="2" charset="0"/>
                          <a:ea typeface="Nunito"/>
                          <a:cs typeface="Nunito"/>
                          <a:sym typeface="Nunito"/>
                        </a:rPr>
                        <a:t>mengemudikan</a:t>
                      </a:r>
                      <a:r>
                        <a:rPr lang="en-US" sz="1500" dirty="0">
                          <a:solidFill>
                            <a:srgbClr val="000000"/>
                          </a:solidFill>
                          <a:latin typeface="Nunito" pitchFamily="2" charset="0"/>
                          <a:ea typeface="Nunito"/>
                          <a:cs typeface="Nunito"/>
                          <a:sym typeface="Nunito"/>
                        </a:rPr>
                        <a:t> bus </a:t>
                      </a:r>
                      <a:r>
                        <a:rPr lang="en-US" sz="1500" dirty="0" err="1">
                          <a:solidFill>
                            <a:srgbClr val="000000"/>
                          </a:solidFill>
                          <a:latin typeface="Nunito" pitchFamily="2" charset="0"/>
                          <a:ea typeface="Nunito"/>
                          <a:cs typeface="Nunito"/>
                          <a:sym typeface="Nunito"/>
                        </a:rPr>
                        <a:t>kecil</a:t>
                      </a:r>
                      <a:r>
                        <a:rPr lang="en-US" sz="1500" dirty="0">
                          <a:solidFill>
                            <a:srgbClr val="000000"/>
                          </a:solidFill>
                          <a:latin typeface="Nunito" pitchFamily="2" charset="0"/>
                          <a:ea typeface="Nunito"/>
                          <a:cs typeface="Nunito"/>
                          <a:sym typeface="Nunito"/>
                        </a:rPr>
                        <a:t>, yang </a:t>
                      </a:r>
                      <a:r>
                        <a:rPr lang="en-US" sz="1500" dirty="0" err="1">
                          <a:solidFill>
                            <a:srgbClr val="000000"/>
                          </a:solidFill>
                          <a:latin typeface="Nunito" pitchFamily="2" charset="0"/>
                          <a:ea typeface="Nunito"/>
                          <a:cs typeface="Nunito"/>
                          <a:sym typeface="Nunito"/>
                        </a:rPr>
                        <a:t>direkomendasikan</a:t>
                      </a:r>
                      <a:r>
                        <a:rPr lang="en-US" sz="1500" dirty="0">
                          <a:solidFill>
                            <a:srgbClr val="000000"/>
                          </a:solidFill>
                          <a:latin typeface="Nunito" pitchFamily="2" charset="0"/>
                          <a:ea typeface="Nunito"/>
                          <a:cs typeface="Nunito"/>
                          <a:sym typeface="Nunito"/>
                        </a:rPr>
                        <a:t> oleh </a:t>
                      </a:r>
                      <a:r>
                        <a:rPr lang="en-US" sz="1500" dirty="0" err="1">
                          <a:solidFill>
                            <a:srgbClr val="000000"/>
                          </a:solidFill>
                          <a:latin typeface="Nunito" pitchFamily="2" charset="0"/>
                          <a:ea typeface="Nunito"/>
                          <a:cs typeface="Nunito"/>
                          <a:sym typeface="Nunito"/>
                        </a:rPr>
                        <a:t>Kepala</a:t>
                      </a:r>
                      <a:r>
                        <a:rPr lang="en-US" sz="1500" dirty="0">
                          <a:solidFill>
                            <a:srgbClr val="000000"/>
                          </a:solidFill>
                          <a:latin typeface="Nunito" pitchFamily="2" charset="0"/>
                          <a:ea typeface="Nunito"/>
                          <a:cs typeface="Nunito"/>
                          <a:sym typeface="Nunito"/>
                        </a:rPr>
                        <a:t> Dinas </a:t>
                      </a:r>
                      <a:r>
                        <a:rPr lang="en-US" sz="1500" dirty="0" err="1">
                          <a:solidFill>
                            <a:srgbClr val="000000"/>
                          </a:solidFill>
                          <a:latin typeface="Nunito" pitchFamily="2" charset="0"/>
                          <a:ea typeface="Nunito"/>
                          <a:cs typeface="Nunito"/>
                          <a:sym typeface="Nunito"/>
                        </a:rPr>
                        <a:t>Perhubungan</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atau</a:t>
                      </a:r>
                      <a:endParaRPr lang="en-US" sz="1500" dirty="0">
                        <a:solidFill>
                          <a:srgbClr val="000000"/>
                        </a:solidFill>
                        <a:latin typeface="Nunito" pitchFamily="2" charset="0"/>
                        <a:ea typeface="Nunito"/>
                        <a:cs typeface="Nunito"/>
                        <a:sym typeface="Nunito"/>
                      </a:endParaRPr>
                    </a:p>
                    <a:p>
                      <a:pPr marL="180000" indent="-180000" algn="just">
                        <a:lnSpc>
                          <a:spcPct val="100000"/>
                        </a:lnSpc>
                        <a:buFont typeface="+mj-lt"/>
                        <a:buAutoNum type="arabicParenR"/>
                      </a:pPr>
                      <a:r>
                        <a:rPr lang="en-US" sz="1500" dirty="0" err="1">
                          <a:solidFill>
                            <a:srgbClr val="000000"/>
                          </a:solidFill>
                          <a:latin typeface="Nunito" pitchFamily="2" charset="0"/>
                          <a:ea typeface="Nunito"/>
                          <a:cs typeface="Nunito"/>
                          <a:sym typeface="Nunito"/>
                        </a:rPr>
                        <a:t>terdaftar</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dalam</a:t>
                      </a:r>
                      <a:r>
                        <a:rPr lang="en-US" sz="1500" dirty="0">
                          <a:solidFill>
                            <a:srgbClr val="000000"/>
                          </a:solidFill>
                          <a:latin typeface="Nunito" pitchFamily="2" charset="0"/>
                          <a:ea typeface="Nunito"/>
                          <a:cs typeface="Nunito"/>
                          <a:sym typeface="Nunito"/>
                        </a:rPr>
                        <a:t> Data </a:t>
                      </a:r>
                      <a:r>
                        <a:rPr lang="en-US" sz="1500" dirty="0" err="1">
                          <a:solidFill>
                            <a:srgbClr val="000000"/>
                          </a:solidFill>
                          <a:latin typeface="Nunito" pitchFamily="2" charset="0"/>
                          <a:ea typeface="Nunito"/>
                          <a:cs typeface="Nunito"/>
                          <a:sym typeface="Nunito"/>
                        </a:rPr>
                        <a:t>sebagai</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anak</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dari</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pekerja</a:t>
                      </a:r>
                      <a:r>
                        <a:rPr lang="en-US" sz="1500" dirty="0">
                          <a:solidFill>
                            <a:srgbClr val="000000"/>
                          </a:solidFill>
                          <a:latin typeface="Nunito" pitchFamily="2" charset="0"/>
                          <a:ea typeface="Nunito"/>
                          <a:cs typeface="Nunito"/>
                          <a:sym typeface="Nunito"/>
                        </a:rPr>
                        <a:t>/</a:t>
                      </a:r>
                      <a:r>
                        <a:rPr lang="en-US" sz="1500" dirty="0" err="1">
                          <a:solidFill>
                            <a:srgbClr val="000000"/>
                          </a:solidFill>
                          <a:latin typeface="Nunito" pitchFamily="2" charset="0"/>
                          <a:ea typeface="Nunito"/>
                          <a:cs typeface="Nunito"/>
                          <a:sym typeface="Nunito"/>
                        </a:rPr>
                        <a:t>buruh</a:t>
                      </a:r>
                      <a:r>
                        <a:rPr lang="en-US" sz="1500" dirty="0">
                          <a:solidFill>
                            <a:srgbClr val="000000"/>
                          </a:solidFill>
                          <a:latin typeface="Nunito" pitchFamily="2" charset="0"/>
                          <a:ea typeface="Nunito"/>
                          <a:cs typeface="Nunito"/>
                          <a:sym typeface="Nunito"/>
                        </a:rPr>
                        <a:t> yang </a:t>
                      </a:r>
                      <a:r>
                        <a:rPr lang="en-US" sz="1500" dirty="0" err="1">
                          <a:solidFill>
                            <a:srgbClr val="000000"/>
                          </a:solidFill>
                          <a:latin typeface="Nunito" pitchFamily="2" charset="0"/>
                          <a:ea typeface="Nunito"/>
                          <a:cs typeface="Nunito"/>
                          <a:sym typeface="Nunito"/>
                        </a:rPr>
                        <a:t>tercatat</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dalam</a:t>
                      </a:r>
                      <a:r>
                        <a:rPr lang="en-US" sz="1500" dirty="0">
                          <a:solidFill>
                            <a:srgbClr val="000000"/>
                          </a:solidFill>
                          <a:latin typeface="Nunito" pitchFamily="2" charset="0"/>
                          <a:ea typeface="Nunito"/>
                          <a:cs typeface="Nunito"/>
                          <a:sym typeface="Nunito"/>
                        </a:rPr>
                        <a:t> Kartu </a:t>
                      </a:r>
                      <a:r>
                        <a:rPr lang="en-US" sz="1500" dirty="0" err="1">
                          <a:solidFill>
                            <a:srgbClr val="000000"/>
                          </a:solidFill>
                          <a:latin typeface="Nunito" pitchFamily="2" charset="0"/>
                          <a:ea typeface="Nunito"/>
                          <a:cs typeface="Nunito"/>
                          <a:sym typeface="Nunito"/>
                        </a:rPr>
                        <a:t>Keluarga</a:t>
                      </a:r>
                      <a:r>
                        <a:rPr lang="en-US" sz="1500" dirty="0">
                          <a:solidFill>
                            <a:srgbClr val="000000"/>
                          </a:solidFill>
                          <a:latin typeface="Nunito" pitchFamily="2" charset="0"/>
                          <a:ea typeface="Nunito"/>
                          <a:cs typeface="Nunito"/>
                          <a:sym typeface="Nunito"/>
                        </a:rPr>
                        <a:t>, yang </a:t>
                      </a:r>
                      <a:r>
                        <a:rPr lang="en-US" sz="1500" dirty="0" err="1">
                          <a:solidFill>
                            <a:srgbClr val="000000"/>
                          </a:solidFill>
                          <a:latin typeface="Nunito" pitchFamily="2" charset="0"/>
                          <a:ea typeface="Nunito"/>
                          <a:cs typeface="Nunito"/>
                          <a:sym typeface="Nunito"/>
                        </a:rPr>
                        <a:t>direkomendasikan</a:t>
                      </a:r>
                      <a:r>
                        <a:rPr lang="en-US" sz="1500" dirty="0">
                          <a:solidFill>
                            <a:srgbClr val="000000"/>
                          </a:solidFill>
                          <a:latin typeface="Nunito" pitchFamily="2" charset="0"/>
                          <a:ea typeface="Nunito"/>
                          <a:cs typeface="Nunito"/>
                          <a:sym typeface="Nunito"/>
                        </a:rPr>
                        <a:t> oleh </a:t>
                      </a:r>
                      <a:r>
                        <a:rPr lang="en-US" sz="1500" dirty="0" err="1">
                          <a:solidFill>
                            <a:srgbClr val="000000"/>
                          </a:solidFill>
                          <a:latin typeface="Nunito" pitchFamily="2" charset="0"/>
                          <a:ea typeface="Nunito"/>
                          <a:cs typeface="Nunito"/>
                          <a:sym typeface="Nunito"/>
                        </a:rPr>
                        <a:t>Kepala</a:t>
                      </a:r>
                      <a:r>
                        <a:rPr lang="en-US" sz="1500" dirty="0">
                          <a:solidFill>
                            <a:srgbClr val="000000"/>
                          </a:solidFill>
                          <a:latin typeface="Nunito" pitchFamily="2" charset="0"/>
                          <a:ea typeface="Nunito"/>
                          <a:cs typeface="Nunito"/>
                          <a:sym typeface="Nunito"/>
                        </a:rPr>
                        <a:t> Dinas </a:t>
                      </a:r>
                      <a:r>
                        <a:rPr lang="en-US" sz="1500" dirty="0" err="1">
                          <a:solidFill>
                            <a:srgbClr val="000000"/>
                          </a:solidFill>
                          <a:latin typeface="Nunito" pitchFamily="2" charset="0"/>
                          <a:ea typeface="Nunito"/>
                          <a:cs typeface="Nunito"/>
                          <a:sym typeface="Nunito"/>
                        </a:rPr>
                        <a:t>Ketenagakerjaan</a:t>
                      </a:r>
                      <a:r>
                        <a:rPr lang="en-US" sz="1500" dirty="0">
                          <a:solidFill>
                            <a:srgbClr val="000000"/>
                          </a:solidFill>
                          <a:latin typeface="Nunito" pitchFamily="2" charset="0"/>
                          <a:ea typeface="Nunito"/>
                          <a:cs typeface="Nunito"/>
                          <a:sym typeface="Nunito"/>
                        </a:rPr>
                        <a:t>, </a:t>
                      </a:r>
                      <a:r>
                        <a:rPr lang="en-US" sz="1500" dirty="0" err="1">
                          <a:solidFill>
                            <a:srgbClr val="000000"/>
                          </a:solidFill>
                          <a:latin typeface="Nunito" pitchFamily="2" charset="0"/>
                          <a:ea typeface="Nunito"/>
                          <a:cs typeface="Nunito"/>
                          <a:sym typeface="Nunito"/>
                        </a:rPr>
                        <a:t>Transmigrasi</a:t>
                      </a:r>
                      <a:r>
                        <a:rPr lang="en-US" sz="1500" dirty="0">
                          <a:solidFill>
                            <a:srgbClr val="000000"/>
                          </a:solidFill>
                          <a:latin typeface="Nunito" pitchFamily="2" charset="0"/>
                          <a:ea typeface="Nunito"/>
                          <a:cs typeface="Nunito"/>
                          <a:sym typeface="Nunito"/>
                        </a:rPr>
                        <a:t>, dan Energi. </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vMerge="1">
                  <a:txBody>
                    <a:bodyPr/>
                    <a:lstStyle/>
                    <a:p>
                      <a:pPr algn="ctr">
                        <a:lnSpc>
                          <a:spcPts val="1485"/>
                        </a:lnSpc>
                        <a:defRPr/>
                      </a:pPr>
                      <a:r>
                        <a:rPr lang="en-US" sz="1500" b="1">
                          <a:solidFill>
                            <a:srgbClr val="000000"/>
                          </a:solidFill>
                          <a:latin typeface="Nunito Bold"/>
                          <a:ea typeface="Nunito Bold"/>
                          <a:cs typeface="Nunito Bold"/>
                          <a:sym typeface="Nunito Bold"/>
                        </a:rPr>
                        <a:t>25% </a:t>
                      </a:r>
                      <a:endParaRPr lang="en-US" sz="1100"/>
                    </a:p>
                    <a:p>
                      <a:pPr algn="ctr">
                        <a:lnSpc>
                          <a:spcPts val="1485"/>
                        </a:lnSpc>
                      </a:pPr>
                      <a:r>
                        <a:rPr lang="en-US" sz="1500">
                          <a:solidFill>
                            <a:srgbClr val="000000"/>
                          </a:solidFill>
                          <a:latin typeface="Nunito"/>
                          <a:ea typeface="Nunito"/>
                          <a:cs typeface="Nunito"/>
                          <a:sym typeface="Nunito"/>
                        </a:rPr>
                        <a:t>termasuk kuota anak penyandang disabilitas 2 murid per rombongan belajar</a:t>
                      </a:r>
                    </a:p>
                  </a:txBody>
                  <a:tcPr marL="45891" marR="45891" marT="45891" marB="45891"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FEFEF"/>
                    </a:solidFill>
                  </a:tcPr>
                </a:tc>
                <a:tc>
                  <a:txBody>
                    <a:bodyPr/>
                    <a:lstStyle/>
                    <a:p>
                      <a:pPr marL="180000" lvl="2" indent="-180000" algn="just">
                        <a:lnSpc>
                          <a:spcPct val="100000"/>
                        </a:lnSpc>
                        <a:buAutoNum type="arabicPeriod"/>
                        <a:defRPr/>
                      </a:pPr>
                      <a:r>
                        <a:rPr lang="id-ID" sz="1400" noProof="0" dirty="0">
                          <a:solidFill>
                            <a:srgbClr val="000000"/>
                          </a:solidFill>
                          <a:latin typeface="Nunito" pitchFamily="2" charset="0"/>
                          <a:ea typeface="Nunito"/>
                          <a:cs typeface="Nunito"/>
                          <a:sym typeface="Nunito"/>
                        </a:rPr>
                        <a:t>wilayah PMB prioritas;</a:t>
                      </a:r>
                      <a:endParaRPr lang="id-ID" sz="1400" noProof="0" dirty="0">
                        <a:latin typeface="Nunito" pitchFamily="2" charset="0"/>
                      </a:endParaRP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urutan pilihan sekolah;</a:t>
                      </a: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usia dari yang tertua ke yang termuda;</a:t>
                      </a: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waktu mendaftar.</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Pendaftaran s/d Seleksi : 23 – 25 Juni 2025</a:t>
                      </a:r>
                      <a:endParaRPr lang="id-ID" sz="1400" noProof="0" dirty="0">
                        <a:solidFill>
                          <a:schemeClr val="tx1"/>
                        </a:solidFill>
                        <a:latin typeface="Nunito" pitchFamily="2" charset="0"/>
                        <a:ea typeface="+mn-ea"/>
                        <a:cs typeface="+mn-cs"/>
                        <a:sym typeface="Nunito"/>
                      </a:endParaRP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Pengumuman : 25 Juni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Daftar Ulang: 26 – 28 Juni 2025</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105835">
                <a:tc>
                  <a:txBody>
                    <a:bodyPr/>
                    <a:lstStyle/>
                    <a:p>
                      <a:pPr algn="ctr">
                        <a:lnSpc>
                          <a:spcPct val="100000"/>
                        </a:lnSpc>
                        <a:defRPr/>
                      </a:pPr>
                      <a:r>
                        <a:rPr lang="id-ID" sz="1400" b="1" noProof="0" dirty="0">
                          <a:solidFill>
                            <a:srgbClr val="000000"/>
                          </a:solidFill>
                          <a:latin typeface="Nunito" pitchFamily="2" charset="0"/>
                          <a:ea typeface="Nunito Bold"/>
                          <a:cs typeface="Nunito Bold"/>
                          <a:sym typeface="Nunito Bold"/>
                        </a:rPr>
                        <a:t>DOMISILI</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0000" indent="-180000" algn="just">
                        <a:lnSpc>
                          <a:spcPct val="100000"/>
                        </a:lnSpc>
                        <a:buFont typeface="+mj-lt"/>
                        <a:buAutoNum type="arabicParenR"/>
                      </a:pPr>
                      <a:r>
                        <a:rPr lang="id-ID" sz="1400" noProof="0" dirty="0">
                          <a:solidFill>
                            <a:srgbClr val="000000"/>
                          </a:solidFill>
                          <a:latin typeface="Nunito" pitchFamily="2" charset="0"/>
                          <a:ea typeface="Nunito"/>
                          <a:cs typeface="Nunito"/>
                          <a:sym typeface="Nunito"/>
                        </a:rPr>
                        <a:t>Bagi CMB yang berdomisili didasarkan alamat pada Kartu Keluarga yang diterbitkan paling singkat 1 tahun sebelum tanggal pendaftaran PMB SD.</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lnSpc>
                          <a:spcPct val="100000"/>
                        </a:lnSpc>
                      </a:pPr>
                      <a:r>
                        <a:rPr lang="id-ID" sz="1400" b="1" noProof="0" dirty="0">
                          <a:solidFill>
                            <a:srgbClr val="000000"/>
                          </a:solidFill>
                          <a:latin typeface="Nunito" pitchFamily="2" charset="0"/>
                          <a:ea typeface="Nunito Bold"/>
                          <a:cs typeface="Nunito Bold"/>
                          <a:sym typeface="Nunito Bold"/>
                        </a:rPr>
                        <a:t>77%</a:t>
                      </a:r>
                      <a:endParaRPr lang="id-ID" sz="1400" noProof="0" dirty="0">
                        <a:solidFill>
                          <a:srgbClr val="000000"/>
                        </a:solidFill>
                        <a:latin typeface="Nunito" pitchFamily="2" charset="0"/>
                        <a:ea typeface="Nunito"/>
                        <a:cs typeface="Nunito"/>
                        <a:sym typeface="Nunito"/>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0000" lvl="2" indent="-180000" algn="just">
                        <a:lnSpc>
                          <a:spcPct val="100000"/>
                        </a:lnSpc>
                        <a:buAutoNum type="arabicPeriod"/>
                        <a:defRPr/>
                      </a:pPr>
                      <a:r>
                        <a:rPr lang="id-ID" sz="1400" noProof="0" dirty="0">
                          <a:solidFill>
                            <a:srgbClr val="000000"/>
                          </a:solidFill>
                          <a:latin typeface="Nunito" pitchFamily="2" charset="0"/>
                          <a:ea typeface="Nunito"/>
                          <a:cs typeface="Nunito"/>
                          <a:sym typeface="Nunito"/>
                        </a:rPr>
                        <a:t>usia dari yang tertua ke yang termuda sesuai Wilayah PMB prioritas;</a:t>
                      </a:r>
                      <a:endParaRPr lang="id-ID" sz="1400" noProof="0" dirty="0">
                        <a:latin typeface="Nunito" pitchFamily="2" charset="0"/>
                      </a:endParaRP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urutan pilihan sekolah; dan</a:t>
                      </a: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waktu mendaftar.</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Pendaftaran s/d Seleksi : 16-18 Juni 2025</a:t>
                      </a:r>
                      <a:endParaRPr lang="id-ID" sz="1400" noProof="0" dirty="0">
                        <a:solidFill>
                          <a:schemeClr val="tx1"/>
                        </a:solidFill>
                        <a:latin typeface="Nunito" pitchFamily="2" charset="0"/>
                        <a:ea typeface="+mn-ea"/>
                        <a:cs typeface="+mn-cs"/>
                        <a:sym typeface="Nunito"/>
                      </a:endParaRP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Pengumuman : 18 Juni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Daftar Ulang: 19-20 Juni 2025</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2377959303"/>
                  </a:ext>
                </a:extLst>
              </a:tr>
              <a:tr h="2124067">
                <a:tc>
                  <a:txBody>
                    <a:bodyPr/>
                    <a:lstStyle/>
                    <a:p>
                      <a:pPr algn="ctr">
                        <a:lnSpc>
                          <a:spcPct val="100000"/>
                        </a:lnSpc>
                        <a:defRPr/>
                      </a:pPr>
                      <a:r>
                        <a:rPr lang="id-ID" sz="1400" b="1" noProof="0" dirty="0">
                          <a:solidFill>
                            <a:srgbClr val="000000"/>
                          </a:solidFill>
                          <a:latin typeface="Nunito" pitchFamily="2" charset="0"/>
                          <a:ea typeface="Nunito Bold"/>
                          <a:cs typeface="Nunito Bold"/>
                          <a:sym typeface="Nunito Bold"/>
                        </a:rPr>
                        <a:t>MUTASI</a:t>
                      </a:r>
                      <a:endParaRPr lang="id-ID" sz="1400" noProof="0" dirty="0">
                        <a:latin typeface="Nunito" pitchFamily="2" charset="0"/>
                      </a:endParaRP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77800" lvl="2" indent="-177800" algn="just">
                        <a:lnSpc>
                          <a:spcPct val="100000"/>
                        </a:lnSpc>
                        <a:buFont typeface="+mj-lt"/>
                        <a:buAutoNum type="arabicParenR"/>
                        <a:defRPr/>
                      </a:pPr>
                      <a:r>
                        <a:rPr lang="id-ID" sz="1400" noProof="0" dirty="0">
                          <a:solidFill>
                            <a:srgbClr val="000000"/>
                          </a:solidFill>
                          <a:latin typeface="Nunito" pitchFamily="2" charset="0"/>
                          <a:ea typeface="Nunito"/>
                          <a:cs typeface="Nunito"/>
                          <a:sym typeface="Nunito"/>
                        </a:rPr>
                        <a:t>CMB merupakan anak dari orangtua/wali yang mengalami penugasan dengan ketentuan:</a:t>
                      </a:r>
                    </a:p>
                    <a:p>
                      <a:pPr marL="355600" lvl="4" indent="-177800" algn="just">
                        <a:lnSpc>
                          <a:spcPct val="100000"/>
                        </a:lnSpc>
                        <a:buFont typeface="+mj-lt"/>
                        <a:buAutoNum type="alphaLcPeriod"/>
                        <a:defRPr/>
                      </a:pPr>
                      <a:r>
                        <a:rPr lang="id-ID" sz="1400" noProof="0" dirty="0">
                          <a:latin typeface="Nunito" pitchFamily="2" charset="0"/>
                        </a:rPr>
                        <a:t>Perpindahan tugas orangtua/wali dibuktikan dengan surat keterangan pindah tugas</a:t>
                      </a:r>
                    </a:p>
                    <a:p>
                      <a:pPr marL="355600" lvl="4" indent="-177800" algn="just">
                        <a:lnSpc>
                          <a:spcPct val="100000"/>
                        </a:lnSpc>
                        <a:buFont typeface="+mj-lt"/>
                        <a:buAutoNum type="alphaLcPeriod"/>
                        <a:defRPr/>
                      </a:pPr>
                      <a:r>
                        <a:rPr lang="id-ID" sz="1400" noProof="0" dirty="0">
                          <a:latin typeface="Nunito" pitchFamily="2" charset="0"/>
                        </a:rPr>
                        <a:t>Perpindahan domisili orangtua/wali dan CMB dibuktikan dengan Kartu Keluarga yang dikeluarkan paling lama 1 tahun sebelum tanggal pendaftaran PMB.</a:t>
                      </a:r>
                    </a:p>
                    <a:p>
                      <a:pPr marL="177800" lvl="2" indent="-177800" algn="just">
                        <a:lnSpc>
                          <a:spcPct val="100000"/>
                        </a:lnSpc>
                        <a:buFont typeface="+mj-lt"/>
                        <a:buAutoNum type="arabicParenR"/>
                        <a:defRPr/>
                      </a:pPr>
                      <a:r>
                        <a:rPr lang="id-ID" sz="1400" noProof="0" dirty="0">
                          <a:solidFill>
                            <a:srgbClr val="000000"/>
                          </a:solidFill>
                          <a:latin typeface="Nunito" pitchFamily="2" charset="0"/>
                          <a:ea typeface="Nunito"/>
                          <a:cs typeface="Nunito"/>
                          <a:sym typeface="Nunito"/>
                        </a:rPr>
                        <a:t>CMB Anak Guru/Tenaga Kependidikan dengan ketentuan memiliki surat pembagian tugas mengajar/bertugas tahun Pelajaran berjalan dari kepala satuan Pendidikan sesuai dengan tempat tugas orangtua mengajar/bertugas.</a:t>
                      </a:r>
                      <a:endParaRPr lang="id-ID" noProof="0" dirty="0"/>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ctr"/>
                      <a:r>
                        <a:rPr lang="id-ID" sz="1400" b="1" noProof="0" dirty="0">
                          <a:solidFill>
                            <a:srgbClr val="000000"/>
                          </a:solidFill>
                          <a:latin typeface="Nunito" pitchFamily="2" charset="0"/>
                          <a:ea typeface="Nunito Bold"/>
                          <a:cs typeface="Nunito Bold"/>
                          <a:sym typeface="Nunito Bold"/>
                        </a:rPr>
                        <a:t>3%</a:t>
                      </a:r>
                      <a:endParaRPr lang="id-ID" noProof="0" dirty="0"/>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0000" lvl="2" indent="-180000" algn="just">
                        <a:lnSpc>
                          <a:spcPct val="100000"/>
                        </a:lnSpc>
                        <a:buAutoNum type="arabicPeriod"/>
                        <a:defRPr/>
                      </a:pPr>
                      <a:r>
                        <a:rPr lang="id-ID" sz="1400" noProof="0" dirty="0">
                          <a:solidFill>
                            <a:srgbClr val="000000"/>
                          </a:solidFill>
                          <a:latin typeface="Nunito" pitchFamily="2" charset="0"/>
                          <a:ea typeface="Nunito"/>
                          <a:cs typeface="Nunito"/>
                          <a:sym typeface="Nunito"/>
                        </a:rPr>
                        <a:t>usia dari yang tertua sampai dengan yang termuda;</a:t>
                      </a:r>
                      <a:endParaRPr lang="id-ID" sz="1400" noProof="0" dirty="0">
                        <a:latin typeface="Nunito" pitchFamily="2" charset="0"/>
                      </a:endParaRP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urutan pilihan sekolah; dan</a:t>
                      </a:r>
                    </a:p>
                    <a:p>
                      <a:pPr marL="180000" lvl="2" indent="-180000" algn="just">
                        <a:lnSpc>
                          <a:spcPct val="100000"/>
                        </a:lnSpc>
                        <a:buAutoNum type="arabicPeriod"/>
                      </a:pPr>
                      <a:r>
                        <a:rPr lang="id-ID" sz="1400" noProof="0" dirty="0">
                          <a:solidFill>
                            <a:srgbClr val="000000"/>
                          </a:solidFill>
                          <a:latin typeface="Nunito" pitchFamily="2" charset="0"/>
                          <a:ea typeface="Nunito"/>
                          <a:cs typeface="Nunito"/>
                          <a:sym typeface="Nunito"/>
                        </a:rPr>
                        <a:t>waktu mendaftar.</a:t>
                      </a:r>
                      <a:endParaRPr lang="id-ID" noProof="0" dirty="0"/>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Pendaftaran dan Pemilihan Sekolah: 16 Juni – 1 Juli 2025</a:t>
                      </a:r>
                      <a:endParaRPr lang="id-ID" sz="1400" noProof="0" dirty="0">
                        <a:solidFill>
                          <a:schemeClr val="tx1"/>
                        </a:solidFill>
                        <a:latin typeface="Nunito" pitchFamily="2" charset="0"/>
                        <a:ea typeface="+mn-ea"/>
                        <a:cs typeface="+mn-cs"/>
                        <a:sym typeface="Nunito"/>
                      </a:endParaRP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Verifikasi Dokumen dan Proses Seleksi: 16 Juni-1 Juli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Pengumuman : 2 Juli 2025</a:t>
                      </a:r>
                    </a:p>
                    <a:p>
                      <a:pPr marL="182563" lvl="1" indent="-182563" algn="l">
                        <a:lnSpc>
                          <a:spcPct val="100000"/>
                        </a:lnSpc>
                        <a:buFont typeface="Arial" panose="020B0604020202020204" pitchFamily="34" charset="0"/>
                        <a:buChar char="•"/>
                        <a:defRPr/>
                      </a:pPr>
                      <a:r>
                        <a:rPr lang="id-ID" sz="1400" noProof="0" dirty="0">
                          <a:solidFill>
                            <a:schemeClr val="tx1"/>
                          </a:solidFill>
                          <a:latin typeface="Nunito" pitchFamily="2" charset="0"/>
                          <a:ea typeface="Nunito"/>
                          <a:cs typeface="Nunito"/>
                          <a:sym typeface="Nunito"/>
                        </a:rPr>
                        <a:t>Daftar Ulang : 3 -4 Juli 2025</a:t>
                      </a:r>
                      <a:endParaRPr lang="id-ID" noProof="0" dirty="0"/>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511888831"/>
                  </a:ext>
                </a:extLst>
              </a:tr>
              <a:tr h="1716775">
                <a:tc gridSpan="3">
                  <a:txBody>
                    <a:bodyPr/>
                    <a:lstStyle/>
                    <a:p>
                      <a:pPr algn="just">
                        <a:lnSpc>
                          <a:spcPct val="100000"/>
                        </a:lnSpc>
                        <a:defRPr/>
                      </a:pPr>
                      <a:r>
                        <a:rPr lang="id-ID" sz="1400" b="1" noProof="0" dirty="0">
                          <a:solidFill>
                            <a:srgbClr val="000000"/>
                          </a:solidFill>
                          <a:latin typeface="Nunito" pitchFamily="2" charset="0"/>
                          <a:ea typeface="Nunito Bold"/>
                          <a:cs typeface="Nunito Bold"/>
                          <a:sym typeface="Nunito Bold"/>
                        </a:rPr>
                        <a:t>PMB Tahap Kedua &amp; Ketiga </a:t>
                      </a:r>
                      <a:endParaRPr lang="id-ID" sz="1400" b="1" noProof="0" dirty="0">
                        <a:solidFill>
                          <a:schemeClr val="tx1"/>
                        </a:solidFill>
                        <a:latin typeface="Nunito" pitchFamily="2" charset="0"/>
                        <a:ea typeface="+mn-ea"/>
                        <a:cs typeface="+mn-cs"/>
                        <a:sym typeface="Nunito Bold"/>
                      </a:endParaRPr>
                    </a:p>
                    <a:p>
                      <a:pPr marL="285750" indent="-285750" algn="just">
                        <a:lnSpc>
                          <a:spcPct val="100000"/>
                        </a:lnSpc>
                        <a:buFont typeface="Arial" panose="020B0604020202020204" pitchFamily="34" charset="0"/>
                        <a:buChar char="•"/>
                        <a:defRPr/>
                      </a:pPr>
                      <a:r>
                        <a:rPr lang="id-ID" sz="1400" noProof="0" dirty="0">
                          <a:solidFill>
                            <a:srgbClr val="000000"/>
                          </a:solidFill>
                          <a:latin typeface="Nunito" pitchFamily="2" charset="0"/>
                          <a:ea typeface="Nunito"/>
                          <a:cs typeface="Nunito"/>
                          <a:sym typeface="Nunito"/>
                        </a:rPr>
                        <a:t>PMB Tahap Kedua dan Ketiga dilaksanakan pada SDN yang masih terdapat sisa kuota setelah pelaksanaan PMB Tahap sebelumnya selesai</a:t>
                      </a:r>
                    </a:p>
                    <a:p>
                      <a:pPr marL="285750" indent="-285750" algn="just">
                        <a:lnSpc>
                          <a:spcPct val="100000"/>
                        </a:lnSpc>
                        <a:buFont typeface="Arial" panose="020B0604020202020204" pitchFamily="34" charset="0"/>
                        <a:buChar char="•"/>
                        <a:defRPr/>
                      </a:pPr>
                      <a:r>
                        <a:rPr lang="id-ID" sz="1400" noProof="0" dirty="0">
                          <a:solidFill>
                            <a:srgbClr val="000000"/>
                          </a:solidFill>
                          <a:latin typeface="Nunito" pitchFamily="2" charset="0"/>
                          <a:ea typeface="Nunito"/>
                          <a:cs typeface="Nunito"/>
                          <a:sym typeface="Nunito"/>
                        </a:rPr>
                        <a:t>PMB Tahap Kedua dan Ketiga hanya diperuntukkan bagi CMB yang berdomisili di Provinsi DKI Jakarta, dengan ketentuan sebagai berikut:</a:t>
                      </a:r>
                    </a:p>
                    <a:p>
                      <a:pPr marL="566332" lvl="2" indent="-188777" algn="just">
                        <a:lnSpc>
                          <a:spcPct val="100000"/>
                        </a:lnSpc>
                        <a:buAutoNum type="alphaLcPeriod"/>
                      </a:pPr>
                      <a:r>
                        <a:rPr lang="id-ID" sz="1400" noProof="0" dirty="0">
                          <a:solidFill>
                            <a:srgbClr val="000000"/>
                          </a:solidFill>
                          <a:latin typeface="Nunito" pitchFamily="2" charset="0"/>
                          <a:ea typeface="Nunito"/>
                          <a:cs typeface="Nunito"/>
                          <a:sym typeface="Nunito"/>
                        </a:rPr>
                        <a:t>tidak diterima pada seluruh Jalur PMB Tahap sebelumnya; atau</a:t>
                      </a:r>
                    </a:p>
                    <a:p>
                      <a:pPr marL="566332" lvl="2" indent="-188777" algn="just">
                        <a:lnSpc>
                          <a:spcPct val="100000"/>
                        </a:lnSpc>
                        <a:buAutoNum type="alphaLcPeriod"/>
                      </a:pPr>
                      <a:r>
                        <a:rPr lang="id-ID" sz="1400" noProof="0" dirty="0">
                          <a:solidFill>
                            <a:srgbClr val="000000"/>
                          </a:solidFill>
                          <a:latin typeface="Nunito" pitchFamily="2" charset="0"/>
                          <a:ea typeface="Nunito"/>
                          <a:cs typeface="Nunito"/>
                          <a:sym typeface="Nunito"/>
                        </a:rPr>
                        <a:t>belum pernah mendaftar pada seluruh Jalur PMB.</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hMerge="1">
                  <a:txBody>
                    <a:bodyPr/>
                    <a:lstStyle/>
                    <a:p>
                      <a:pPr algn="just">
                        <a:lnSpc>
                          <a:spcPts val="1485"/>
                        </a:lnSpc>
                        <a:defRPr/>
                      </a:pPr>
                      <a:r>
                        <a:rPr lang="en-US" sz="1500" b="1">
                          <a:solidFill>
                            <a:srgbClr val="000000"/>
                          </a:solidFill>
                          <a:latin typeface="Nunito Bold"/>
                          <a:ea typeface="Nunito Bold"/>
                          <a:cs typeface="Nunito Bold"/>
                          <a:sym typeface="Nunito Bold"/>
                        </a:rPr>
                        <a:t>PMB Tahap Kedua &amp; Ketiga </a:t>
                      </a:r>
                      <a:endParaRPr lang="en-US" sz="1100"/>
                    </a:p>
                    <a:p>
                      <a:pPr marL="382505" lvl="2" indent="-127502" algn="just">
                        <a:lnSpc>
                          <a:spcPts val="1485"/>
                        </a:lnSpc>
                        <a:buFont typeface="Arial"/>
                        <a:buChar char="⚬"/>
                      </a:pPr>
                      <a:r>
                        <a:rPr lang="en-US" sz="1500">
                          <a:solidFill>
                            <a:srgbClr val="000000"/>
                          </a:solidFill>
                          <a:latin typeface="Nunito"/>
                          <a:ea typeface="Nunito"/>
                          <a:cs typeface="Nunito"/>
                          <a:sym typeface="Nunito"/>
                        </a:rPr>
                        <a:t>PMB Tahap Kedua dan Ketiga dilaksanakan pada SDN yang masih terdapat sisa kuota setelah pelaksanaan PMB Tahap sebelumnya selesai;</a:t>
                      </a:r>
                    </a:p>
                    <a:p>
                      <a:pPr marL="382505" lvl="2" indent="-127502" algn="just">
                        <a:lnSpc>
                          <a:spcPts val="1485"/>
                        </a:lnSpc>
                        <a:buFont typeface="Arial"/>
                        <a:buChar char="⚬"/>
                      </a:pPr>
                      <a:r>
                        <a:rPr lang="en-US" sz="1500">
                          <a:solidFill>
                            <a:srgbClr val="000000"/>
                          </a:solidFill>
                          <a:latin typeface="Nunito"/>
                          <a:ea typeface="Nunito"/>
                          <a:cs typeface="Nunito"/>
                          <a:sym typeface="Nunito"/>
                        </a:rPr>
                        <a:t>PMB Tahap Kedua dan Ketiga hanya diperuntukkan bagi CMB yang berdomisili di Provinsi DKI Jakarta, dengan ketentuan sebagai berikut:</a:t>
                      </a:r>
                    </a:p>
                    <a:p>
                      <a:pPr marL="566332" lvl="2" indent="-188777" algn="just">
                        <a:lnSpc>
                          <a:spcPts val="1485"/>
                        </a:lnSpc>
                        <a:buAutoNum type="alphaLcPeriod"/>
                      </a:pPr>
                      <a:r>
                        <a:rPr lang="en-US" sz="1500">
                          <a:solidFill>
                            <a:srgbClr val="000000"/>
                          </a:solidFill>
                          <a:latin typeface="Nunito"/>
                          <a:ea typeface="Nunito"/>
                          <a:cs typeface="Nunito"/>
                          <a:sym typeface="Nunito"/>
                        </a:rPr>
                        <a:t>tidak diterima pada seluruh Jalur PMB Tahap sebelumnya; atau</a:t>
                      </a:r>
                    </a:p>
                    <a:p>
                      <a:pPr marL="566332" lvl="2" indent="-188777" algn="just">
                        <a:lnSpc>
                          <a:spcPts val="1485"/>
                        </a:lnSpc>
                        <a:buAutoNum type="alphaLcPeriod"/>
                      </a:pPr>
                      <a:r>
                        <a:rPr lang="en-US" sz="1500">
                          <a:solidFill>
                            <a:srgbClr val="000000"/>
                          </a:solidFill>
                          <a:latin typeface="Nunito"/>
                          <a:ea typeface="Nunito"/>
                          <a:cs typeface="Nunito"/>
                          <a:sym typeface="Nunito"/>
                        </a:rPr>
                        <a:t>belum pernah mendaftar pada seluruh Jalur PMB.</a:t>
                      </a:r>
                    </a:p>
                  </a:txBody>
                  <a:tcPr marL="45891" marR="45891" marT="45891" marB="45891" anchor="ctr">
                    <a:lnL w="12700" cap="flat" cmpd="sng" algn="ctr">
                      <a:solidFill>
                        <a:schemeClr val="tx1"/>
                      </a:solidFill>
                      <a:prstDash val="solid"/>
                      <a:round/>
                      <a:headEnd type="none" w="med" len="med"/>
                      <a:tailEnd type="none" w="med" len="med"/>
                    </a:lnL>
                    <a:lnR w="4762"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FEFEF"/>
                    </a:solidFill>
                  </a:tcPr>
                </a:tc>
                <a:tc hMerge="1">
                  <a:txBody>
                    <a:bodyPr/>
                    <a:lstStyle/>
                    <a:p>
                      <a:pPr algn="just">
                        <a:lnSpc>
                          <a:spcPts val="1485"/>
                        </a:lnSpc>
                        <a:defRPr/>
                      </a:pPr>
                      <a:r>
                        <a:rPr lang="en-US" sz="1500" b="1">
                          <a:solidFill>
                            <a:srgbClr val="000000"/>
                          </a:solidFill>
                          <a:latin typeface="Nunito Bold"/>
                          <a:ea typeface="Nunito Bold"/>
                          <a:cs typeface="Nunito Bold"/>
                          <a:sym typeface="Nunito Bold"/>
                        </a:rPr>
                        <a:t>PMB Tahap Kedua &amp; Ketiga </a:t>
                      </a:r>
                      <a:endParaRPr lang="en-US" sz="1100"/>
                    </a:p>
                    <a:p>
                      <a:pPr marL="382505" lvl="2" indent="-127502" algn="just">
                        <a:lnSpc>
                          <a:spcPts val="1485"/>
                        </a:lnSpc>
                        <a:buFont typeface="Arial"/>
                        <a:buChar char="⚬"/>
                      </a:pPr>
                      <a:r>
                        <a:rPr lang="en-US" sz="1500">
                          <a:solidFill>
                            <a:srgbClr val="000000"/>
                          </a:solidFill>
                          <a:latin typeface="Nunito"/>
                          <a:ea typeface="Nunito"/>
                          <a:cs typeface="Nunito"/>
                          <a:sym typeface="Nunito"/>
                        </a:rPr>
                        <a:t>PMB Tahap Kedua dan Ketiga dilaksanakan pada SDN yang masih terdapat sisa kuota setelah pelaksanaan PMB Tahap sebelumnya selesai;</a:t>
                      </a:r>
                    </a:p>
                    <a:p>
                      <a:pPr marL="382505" lvl="2" indent="-127502" algn="just">
                        <a:lnSpc>
                          <a:spcPts val="1485"/>
                        </a:lnSpc>
                        <a:buFont typeface="Arial"/>
                        <a:buChar char="⚬"/>
                      </a:pPr>
                      <a:r>
                        <a:rPr lang="en-US" sz="1500">
                          <a:solidFill>
                            <a:srgbClr val="000000"/>
                          </a:solidFill>
                          <a:latin typeface="Nunito"/>
                          <a:ea typeface="Nunito"/>
                          <a:cs typeface="Nunito"/>
                          <a:sym typeface="Nunito"/>
                        </a:rPr>
                        <a:t>PMB Tahap Kedua dan Ketiga hanya diperuntukkan bagi CMB yang berdomisili di Provinsi DKI Jakarta, dengan ketentuan sebagai berikut:</a:t>
                      </a:r>
                    </a:p>
                    <a:p>
                      <a:pPr marL="566332" lvl="2" indent="-188777" algn="just">
                        <a:lnSpc>
                          <a:spcPts val="1485"/>
                        </a:lnSpc>
                        <a:buAutoNum type="alphaLcPeriod"/>
                      </a:pPr>
                      <a:r>
                        <a:rPr lang="en-US" sz="1500">
                          <a:solidFill>
                            <a:srgbClr val="000000"/>
                          </a:solidFill>
                          <a:latin typeface="Nunito"/>
                          <a:ea typeface="Nunito"/>
                          <a:cs typeface="Nunito"/>
                          <a:sym typeface="Nunito"/>
                        </a:rPr>
                        <a:t>tidak diterima pada seluruh Jalur PMB Tahap sebelumnya; atau</a:t>
                      </a:r>
                    </a:p>
                    <a:p>
                      <a:pPr marL="566332" lvl="2" indent="-188777" algn="just">
                        <a:lnSpc>
                          <a:spcPts val="1485"/>
                        </a:lnSpc>
                        <a:buAutoNum type="alphaLcPeriod"/>
                      </a:pPr>
                      <a:r>
                        <a:rPr lang="en-US" sz="1500">
                          <a:solidFill>
                            <a:srgbClr val="000000"/>
                          </a:solidFill>
                          <a:latin typeface="Nunito"/>
                          <a:ea typeface="Nunito"/>
                          <a:cs typeface="Nunito"/>
                          <a:sym typeface="Nunito"/>
                        </a:rPr>
                        <a:t>belum pernah mendaftar pada seluruh Jalur PMB.</a:t>
                      </a:r>
                    </a:p>
                  </a:txBody>
                  <a:tcPr marL="45891" marR="45891" marT="45891" marB="45891" anchor="ctr">
                    <a:lnL w="9525" cap="flat" cmpd="sng" algn="ctr">
                      <a:solidFill>
                        <a:srgbClr val="9E9E9E"/>
                      </a:solidFill>
                      <a:prstDash val="solid"/>
                      <a:round/>
                      <a:headEnd type="none" w="med" len="med"/>
                      <a:tailEnd type="none" w="med" len="med"/>
                    </a:lnL>
                    <a:lnR w="4762" cap="flat" cmpd="sng" algn="ctr">
                      <a:solidFill>
                        <a:srgbClr val="000000"/>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FEFEF"/>
                    </a:solidFill>
                  </a:tcPr>
                </a:tc>
                <a:tc>
                  <a:txBody>
                    <a:bodyPr/>
                    <a:lstStyle/>
                    <a:p>
                      <a:pPr marL="180000" lvl="1" indent="-180000" algn="just">
                        <a:lnSpc>
                          <a:spcPct val="100000"/>
                        </a:lnSpc>
                        <a:buFont typeface="+mj-lt"/>
                        <a:buAutoNum type="arabicPeriod"/>
                        <a:defRPr/>
                      </a:pPr>
                      <a:r>
                        <a:rPr lang="id-ID" sz="1400" noProof="0" dirty="0">
                          <a:solidFill>
                            <a:srgbClr val="000000"/>
                          </a:solidFill>
                          <a:latin typeface="Nunito" pitchFamily="2" charset="0"/>
                          <a:ea typeface="Nunito"/>
                          <a:cs typeface="Nunito"/>
                          <a:sym typeface="Nunito"/>
                        </a:rPr>
                        <a:t>usia tertua ke usia termuda;</a:t>
                      </a:r>
                      <a:endParaRPr lang="id-ID" sz="1400" noProof="0" dirty="0">
                        <a:latin typeface="Nunito" pitchFamily="2" charset="0"/>
                      </a:endParaRP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urutan pilihan sekolah; dan</a:t>
                      </a:r>
                    </a:p>
                    <a:p>
                      <a:pPr marL="180000" lvl="1" indent="-180000" algn="just">
                        <a:lnSpc>
                          <a:spcPct val="100000"/>
                        </a:lnSpc>
                        <a:buFont typeface="+mj-lt"/>
                        <a:buAutoNum type="arabicPeriod"/>
                      </a:pPr>
                      <a:r>
                        <a:rPr lang="id-ID" sz="1400" noProof="0" dirty="0">
                          <a:solidFill>
                            <a:srgbClr val="000000"/>
                          </a:solidFill>
                          <a:latin typeface="Nunito" pitchFamily="2" charset="0"/>
                          <a:ea typeface="Nunito"/>
                          <a:cs typeface="Nunito"/>
                          <a:sym typeface="Nunito"/>
                        </a:rPr>
                        <a:t>waktu mendaftar.</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a:txBody>
                    <a:bodyPr/>
                    <a:lstStyle/>
                    <a:p>
                      <a:pPr algn="l">
                        <a:lnSpc>
                          <a:spcPct val="100000"/>
                        </a:lnSpc>
                        <a:defRPr/>
                      </a:pPr>
                      <a:r>
                        <a:rPr lang="id-ID" sz="1400" noProof="0" dirty="0">
                          <a:solidFill>
                            <a:schemeClr val="tx1"/>
                          </a:solidFill>
                          <a:latin typeface="Nunito" pitchFamily="2" charset="0"/>
                          <a:ea typeface="Nunito"/>
                          <a:cs typeface="Nunito"/>
                          <a:sym typeface="Nunito"/>
                        </a:rPr>
                        <a:t> </a:t>
                      </a:r>
                      <a:r>
                        <a:rPr lang="id-ID" sz="1400" b="1" noProof="0" dirty="0">
                          <a:solidFill>
                            <a:schemeClr val="tx1"/>
                          </a:solidFill>
                          <a:latin typeface="Nunito" pitchFamily="2" charset="0"/>
                          <a:ea typeface="Nunito Bold"/>
                          <a:cs typeface="Nunito Bold"/>
                          <a:sym typeface="Nunito Bold"/>
                        </a:rPr>
                        <a:t>Tahap Kedua: </a:t>
                      </a:r>
                      <a:endParaRPr lang="id-ID" sz="1400" noProof="0" dirty="0">
                        <a:solidFill>
                          <a:schemeClr val="tx1"/>
                        </a:solidFill>
                        <a:latin typeface="Nunito" pitchFamily="2" charset="0"/>
                      </a:endParaRP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Pendaftaran s/d Seleksi: 30 Juni -2 Juli 2025</a:t>
                      </a: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Pengumuman : 2 Juli 2025</a:t>
                      </a: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Daftar Ulang: 3-4 Juli 2025</a:t>
                      </a:r>
                    </a:p>
                    <a:p>
                      <a:pPr marL="0" lvl="1" indent="-197658" algn="l">
                        <a:lnSpc>
                          <a:spcPct val="100000"/>
                        </a:lnSpc>
                      </a:pPr>
                      <a:r>
                        <a:rPr lang="id-ID" sz="1400" noProof="0" dirty="0">
                          <a:solidFill>
                            <a:schemeClr val="tx1"/>
                          </a:solidFill>
                          <a:latin typeface="Nunito" pitchFamily="2" charset="0"/>
                          <a:ea typeface="Nunito"/>
                          <a:cs typeface="Nunito"/>
                          <a:sym typeface="Nunito"/>
                        </a:rPr>
                        <a:t> </a:t>
                      </a:r>
                      <a:r>
                        <a:rPr lang="id-ID" sz="1400" b="1" noProof="0" dirty="0">
                          <a:solidFill>
                            <a:schemeClr val="tx1"/>
                          </a:solidFill>
                          <a:latin typeface="Nunito" pitchFamily="2" charset="0"/>
                          <a:ea typeface="Nunito Bold"/>
                          <a:cs typeface="Nunito Bold"/>
                          <a:sym typeface="Nunito Bold"/>
                        </a:rPr>
                        <a:t>Tahap Ketiga</a:t>
                      </a:r>
                      <a:r>
                        <a:rPr lang="id-ID" sz="1400" noProof="0" dirty="0">
                          <a:solidFill>
                            <a:schemeClr val="tx1"/>
                          </a:solidFill>
                          <a:latin typeface="Nunito" pitchFamily="2" charset="0"/>
                          <a:ea typeface="Nunito"/>
                          <a:cs typeface="Nunito"/>
                          <a:sym typeface="Nunito"/>
                        </a:rPr>
                        <a:t>: </a:t>
                      </a: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Pendaftaran s/d Seleksi: 7-8 Juli 2025</a:t>
                      </a: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Pengumuman : 8 Juli 2025</a:t>
                      </a:r>
                    </a:p>
                    <a:p>
                      <a:pPr marL="182563" lvl="2" indent="-182563" algn="l">
                        <a:lnSpc>
                          <a:spcPct val="100000"/>
                        </a:lnSpc>
                        <a:buFont typeface="Arial" panose="020B0604020202020204" pitchFamily="34" charset="0"/>
                        <a:buChar char="•"/>
                      </a:pPr>
                      <a:r>
                        <a:rPr lang="id-ID" sz="1400" noProof="0" dirty="0">
                          <a:solidFill>
                            <a:schemeClr val="tx1"/>
                          </a:solidFill>
                          <a:latin typeface="Nunito" pitchFamily="2" charset="0"/>
                          <a:ea typeface="Nunito"/>
                          <a:cs typeface="Nunito"/>
                          <a:sym typeface="Nunito"/>
                        </a:rPr>
                        <a:t>Lapor Diri : 9-10 Juli 2025</a:t>
                      </a:r>
                    </a:p>
                  </a:txBody>
                  <a:tcPr marL="45891" marR="45891" marT="45891" marB="45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6"/>
                  </a:ext>
                </a:extLst>
              </a:tr>
            </a:tbl>
          </a:graphicData>
        </a:graphic>
      </p:graphicFrame>
      <p:sp>
        <p:nvSpPr>
          <p:cNvPr id="17" name="Freeform 5">
            <a:extLst>
              <a:ext uri="{FF2B5EF4-FFF2-40B4-BE49-F238E27FC236}">
                <a16:creationId xmlns:a16="http://schemas.microsoft.com/office/drawing/2014/main" id="{299A62C4-FEAB-788D-BBA9-6B395E4427A1}"/>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sp>
        <p:nvSpPr>
          <p:cNvPr id="18" name="Freeform 7">
            <a:extLst>
              <a:ext uri="{FF2B5EF4-FFF2-40B4-BE49-F238E27FC236}">
                <a16:creationId xmlns:a16="http://schemas.microsoft.com/office/drawing/2014/main" id="{B1D366DC-C9C5-3E6D-09B3-B6D9FAA2A317}"/>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sp>
        <p:nvSpPr>
          <p:cNvPr id="2" name="TextBox 9">
            <a:extLst>
              <a:ext uri="{FF2B5EF4-FFF2-40B4-BE49-F238E27FC236}">
                <a16:creationId xmlns:a16="http://schemas.microsoft.com/office/drawing/2014/main" id="{19D58587-465D-26B0-A2B5-B08A0DC215FC}"/>
              </a:ext>
            </a:extLst>
          </p:cNvPr>
          <p:cNvSpPr txBox="1"/>
          <p:nvPr/>
        </p:nvSpPr>
        <p:spPr>
          <a:xfrm>
            <a:off x="14974015" y="10030789"/>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 name="AutoShape 10">
            <a:extLst>
              <a:ext uri="{FF2B5EF4-FFF2-40B4-BE49-F238E27FC236}">
                <a16:creationId xmlns:a16="http://schemas.microsoft.com/office/drawing/2014/main" id="{850966A5-7DFF-A328-FDA6-6134BB4C609D}"/>
              </a:ext>
            </a:extLst>
          </p:cNvPr>
          <p:cNvSpPr/>
          <p:nvPr/>
        </p:nvSpPr>
        <p:spPr>
          <a:xfrm>
            <a:off x="1028700" y="9902036"/>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5" name="TextBox 9">
            <a:extLst>
              <a:ext uri="{FF2B5EF4-FFF2-40B4-BE49-F238E27FC236}">
                <a16:creationId xmlns:a16="http://schemas.microsoft.com/office/drawing/2014/main" id="{81C1CA3C-0E00-150C-412F-22CF18E3E704}"/>
              </a:ext>
            </a:extLst>
          </p:cNvPr>
          <p:cNvSpPr txBox="1"/>
          <p:nvPr/>
        </p:nvSpPr>
        <p:spPr>
          <a:xfrm>
            <a:off x="970768" y="10030789"/>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6" name="TextBox 12">
            <a:extLst>
              <a:ext uri="{FF2B5EF4-FFF2-40B4-BE49-F238E27FC236}">
                <a16:creationId xmlns:a16="http://schemas.microsoft.com/office/drawing/2014/main" id="{34C4BCDA-C010-093D-A483-A8026A19B71B}"/>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29291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F56DD685-7F8B-B7B0-6B7A-655ECDA6029F}"/>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2CDA3C8D-8E2C-E6A5-3719-8BED312C3521}"/>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7" name="TextBox 7">
            <a:extLst>
              <a:ext uri="{FF2B5EF4-FFF2-40B4-BE49-F238E27FC236}">
                <a16:creationId xmlns:a16="http://schemas.microsoft.com/office/drawing/2014/main" id="{512BF139-7F8A-245C-CCDF-484AC1B6A737}"/>
              </a:ext>
            </a:extLst>
          </p:cNvPr>
          <p:cNvSpPr txBox="1"/>
          <p:nvPr/>
        </p:nvSpPr>
        <p:spPr>
          <a:xfrm>
            <a:off x="1028700" y="350613"/>
            <a:ext cx="16319500" cy="522066"/>
          </a:xfrm>
          <a:prstGeom prst="rect">
            <a:avLst/>
          </a:prstGeom>
        </p:spPr>
        <p:txBody>
          <a:bodyPr wrap="square" lIns="0" tIns="0" rIns="0" bIns="0" rtlCol="0" anchor="t">
            <a:spAutoFit/>
          </a:bodyPr>
          <a:lstStyle/>
          <a:p>
            <a:pPr algn="l">
              <a:lnSpc>
                <a:spcPts val="3774"/>
              </a:lnSpc>
            </a:pPr>
            <a:r>
              <a:rPr lang="id-ID" sz="5100" b="1" noProof="0" dirty="0">
                <a:solidFill>
                  <a:srgbClr val="FBB911"/>
                </a:solidFill>
                <a:latin typeface="Kelpt Bold"/>
                <a:ea typeface="Kelpt Bold"/>
                <a:cs typeface="Kelpt Bold"/>
                <a:sym typeface="Kelpt Bold"/>
              </a:rPr>
              <a:t>PMB SMP &amp; SMA NEGERI</a:t>
            </a:r>
          </a:p>
        </p:txBody>
      </p:sp>
      <p:graphicFrame>
        <p:nvGraphicFramePr>
          <p:cNvPr id="16" name="Table 2">
            <a:extLst>
              <a:ext uri="{FF2B5EF4-FFF2-40B4-BE49-F238E27FC236}">
                <a16:creationId xmlns:a16="http://schemas.microsoft.com/office/drawing/2014/main" id="{275D1B8D-991E-48A4-5FDE-5434FC5768E9}"/>
              </a:ext>
            </a:extLst>
          </p:cNvPr>
          <p:cNvGraphicFramePr>
            <a:graphicFrameLocks noGrp="1"/>
          </p:cNvGraphicFramePr>
          <p:nvPr>
            <p:extLst>
              <p:ext uri="{D42A27DB-BD31-4B8C-83A1-F6EECF244321}">
                <p14:modId xmlns:p14="http://schemas.microsoft.com/office/powerpoint/2010/main" val="1952258614"/>
              </p:ext>
            </p:extLst>
          </p:nvPr>
        </p:nvGraphicFramePr>
        <p:xfrm>
          <a:off x="301430" y="966793"/>
          <a:ext cx="17685140" cy="9045000"/>
        </p:xfrm>
        <a:graphic>
          <a:graphicData uri="http://schemas.openxmlformats.org/drawingml/2006/table">
            <a:tbl>
              <a:tblPr/>
              <a:tblGrid>
                <a:gridCol w="1183028">
                  <a:extLst>
                    <a:ext uri="{9D8B030D-6E8A-4147-A177-3AD203B41FA5}">
                      <a16:colId xmlns:a16="http://schemas.microsoft.com/office/drawing/2014/main" val="20000"/>
                    </a:ext>
                  </a:extLst>
                </a:gridCol>
                <a:gridCol w="7583342">
                  <a:extLst>
                    <a:ext uri="{9D8B030D-6E8A-4147-A177-3AD203B41FA5}">
                      <a16:colId xmlns:a16="http://schemas.microsoft.com/office/drawing/2014/main" val="20002"/>
                    </a:ext>
                  </a:extLst>
                </a:gridCol>
                <a:gridCol w="1032245">
                  <a:extLst>
                    <a:ext uri="{9D8B030D-6E8A-4147-A177-3AD203B41FA5}">
                      <a16:colId xmlns:a16="http://schemas.microsoft.com/office/drawing/2014/main" val="20003"/>
                    </a:ext>
                  </a:extLst>
                </a:gridCol>
                <a:gridCol w="4547186">
                  <a:extLst>
                    <a:ext uri="{9D8B030D-6E8A-4147-A177-3AD203B41FA5}">
                      <a16:colId xmlns:a16="http://schemas.microsoft.com/office/drawing/2014/main" val="20004"/>
                    </a:ext>
                  </a:extLst>
                </a:gridCol>
                <a:gridCol w="3339339">
                  <a:extLst>
                    <a:ext uri="{9D8B030D-6E8A-4147-A177-3AD203B41FA5}">
                      <a16:colId xmlns:a16="http://schemas.microsoft.com/office/drawing/2014/main" val="20005"/>
                    </a:ext>
                  </a:extLst>
                </a:gridCol>
              </a:tblGrid>
              <a:tr h="281199">
                <a:tc>
                  <a:txBody>
                    <a:bodyPr/>
                    <a:lstStyle/>
                    <a:p>
                      <a:pPr algn="ctr">
                        <a:lnSpc>
                          <a:spcPct val="100000"/>
                        </a:lnSpc>
                        <a:defRPr/>
                      </a:pPr>
                      <a:r>
                        <a:rPr lang="id-ID" sz="1300" b="1" noProof="0" dirty="0">
                          <a:solidFill>
                            <a:srgbClr val="FFFFFF"/>
                          </a:solidFill>
                          <a:latin typeface="Nunito" pitchFamily="2" charset="0"/>
                          <a:ea typeface="Nunito Bold"/>
                          <a:cs typeface="Nunito Bold"/>
                          <a:sym typeface="Nunito Bold"/>
                        </a:rPr>
                        <a:t>JALUR</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F225B"/>
                    </a:solidFill>
                  </a:tcPr>
                </a:tc>
                <a:tc>
                  <a:txBody>
                    <a:bodyPr/>
                    <a:lstStyle/>
                    <a:p>
                      <a:pPr algn="ctr">
                        <a:lnSpc>
                          <a:spcPct val="100000"/>
                        </a:lnSpc>
                        <a:defRPr/>
                      </a:pPr>
                      <a:r>
                        <a:rPr lang="id-ID" sz="1300" b="1" noProof="0" dirty="0">
                          <a:solidFill>
                            <a:srgbClr val="FFFFFF"/>
                          </a:solidFill>
                          <a:latin typeface="Nunito" pitchFamily="2" charset="0"/>
                          <a:ea typeface="Nunito Bold"/>
                          <a:cs typeface="Nunito Bold"/>
                          <a:sym typeface="Nunito Bold"/>
                        </a:rPr>
                        <a:t>KETERANGAN</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F225B"/>
                    </a:solidFill>
                  </a:tcPr>
                </a:tc>
                <a:tc>
                  <a:txBody>
                    <a:bodyPr/>
                    <a:lstStyle/>
                    <a:p>
                      <a:pPr algn="ctr">
                        <a:lnSpc>
                          <a:spcPct val="100000"/>
                        </a:lnSpc>
                        <a:defRPr/>
                      </a:pPr>
                      <a:r>
                        <a:rPr lang="id-ID" sz="1300" b="1" noProof="0" dirty="0">
                          <a:solidFill>
                            <a:srgbClr val="FFFFFF"/>
                          </a:solidFill>
                          <a:latin typeface="Nunito" pitchFamily="2" charset="0"/>
                          <a:sym typeface="Nunito Bold"/>
                        </a:rPr>
                        <a:t>KUOTA</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F225B"/>
                    </a:solidFill>
                  </a:tcPr>
                </a:tc>
                <a:tc>
                  <a:txBody>
                    <a:bodyPr/>
                    <a:lstStyle/>
                    <a:p>
                      <a:pPr algn="ctr">
                        <a:lnSpc>
                          <a:spcPct val="100000"/>
                        </a:lnSpc>
                        <a:defRPr/>
                      </a:pPr>
                      <a:r>
                        <a:rPr lang="id-ID" sz="1300" b="1" noProof="0" dirty="0">
                          <a:solidFill>
                            <a:srgbClr val="FFFFFF"/>
                          </a:solidFill>
                          <a:latin typeface="Nunito" pitchFamily="2" charset="0"/>
                          <a:ea typeface="Nunito Bold"/>
                          <a:cs typeface="Nunito Bold"/>
                          <a:sym typeface="Nunito Bold"/>
                        </a:rPr>
                        <a:t>SELEKSI</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F225B"/>
                    </a:solidFill>
                  </a:tcPr>
                </a:tc>
                <a:tc>
                  <a:txBody>
                    <a:bodyPr/>
                    <a:lstStyle/>
                    <a:p>
                      <a:pPr algn="ctr">
                        <a:lnSpc>
                          <a:spcPct val="100000"/>
                        </a:lnSpc>
                        <a:defRPr/>
                      </a:pPr>
                      <a:r>
                        <a:rPr lang="id-ID" sz="1300" b="1" noProof="0" dirty="0">
                          <a:solidFill>
                            <a:srgbClr val="FFFFFF"/>
                          </a:solidFill>
                          <a:latin typeface="Nunito" pitchFamily="2" charset="0"/>
                          <a:ea typeface="Nunito Bold"/>
                          <a:cs typeface="Nunito Bold"/>
                          <a:sym typeface="Nunito Bold"/>
                        </a:rPr>
                        <a:t>LINIMASA</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F225B"/>
                    </a:solidFill>
                  </a:tcPr>
                </a:tc>
                <a:extLst>
                  <a:ext uri="{0D108BD9-81ED-4DB2-BD59-A6C34878D82A}">
                    <a16:rowId xmlns:a16="http://schemas.microsoft.com/office/drawing/2014/main" val="10000"/>
                  </a:ext>
                </a:extLst>
              </a:tr>
              <a:tr h="831053">
                <a:tc rowSpan="2">
                  <a:txBody>
                    <a:bodyPr/>
                    <a:lstStyle/>
                    <a:p>
                      <a:pPr algn="ctr">
                        <a:lnSpc>
                          <a:spcPct val="100000"/>
                        </a:lnSpc>
                        <a:defRPr/>
                      </a:pPr>
                      <a:r>
                        <a:rPr lang="id-ID" sz="1300" b="1" noProof="0" dirty="0">
                          <a:solidFill>
                            <a:srgbClr val="000000"/>
                          </a:solidFill>
                          <a:latin typeface="Nunito" pitchFamily="2" charset="0"/>
                          <a:ea typeface="Nunito Bold"/>
                          <a:cs typeface="Nunito Bold"/>
                          <a:sym typeface="Nunito Bold"/>
                        </a:rPr>
                        <a:t>PRESTASI</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l">
                        <a:lnSpc>
                          <a:spcPct val="100000"/>
                        </a:lnSpc>
                        <a:defRPr/>
                      </a:pPr>
                      <a:r>
                        <a:rPr lang="id-ID" sz="1300" noProof="0" dirty="0">
                          <a:solidFill>
                            <a:srgbClr val="000000"/>
                          </a:solidFill>
                          <a:latin typeface="Nunito" pitchFamily="2" charset="0"/>
                          <a:ea typeface="Nunito"/>
                          <a:cs typeface="Nunito"/>
                          <a:sym typeface="Nunito"/>
                        </a:rPr>
                        <a:t>PRESTASI AKADEMIK</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defRPr/>
                      </a:pPr>
                      <a:r>
                        <a:rPr lang="id-ID" sz="1300" b="1" noProof="0" dirty="0">
                          <a:solidFill>
                            <a:schemeClr val="tx1"/>
                          </a:solidFill>
                          <a:latin typeface="Nunito" pitchFamily="2" charset="0"/>
                          <a:ea typeface="Nunito Bold"/>
                          <a:cs typeface="Nunito Bold"/>
                          <a:sym typeface="Nunito Bold"/>
                        </a:rPr>
                        <a:t>SMP: 20%</a:t>
                      </a:r>
                    </a:p>
                    <a:p>
                      <a:pPr algn="ctr">
                        <a:lnSpc>
                          <a:spcPct val="100000"/>
                        </a:lnSpc>
                        <a:defRPr/>
                      </a:pPr>
                      <a:r>
                        <a:rPr lang="id-ID" sz="1300" b="1" noProof="0" dirty="0">
                          <a:solidFill>
                            <a:schemeClr val="tx1"/>
                          </a:solidFill>
                          <a:latin typeface="Nunito" pitchFamily="2" charset="0"/>
                          <a:sym typeface="Nunito Bold"/>
                        </a:rPr>
                        <a:t>SMA: 25%</a:t>
                      </a:r>
                      <a:endParaRPr lang="id-ID" sz="1300" noProof="0" dirty="0">
                        <a:solidFill>
                          <a:schemeClr val="tx1"/>
                        </a:solidFill>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365760" lvl="2" indent="-121920" algn="l">
                        <a:lnSpc>
                          <a:spcPct val="100000"/>
                        </a:lnSpc>
                        <a:buAutoNum type="arabicPeriod"/>
                        <a:defRPr/>
                      </a:pPr>
                      <a:r>
                        <a:rPr lang="id-ID" sz="1300" noProof="0" dirty="0">
                          <a:solidFill>
                            <a:srgbClr val="000000"/>
                          </a:solidFill>
                          <a:latin typeface="Nunito" pitchFamily="2" charset="0"/>
                          <a:ea typeface="Nunito"/>
                          <a:cs typeface="Nunito"/>
                          <a:sym typeface="Nunito"/>
                        </a:rPr>
                        <a:t>Total pembobotan indeks prestasi akademik;</a:t>
                      </a:r>
                      <a:endParaRPr lang="id-ID" sz="1300" noProof="0" dirty="0">
                        <a:latin typeface="Nunito" pitchFamily="2" charset="0"/>
                      </a:endParaRP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Wilayah PMB Prioritas;</a:t>
                      </a: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Urutan pihak sekolah; dan</a:t>
                      </a: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rowSpan="2">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Pendaftaran s/d  Seleksi : 16-18 Juni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18 Juni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 19-20 Juni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831053">
                <a:tc vMerge="1">
                  <a:txBody>
                    <a:bodyPr/>
                    <a:lstStyle/>
                    <a:p>
                      <a:pPr algn="ctr">
                        <a:lnSpc>
                          <a:spcPts val="1438"/>
                        </a:lnSpc>
                        <a:defRPr/>
                      </a:pPr>
                      <a:r>
                        <a:rPr lang="en-US" sz="1200" b="1">
                          <a:solidFill>
                            <a:srgbClr val="000000"/>
                          </a:solidFill>
                          <a:latin typeface="Nunito Bold"/>
                          <a:ea typeface="Nunito Bold"/>
                          <a:cs typeface="Nunito Bold"/>
                          <a:sym typeface="Nunito Bold"/>
                        </a:rPr>
                        <a:t>PRESTASI</a:t>
                      </a:r>
                      <a:endParaRPr lang="en-US" sz="1100"/>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l">
                        <a:lnSpc>
                          <a:spcPct val="100000"/>
                        </a:lnSpc>
                        <a:defRPr/>
                      </a:pPr>
                      <a:r>
                        <a:rPr lang="id-ID" sz="1300" noProof="0" dirty="0">
                          <a:solidFill>
                            <a:srgbClr val="000000"/>
                          </a:solidFill>
                          <a:latin typeface="Nunito" pitchFamily="2" charset="0"/>
                          <a:ea typeface="Nunito"/>
                          <a:cs typeface="Nunito"/>
                          <a:sym typeface="Nunito"/>
                        </a:rPr>
                        <a:t>PRESTASI NON AKADEMIK</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defRPr/>
                      </a:pPr>
                      <a:r>
                        <a:rPr lang="id-ID" sz="1300" b="1" noProof="0" dirty="0">
                          <a:solidFill>
                            <a:schemeClr val="tx1"/>
                          </a:solidFill>
                          <a:latin typeface="Nunito" pitchFamily="2" charset="0"/>
                          <a:sym typeface="Nunito Bold"/>
                        </a:rPr>
                        <a:t>7%</a:t>
                      </a:r>
                      <a:endParaRPr lang="id-ID" sz="1300" noProof="0" dirty="0">
                        <a:solidFill>
                          <a:schemeClr val="tx1"/>
                        </a:solidFill>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365760" lvl="2" indent="-121920" algn="l">
                        <a:lnSpc>
                          <a:spcPct val="100000"/>
                        </a:lnSpc>
                        <a:buAutoNum type="arabicPeriod"/>
                        <a:defRPr/>
                      </a:pPr>
                      <a:r>
                        <a:rPr lang="id-ID" sz="1300" noProof="0" dirty="0">
                          <a:solidFill>
                            <a:srgbClr val="000000"/>
                          </a:solidFill>
                          <a:latin typeface="Nunito" pitchFamily="2" charset="0"/>
                          <a:ea typeface="Nunito"/>
                          <a:cs typeface="Nunito"/>
                          <a:sym typeface="Nunito"/>
                        </a:rPr>
                        <a:t>Total pembobotan indeks prestasi non-akademik;</a:t>
                      </a:r>
                    </a:p>
                    <a:p>
                      <a:pPr marL="365760" lvl="2" indent="-121920" algn="l">
                        <a:lnSpc>
                          <a:spcPct val="100000"/>
                        </a:lnSpc>
                        <a:buAutoNum type="arabicPeriod"/>
                        <a:defRPr/>
                      </a:pPr>
                      <a:r>
                        <a:rPr lang="id-ID" sz="1300" noProof="0" dirty="0">
                          <a:solidFill>
                            <a:srgbClr val="000000"/>
                          </a:solidFill>
                          <a:latin typeface="Nunito" pitchFamily="2" charset="0"/>
                          <a:sym typeface="Nunito"/>
                        </a:rPr>
                        <a:t>Wilayah PMB prioritas;</a:t>
                      </a:r>
                      <a:endParaRPr lang="id-ID" sz="1300" noProof="0" dirty="0">
                        <a:latin typeface="Nunito" pitchFamily="2" charset="0"/>
                      </a:endParaRP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Urutan pilihan sekolah; dan</a:t>
                      </a: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pPr marL="314960" lvl="2" indent="-104987" algn="l">
                        <a:lnSpc>
                          <a:spcPts val="1438"/>
                        </a:lnSpc>
                        <a:buFont typeface="Arial"/>
                        <a:buChar char="⚬"/>
                        <a:defRPr/>
                      </a:pPr>
                      <a:r>
                        <a:rPr lang="en-US" sz="1200">
                          <a:solidFill>
                            <a:srgbClr val="000000"/>
                          </a:solidFill>
                          <a:latin typeface="Nunito"/>
                          <a:ea typeface="Nunito"/>
                          <a:cs typeface="Nunito"/>
                          <a:sym typeface="Nunito"/>
                        </a:rPr>
                        <a:t>Pendaftaran dan Seleksi : 10-12 Juni 2025</a:t>
                      </a:r>
                      <a:endParaRPr lang="en-US" sz="1100"/>
                    </a:p>
                    <a:p>
                      <a:pPr marL="314960" lvl="2" indent="-104987" algn="l">
                        <a:lnSpc>
                          <a:spcPts val="1438"/>
                        </a:lnSpc>
                        <a:buFont typeface="Arial"/>
                        <a:buChar char="⚬"/>
                      </a:pPr>
                      <a:r>
                        <a:rPr lang="en-US" sz="1200">
                          <a:solidFill>
                            <a:srgbClr val="000000"/>
                          </a:solidFill>
                          <a:latin typeface="Nunito"/>
                          <a:ea typeface="Nunito"/>
                          <a:cs typeface="Nunito"/>
                          <a:sym typeface="Nunito"/>
                        </a:rPr>
                        <a:t>Pengumuman : 12 Juni 2025</a:t>
                      </a:r>
                    </a:p>
                    <a:p>
                      <a:pPr marL="314960" lvl="2" indent="-104987" algn="l">
                        <a:lnSpc>
                          <a:spcPts val="1438"/>
                        </a:lnSpc>
                        <a:buFont typeface="Arial"/>
                        <a:buChar char="⚬"/>
                      </a:pPr>
                      <a:r>
                        <a:rPr lang="en-US" sz="1200">
                          <a:solidFill>
                            <a:srgbClr val="000000"/>
                          </a:solidFill>
                          <a:latin typeface="Nunito"/>
                          <a:ea typeface="Nunito"/>
                          <a:cs typeface="Nunito"/>
                          <a:sym typeface="Nunito"/>
                        </a:rPr>
                        <a:t>Lapor Diri : 13-14 Juni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647769">
                <a:tc rowSpan="4">
                  <a:txBody>
                    <a:bodyPr/>
                    <a:lstStyle/>
                    <a:p>
                      <a:pPr algn="ctr">
                        <a:lnSpc>
                          <a:spcPct val="100000"/>
                        </a:lnSpc>
                        <a:defRPr/>
                      </a:pPr>
                      <a:r>
                        <a:rPr lang="id-ID" sz="1300" b="1" noProof="0" dirty="0">
                          <a:solidFill>
                            <a:srgbClr val="000000"/>
                          </a:solidFill>
                          <a:latin typeface="Nunito" pitchFamily="2" charset="0"/>
                          <a:ea typeface="Nunito Bold"/>
                          <a:cs typeface="Nunito Bold"/>
                          <a:sym typeface="Nunito Bold"/>
                        </a:rPr>
                        <a:t>AFIRMASI</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rowSpan="2">
                  <a:txBody>
                    <a:bodyPr/>
                    <a:lstStyle/>
                    <a:p>
                      <a:pPr algn="l">
                        <a:lnSpc>
                          <a:spcPct val="100000"/>
                        </a:lnSpc>
                        <a:defRPr/>
                      </a:pPr>
                      <a:r>
                        <a:rPr lang="id-ID" sz="1300" b="1" noProof="0" dirty="0">
                          <a:solidFill>
                            <a:srgbClr val="000000"/>
                          </a:solidFill>
                          <a:latin typeface="Nunito" pitchFamily="2" charset="0"/>
                          <a:ea typeface="Nunito Bold"/>
                          <a:cs typeface="Nunito Bold"/>
                          <a:sym typeface="Nunito Bold"/>
                        </a:rPr>
                        <a:t>Afirmasi Prioritas Pertama:</a:t>
                      </a:r>
                      <a:endParaRPr lang="id-ID" sz="1300" noProof="0" dirty="0">
                        <a:latin typeface="Nunito" pitchFamily="2" charset="0"/>
                      </a:endParaRPr>
                    </a:p>
                    <a:p>
                      <a:pPr marL="176213" indent="-176213" algn="l">
                        <a:lnSpc>
                          <a:spcPct val="100000"/>
                        </a:lnSpc>
                        <a:buFont typeface="+mj-lt"/>
                        <a:buAutoNum type="arabicPeriod"/>
                      </a:pPr>
                      <a:r>
                        <a:rPr lang="id-ID" sz="1300" noProof="0" dirty="0">
                          <a:solidFill>
                            <a:srgbClr val="000000"/>
                          </a:solidFill>
                          <a:latin typeface="Nunito" pitchFamily="2" charset="0"/>
                          <a:ea typeface="Nunito"/>
                          <a:cs typeface="Nunito"/>
                          <a:sym typeface="Nunito"/>
                        </a:rPr>
                        <a:t>Penerima manfaat Panti Sosial, dan </a:t>
                      </a:r>
                    </a:p>
                    <a:p>
                      <a:pPr marL="176213" indent="-176213" algn="l">
                        <a:lnSpc>
                          <a:spcPct val="100000"/>
                        </a:lnSpc>
                        <a:buFont typeface="+mj-lt"/>
                        <a:buAutoNum type="arabicPeriod"/>
                      </a:pPr>
                      <a:r>
                        <a:rPr lang="id-ID" sz="1300" noProof="0" dirty="0">
                          <a:solidFill>
                            <a:srgbClr val="000000"/>
                          </a:solidFill>
                          <a:latin typeface="Nunito" pitchFamily="2" charset="0"/>
                          <a:ea typeface="Nunito"/>
                          <a:cs typeface="Nunito"/>
                          <a:sym typeface="Nunito"/>
                        </a:rPr>
                        <a:t>Anak Tenaga Kesehatan yang Meninggal Dunia dalam Penanganan Covid-19</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rowSpan="4">
                  <a:txBody>
                    <a:bodyPr/>
                    <a:lstStyle/>
                    <a:p>
                      <a:pPr algn="ctr">
                        <a:lnSpc>
                          <a:spcPct val="100000"/>
                        </a:lnSpc>
                        <a:defRPr/>
                      </a:pPr>
                      <a:r>
                        <a:rPr lang="id-ID" sz="1300" b="1" noProof="0" dirty="0">
                          <a:solidFill>
                            <a:srgbClr val="000000"/>
                          </a:solidFill>
                          <a:latin typeface="Nunito" pitchFamily="2" charset="0"/>
                          <a:ea typeface="Nunito Bold"/>
                          <a:cs typeface="Nunito Bold"/>
                          <a:sym typeface="Nunito Bold"/>
                        </a:rPr>
                        <a:t>SMP: 20% </a:t>
                      </a:r>
                    </a:p>
                    <a:p>
                      <a:pPr algn="ctr">
                        <a:lnSpc>
                          <a:spcPct val="100000"/>
                        </a:lnSpc>
                        <a:defRPr/>
                      </a:pPr>
                      <a:r>
                        <a:rPr lang="id-ID" sz="1300" b="1" noProof="0" dirty="0">
                          <a:solidFill>
                            <a:srgbClr val="000000"/>
                          </a:solidFill>
                          <a:latin typeface="Nunito" pitchFamily="2" charset="0"/>
                          <a:sym typeface="Nunito Bold"/>
                        </a:rPr>
                        <a:t>SMA: 30%</a:t>
                      </a:r>
                      <a:endParaRPr lang="id-ID" sz="1300" noProof="0" dirty="0">
                        <a:latin typeface="Nunito" pitchFamily="2" charset="0"/>
                      </a:endParaRPr>
                    </a:p>
                    <a:p>
                      <a:pPr algn="ctr">
                        <a:lnSpc>
                          <a:spcPct val="100000"/>
                        </a:lnSpc>
                      </a:pPr>
                      <a:endParaRPr lang="id-ID" sz="1300" noProof="0" dirty="0">
                        <a:solidFill>
                          <a:srgbClr val="000000"/>
                        </a:solidFill>
                        <a:latin typeface="Nunito" pitchFamily="2" charset="0"/>
                        <a:ea typeface="Nunito"/>
                        <a:cs typeface="Nunito"/>
                        <a:sym typeface="Nunito"/>
                      </a:endParaRPr>
                    </a:p>
                    <a:p>
                      <a:pPr algn="ctr">
                        <a:lnSpc>
                          <a:spcPct val="100000"/>
                        </a:lnSpc>
                      </a:pPr>
                      <a:r>
                        <a:rPr lang="id-ID" sz="1300" noProof="0" dirty="0">
                          <a:solidFill>
                            <a:srgbClr val="000000"/>
                          </a:solidFill>
                          <a:latin typeface="Nunito" pitchFamily="2" charset="0"/>
                          <a:ea typeface="Nunito"/>
                          <a:cs typeface="Nunito"/>
                          <a:sym typeface="Nunito"/>
                        </a:rPr>
                        <a:t>kuota anak </a:t>
                      </a:r>
                    </a:p>
                    <a:p>
                      <a:pPr algn="ctr">
                        <a:lnSpc>
                          <a:spcPct val="100000"/>
                        </a:lnSpc>
                      </a:pPr>
                      <a:r>
                        <a:rPr lang="id-ID" sz="1300" noProof="0" dirty="0">
                          <a:solidFill>
                            <a:srgbClr val="000000"/>
                          </a:solidFill>
                          <a:latin typeface="Nunito" pitchFamily="2" charset="0"/>
                          <a:ea typeface="Nunito"/>
                          <a:cs typeface="Nunito"/>
                          <a:sym typeface="Nunito"/>
                        </a:rPr>
                        <a:t>penyandang disabilitas </a:t>
                      </a:r>
                    </a:p>
                    <a:p>
                      <a:pPr algn="ctr">
                        <a:lnSpc>
                          <a:spcPct val="100000"/>
                        </a:lnSpc>
                      </a:pPr>
                      <a:r>
                        <a:rPr lang="id-ID" sz="1300" noProof="0" dirty="0">
                          <a:solidFill>
                            <a:srgbClr val="000000"/>
                          </a:solidFill>
                          <a:latin typeface="Nunito" pitchFamily="2" charset="0"/>
                          <a:ea typeface="Nunito"/>
                          <a:cs typeface="Nunito"/>
                          <a:sym typeface="Nunito"/>
                        </a:rPr>
                        <a:t>2 murid per rombel</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rowSpan="3">
                  <a:txBody>
                    <a:bodyPr/>
                    <a:lstStyle/>
                    <a:p>
                      <a:pPr algn="just">
                        <a:lnSpc>
                          <a:spcPct val="100000"/>
                        </a:lnSpc>
                        <a:defRPr/>
                      </a:pPr>
                      <a:r>
                        <a:rPr lang="id-ID" sz="1300" noProof="0" dirty="0">
                          <a:solidFill>
                            <a:srgbClr val="000000"/>
                          </a:solidFill>
                          <a:latin typeface="Nunito" pitchFamily="2" charset="0"/>
                          <a:ea typeface="Nunito"/>
                          <a:cs typeface="Nunito"/>
                          <a:sym typeface="Nunito"/>
                        </a:rPr>
                        <a:t>Afirmasi prioritas pertama tanpa seleksi, kecuali untuk Penyandang Disabilitas dilakukan seleksi dengan urutan langkah:</a:t>
                      </a:r>
                      <a:endParaRPr lang="id-ID" sz="1300" noProof="0" dirty="0">
                        <a:latin typeface="Nunito" pitchFamily="2" charset="0"/>
                      </a:endParaRPr>
                    </a:p>
                    <a:p>
                      <a:pPr marL="346710" lvl="2" indent="-115570" algn="just">
                        <a:lnSpc>
                          <a:spcPct val="100000"/>
                        </a:lnSpc>
                        <a:buAutoNum type="arabicPeriod"/>
                      </a:pPr>
                      <a:r>
                        <a:rPr lang="id-ID" sz="1300" noProof="0" dirty="0">
                          <a:solidFill>
                            <a:srgbClr val="000000"/>
                          </a:solidFill>
                          <a:latin typeface="Nunito" pitchFamily="2" charset="0"/>
                          <a:ea typeface="Nunito"/>
                          <a:cs typeface="Nunito"/>
                          <a:sym typeface="Nunito"/>
                        </a:rPr>
                        <a:t>Wilayah PMB prioritas;</a:t>
                      </a:r>
                    </a:p>
                    <a:p>
                      <a:pPr marL="346710" lvl="2" indent="-115570" algn="just">
                        <a:lnSpc>
                          <a:spcPct val="100000"/>
                        </a:lnSpc>
                        <a:buAutoNum type="arabicPeriod"/>
                      </a:pPr>
                      <a:r>
                        <a:rPr lang="id-ID" sz="1300" noProof="0" dirty="0">
                          <a:solidFill>
                            <a:srgbClr val="000000"/>
                          </a:solidFill>
                          <a:latin typeface="Nunito" pitchFamily="2" charset="0"/>
                          <a:ea typeface="Nunito"/>
                          <a:cs typeface="Nunito"/>
                          <a:sym typeface="Nunito"/>
                        </a:rPr>
                        <a:t>usia yang tertua ke termuda;</a:t>
                      </a:r>
                    </a:p>
                    <a:p>
                      <a:pPr marL="346710" lvl="2" indent="-115570" algn="just">
                        <a:lnSpc>
                          <a:spcPct val="100000"/>
                        </a:lnSpc>
                        <a:buAutoNum type="arabicPeriod"/>
                      </a:pPr>
                      <a:r>
                        <a:rPr lang="id-ID" sz="1300" noProof="0" dirty="0">
                          <a:solidFill>
                            <a:srgbClr val="000000"/>
                          </a:solidFill>
                          <a:latin typeface="Nunito" pitchFamily="2" charset="0"/>
                          <a:ea typeface="Nunito"/>
                          <a:cs typeface="Nunito"/>
                          <a:sym typeface="Nunito"/>
                        </a:rPr>
                        <a:t>urutan pilihan sekolah; dan</a:t>
                      </a:r>
                    </a:p>
                    <a:p>
                      <a:pPr marL="346710" lvl="2" indent="-115570" algn="just">
                        <a:lnSpc>
                          <a:spcPct val="100000"/>
                        </a:lnSpc>
                        <a:buAutoNum type="arabicPeriod"/>
                      </a:pPr>
                      <a:r>
                        <a:rPr lang="id-ID" sz="1300" noProof="0" dirty="0">
                          <a:solidFill>
                            <a:srgbClr val="000000"/>
                          </a:solidFill>
                          <a:latin typeface="Nunito" pitchFamily="2" charset="0"/>
                          <a:ea typeface="Nunito"/>
                          <a:cs typeface="Nunito"/>
                          <a:sym typeface="Nunito"/>
                        </a:rPr>
                        <a:t>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Input ke sistem  : 16 Juni  – 1 Juli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2 Juli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3 – 4 Juli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52675968"/>
                  </a:ext>
                </a:extLst>
              </a:tr>
              <a:tr h="0">
                <a:tc vMerge="1">
                  <a:txBody>
                    <a:bodyPr/>
                    <a:lstStyle/>
                    <a:p>
                      <a:endParaRPr lang="en-ID"/>
                    </a:p>
                  </a:txBody>
                  <a:tcPr>
                    <a:lnT w="9525" cap="flat" cmpd="sng" algn="ctr">
                      <a:solidFill>
                        <a:srgbClr val="000000"/>
                      </a:solidFill>
                      <a:prstDash val="solid"/>
                      <a:round/>
                      <a:headEnd type="none" w="med" len="med"/>
                      <a:tailEnd type="none" w="med" len="med"/>
                    </a:lnT>
                  </a:tcPr>
                </a:tc>
                <a:tc vMerge="1">
                  <a:txBody>
                    <a:bodyPr/>
                    <a:lstStyle/>
                    <a:p>
                      <a:pPr algn="l">
                        <a:lnSpc>
                          <a:spcPct val="100000"/>
                        </a:lnSpc>
                      </a:pPr>
                      <a:endParaRPr lang="en-US" sz="1400"/>
                    </a:p>
                  </a:txBody>
                  <a:tcPr marL="52920" marR="52920" marT="52920" marB="5292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endParaRPr lang="en-ID"/>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vMerge="1">
                  <a:txBody>
                    <a:bodyPr/>
                    <a:lstStyle/>
                    <a:p>
                      <a:endParaRPr lang="en-ID"/>
                    </a:p>
                  </a:txBody>
                  <a:tcPr>
                    <a:lnT w="9525" cap="flat" cmpd="sng" algn="ctr">
                      <a:solidFill>
                        <a:srgbClr val="000000"/>
                      </a:solidFill>
                      <a:prstDash val="solid"/>
                      <a:round/>
                      <a:headEnd type="none" w="med" len="med"/>
                      <a:tailEnd type="none" w="med" len="med"/>
                    </a:lnT>
                  </a:tcPr>
                </a:tc>
                <a:tc rowSpan="2">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Pendaftaran s/d Seleksi : 16 - 18 Juni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18 Juni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19-20 Juni 2025</a:t>
                      </a:r>
                    </a:p>
                  </a:txBody>
                  <a:tcPr marL="52920" marR="52920" marT="52920" marB="5292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0410989"/>
                  </a:ext>
                </a:extLst>
              </a:tr>
              <a:tr h="758598">
                <a:tc vMerge="1">
                  <a:txBody>
                    <a:bodyPr/>
                    <a:lstStyle/>
                    <a:p>
                      <a:pPr algn="ctr">
                        <a:lnSpc>
                          <a:spcPts val="1438"/>
                        </a:lnSpc>
                        <a:defRPr/>
                      </a:pPr>
                      <a:r>
                        <a:rPr lang="en-US" sz="1200" b="1">
                          <a:solidFill>
                            <a:srgbClr val="000000"/>
                          </a:solidFill>
                          <a:latin typeface="Nunito Bold"/>
                          <a:ea typeface="Nunito Bold"/>
                          <a:cs typeface="Nunito Bold"/>
                          <a:sym typeface="Nunito Bold"/>
                        </a:rPr>
                        <a:t>AFIRMASI</a:t>
                      </a:r>
                      <a:endParaRPr lang="en-US" sz="1100"/>
                    </a:p>
                    <a:p>
                      <a:pPr algn="ctr">
                        <a:lnSpc>
                          <a:spcPts val="1438"/>
                        </a:lnSpc>
                      </a:pPr>
                      <a:endParaRPr lang="en-US" sz="1100"/>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l">
                        <a:lnSpc>
                          <a:spcPct val="100000"/>
                        </a:lnSpc>
                        <a:defRPr/>
                      </a:pPr>
                      <a:r>
                        <a:rPr lang="id-ID" sz="1300" b="1" noProof="0" dirty="0">
                          <a:solidFill>
                            <a:srgbClr val="000000"/>
                          </a:solidFill>
                          <a:latin typeface="Nunito" pitchFamily="2" charset="0"/>
                          <a:ea typeface="Nunito Bold"/>
                          <a:cs typeface="Nunito Bold"/>
                          <a:sym typeface="Nunito Bold"/>
                        </a:rPr>
                        <a:t>Afirmasi Prioritas Pertama:</a:t>
                      </a:r>
                      <a:endParaRPr lang="id-ID" sz="1300" noProof="0" dirty="0">
                        <a:latin typeface="Nunito" pitchFamily="2" charset="0"/>
                      </a:endParaRPr>
                    </a:p>
                    <a:p>
                      <a:pPr algn="l">
                        <a:lnSpc>
                          <a:spcPct val="100000"/>
                        </a:lnSpc>
                      </a:pPr>
                      <a:r>
                        <a:rPr lang="id-ID" sz="1300" noProof="0" dirty="0">
                          <a:solidFill>
                            <a:srgbClr val="000000"/>
                          </a:solidFill>
                          <a:latin typeface="Nunito" pitchFamily="2" charset="0"/>
                          <a:ea typeface="Nunito"/>
                          <a:cs typeface="Nunito"/>
                          <a:sym typeface="Nunito"/>
                        </a:rPr>
                        <a:t>Penyandang Disabilitas</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pPr algn="ctr">
                        <a:lnSpc>
                          <a:spcPts val="1438"/>
                        </a:lnSpc>
                        <a:defRPr/>
                      </a:pPr>
                      <a:r>
                        <a:rPr lang="en-US" sz="1200" b="1">
                          <a:solidFill>
                            <a:srgbClr val="000000"/>
                          </a:solidFill>
                          <a:latin typeface="Nunito Bold"/>
                          <a:ea typeface="Nunito Bold"/>
                          <a:cs typeface="Nunito Bold"/>
                          <a:sym typeface="Nunito Bold"/>
                        </a:rPr>
                        <a:t>22% </a:t>
                      </a:r>
                      <a:endParaRPr lang="en-US" sz="1100"/>
                    </a:p>
                    <a:p>
                      <a:pPr algn="ctr">
                        <a:lnSpc>
                          <a:spcPts val="1438"/>
                        </a:lnSpc>
                      </a:pPr>
                      <a:r>
                        <a:rPr lang="en-US" sz="1200">
                          <a:solidFill>
                            <a:srgbClr val="000000"/>
                          </a:solidFill>
                          <a:latin typeface="Nunito"/>
                          <a:ea typeface="Nunito"/>
                          <a:cs typeface="Nunito"/>
                          <a:sym typeface="Nunito"/>
                        </a:rPr>
                        <a:t>termasuk kuota anak </a:t>
                      </a:r>
                    </a:p>
                    <a:p>
                      <a:pPr algn="ctr">
                        <a:lnSpc>
                          <a:spcPts val="1438"/>
                        </a:lnSpc>
                      </a:pPr>
                      <a:r>
                        <a:rPr lang="en-US" sz="1200">
                          <a:solidFill>
                            <a:srgbClr val="000000"/>
                          </a:solidFill>
                          <a:latin typeface="Nunito"/>
                          <a:ea typeface="Nunito"/>
                          <a:cs typeface="Nunito"/>
                          <a:sym typeface="Nunito"/>
                        </a:rPr>
                        <a:t>penyandang disabilitas 2 (dua) murid per rombongan </a:t>
                      </a:r>
                    </a:p>
                    <a:p>
                      <a:pPr algn="ctr">
                        <a:lnSpc>
                          <a:spcPts val="1438"/>
                        </a:lnSpc>
                      </a:pPr>
                      <a:r>
                        <a:rPr lang="en-US" sz="1200">
                          <a:solidFill>
                            <a:srgbClr val="000000"/>
                          </a:solidFill>
                          <a:latin typeface="Nunito"/>
                          <a:ea typeface="Nunito"/>
                          <a:cs typeface="Nunito"/>
                          <a:sym typeface="Nunito"/>
                        </a:rPr>
                        <a:t>belajar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pPr algn="just">
                        <a:lnSpc>
                          <a:spcPts val="1438"/>
                        </a:lnSpc>
                        <a:defRPr/>
                      </a:pPr>
                      <a:r>
                        <a:rPr lang="en-US" sz="1200">
                          <a:solidFill>
                            <a:srgbClr val="000000"/>
                          </a:solidFill>
                          <a:latin typeface="Nunito"/>
                          <a:ea typeface="Nunito"/>
                          <a:cs typeface="Nunito"/>
                          <a:sym typeface="Nunito"/>
                        </a:rPr>
                        <a:t>Afirmasi prioritas pertama tanpa seleksi, kecuali untuk Penyandang Disabiilitas dilakukan seleksi dengan urutan langkah:</a:t>
                      </a:r>
                      <a:endParaRPr lang="en-US" sz="1100"/>
                    </a:p>
                    <a:p>
                      <a:pPr marL="346710" lvl="2" indent="-115570" algn="just">
                        <a:lnSpc>
                          <a:spcPts val="1438"/>
                        </a:lnSpc>
                        <a:buAutoNum type="arabicPeriod"/>
                      </a:pPr>
                      <a:r>
                        <a:rPr lang="en-US" sz="1200">
                          <a:solidFill>
                            <a:srgbClr val="000000"/>
                          </a:solidFill>
                          <a:latin typeface="Nunito"/>
                          <a:ea typeface="Nunito"/>
                          <a:cs typeface="Nunito"/>
                          <a:sym typeface="Nunito"/>
                        </a:rPr>
                        <a:t>Wilayah PMB prioritas;</a:t>
                      </a:r>
                    </a:p>
                    <a:p>
                      <a:pPr marL="346710" lvl="2" indent="-115570" algn="just">
                        <a:lnSpc>
                          <a:spcPts val="1438"/>
                        </a:lnSpc>
                        <a:buAutoNum type="arabicPeriod"/>
                      </a:pPr>
                      <a:r>
                        <a:rPr lang="en-US" sz="1200">
                          <a:solidFill>
                            <a:srgbClr val="000000"/>
                          </a:solidFill>
                          <a:latin typeface="Nunito"/>
                          <a:ea typeface="Nunito"/>
                          <a:cs typeface="Nunito"/>
                          <a:sym typeface="Nunito"/>
                        </a:rPr>
                        <a:t>usia yang tertua ke termuda;</a:t>
                      </a:r>
                    </a:p>
                    <a:p>
                      <a:pPr marL="346710" lvl="2" indent="-115570" algn="just">
                        <a:lnSpc>
                          <a:spcPts val="1438"/>
                        </a:lnSpc>
                        <a:buAutoNum type="arabicPeriod"/>
                      </a:pPr>
                      <a:r>
                        <a:rPr lang="en-US" sz="1200">
                          <a:solidFill>
                            <a:srgbClr val="000000"/>
                          </a:solidFill>
                          <a:latin typeface="Nunito"/>
                          <a:ea typeface="Nunito"/>
                          <a:cs typeface="Nunito"/>
                          <a:sym typeface="Nunito"/>
                        </a:rPr>
                        <a:t>urutan pilihan sekolah; dan</a:t>
                      </a:r>
                    </a:p>
                    <a:p>
                      <a:pPr marL="346710" lvl="2" indent="-115570" algn="just">
                        <a:lnSpc>
                          <a:spcPts val="1438"/>
                        </a:lnSpc>
                        <a:buAutoNum type="arabicPeriod"/>
                      </a:pPr>
                      <a:r>
                        <a:rPr lang="en-US" sz="1200">
                          <a:solidFill>
                            <a:srgbClr val="000000"/>
                          </a:solidFill>
                          <a:latin typeface="Nunito"/>
                          <a:ea typeface="Nunito"/>
                          <a:cs typeface="Nunito"/>
                          <a:sym typeface="Nunito"/>
                        </a:rPr>
                        <a:t>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pPr marL="180000" lvl="2" indent="-180000" algn="l">
                        <a:lnSpc>
                          <a:spcPct val="100000"/>
                        </a:lnSpc>
                        <a:buFont typeface="Arial" panose="020B0604020202020204" pitchFamily="34" charset="0"/>
                        <a:buChar char="•"/>
                        <a:defRPr/>
                      </a:pPr>
                      <a:r>
                        <a:rPr lang="en-US" sz="1400" dirty="0" err="1">
                          <a:solidFill>
                            <a:srgbClr val="FF0000"/>
                          </a:solidFill>
                          <a:latin typeface="Nunito"/>
                          <a:ea typeface="Nunito"/>
                          <a:cs typeface="Nunito"/>
                          <a:sym typeface="Nunito"/>
                        </a:rPr>
                        <a:t>Pendaftaran</a:t>
                      </a:r>
                      <a:r>
                        <a:rPr lang="en-US" sz="1400" dirty="0">
                          <a:solidFill>
                            <a:srgbClr val="FF0000"/>
                          </a:solidFill>
                          <a:latin typeface="Nunito"/>
                          <a:ea typeface="Nunito"/>
                          <a:cs typeface="Nunito"/>
                          <a:sym typeface="Nunito"/>
                        </a:rPr>
                        <a:t> s/d </a:t>
                      </a:r>
                      <a:r>
                        <a:rPr lang="en-US" sz="1400" dirty="0" err="1">
                          <a:solidFill>
                            <a:srgbClr val="FF0000"/>
                          </a:solidFill>
                          <a:latin typeface="Nunito"/>
                          <a:ea typeface="Nunito"/>
                          <a:cs typeface="Nunito"/>
                          <a:sym typeface="Nunito"/>
                        </a:rPr>
                        <a:t>Seleksi</a:t>
                      </a:r>
                      <a:r>
                        <a:rPr lang="en-US" sz="1400" dirty="0">
                          <a:solidFill>
                            <a:srgbClr val="FF0000"/>
                          </a:solidFill>
                          <a:latin typeface="Nunito"/>
                          <a:ea typeface="Nunito"/>
                          <a:cs typeface="Nunito"/>
                          <a:sym typeface="Nunito"/>
                        </a:rPr>
                        <a:t> : 16 - 18 Juni 2025</a:t>
                      </a:r>
                      <a:endParaRPr lang="en-US" sz="1400" dirty="0">
                        <a:solidFill>
                          <a:srgbClr val="FF0000"/>
                        </a:solidFill>
                      </a:endParaRPr>
                    </a:p>
                    <a:p>
                      <a:pPr marL="180000" lvl="2" indent="-180000" algn="l">
                        <a:lnSpc>
                          <a:spcPct val="100000"/>
                        </a:lnSpc>
                        <a:buFont typeface="Arial" panose="020B0604020202020204" pitchFamily="34" charset="0"/>
                        <a:buChar char="•"/>
                      </a:pPr>
                      <a:r>
                        <a:rPr lang="en-US" sz="1400" dirty="0" err="1">
                          <a:solidFill>
                            <a:srgbClr val="FF0000"/>
                          </a:solidFill>
                          <a:latin typeface="Nunito"/>
                          <a:ea typeface="Nunito"/>
                          <a:cs typeface="Nunito"/>
                          <a:sym typeface="Nunito"/>
                        </a:rPr>
                        <a:t>Pengumuman</a:t>
                      </a:r>
                      <a:r>
                        <a:rPr lang="en-US" sz="1400" dirty="0">
                          <a:solidFill>
                            <a:srgbClr val="FF0000"/>
                          </a:solidFill>
                          <a:latin typeface="Nunito"/>
                          <a:ea typeface="Nunito"/>
                          <a:cs typeface="Nunito"/>
                          <a:sym typeface="Nunito"/>
                        </a:rPr>
                        <a:t> : 18 Juni 2025</a:t>
                      </a:r>
                    </a:p>
                    <a:p>
                      <a:pPr marL="180000" lvl="2" indent="-180000" algn="l">
                        <a:lnSpc>
                          <a:spcPct val="100000"/>
                        </a:lnSpc>
                        <a:buFont typeface="Arial" panose="020B0604020202020204" pitchFamily="34" charset="0"/>
                        <a:buChar char="•"/>
                      </a:pPr>
                      <a:r>
                        <a:rPr lang="en-US" sz="1400" dirty="0">
                          <a:solidFill>
                            <a:srgbClr val="FF0000"/>
                          </a:solidFill>
                          <a:latin typeface="Nunito"/>
                          <a:ea typeface="Nunito"/>
                          <a:cs typeface="Nunito"/>
                          <a:sym typeface="Nunito"/>
                        </a:rPr>
                        <a:t>Daftar </a:t>
                      </a:r>
                      <a:r>
                        <a:rPr lang="en-US" sz="1400" dirty="0" err="1">
                          <a:solidFill>
                            <a:srgbClr val="FF0000"/>
                          </a:solidFill>
                          <a:latin typeface="Nunito"/>
                          <a:ea typeface="Nunito"/>
                          <a:cs typeface="Nunito"/>
                          <a:sym typeface="Nunito"/>
                        </a:rPr>
                        <a:t>Ulang</a:t>
                      </a:r>
                      <a:r>
                        <a:rPr lang="en-US" sz="1400" dirty="0">
                          <a:solidFill>
                            <a:srgbClr val="FF0000"/>
                          </a:solidFill>
                          <a:latin typeface="Nunito"/>
                          <a:ea typeface="Nunito"/>
                          <a:cs typeface="Nunito"/>
                          <a:sym typeface="Nunito"/>
                        </a:rPr>
                        <a:t>: 19-20 Juni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282216">
                <a:tc vMerge="1">
                  <a:txBody>
                    <a:bodyPr/>
                    <a:lstStyle/>
                    <a:p>
                      <a:endParaRPr lang="en-ID"/>
                    </a:p>
                  </a:txBody>
                  <a:tcPr>
                    <a:lnT w="9525" cap="flat" cmpd="sng" algn="ctr">
                      <a:solidFill>
                        <a:srgbClr val="000000"/>
                      </a:solidFill>
                      <a:prstDash val="solid"/>
                      <a:round/>
                      <a:headEnd type="none" w="med" len="med"/>
                      <a:tailEnd type="none" w="med" len="med"/>
                    </a:lnT>
                  </a:tcPr>
                </a:tc>
                <a:tc>
                  <a:txBody>
                    <a:bodyPr/>
                    <a:lstStyle/>
                    <a:p>
                      <a:pPr algn="just">
                        <a:lnSpc>
                          <a:spcPct val="100000"/>
                        </a:lnSpc>
                        <a:defRPr/>
                      </a:pPr>
                      <a:r>
                        <a:rPr lang="id-ID" sz="1300" b="1" noProof="0" dirty="0">
                          <a:solidFill>
                            <a:srgbClr val="000000"/>
                          </a:solidFill>
                          <a:latin typeface="Nunito" pitchFamily="2" charset="0"/>
                          <a:ea typeface="Nunito Bold"/>
                          <a:cs typeface="Nunito Bold"/>
                          <a:sym typeface="Nunito Bold"/>
                        </a:rPr>
                        <a:t>Afirmasi Prioritas Kedua:</a:t>
                      </a:r>
                      <a:endParaRPr lang="id-ID" sz="1300" noProof="0" dirty="0">
                        <a:latin typeface="Nunito" pitchFamily="2" charset="0"/>
                      </a:endParaRPr>
                    </a:p>
                    <a:p>
                      <a:pPr algn="just">
                        <a:lnSpc>
                          <a:spcPct val="100000"/>
                        </a:lnSpc>
                      </a:pPr>
                      <a:r>
                        <a:rPr lang="id-ID" sz="1300" noProof="0" dirty="0">
                          <a:solidFill>
                            <a:srgbClr val="000000"/>
                          </a:solidFill>
                          <a:latin typeface="Nunito" pitchFamily="2" charset="0"/>
                          <a:ea typeface="Nunito"/>
                          <a:cs typeface="Nunito"/>
                          <a:sym typeface="Nunito"/>
                        </a:rPr>
                        <a:t>CMB pemegang KJP Plus, anak dari Pengemudi bus kecil Mitra Transjakarta, anak dari pekerja/buruh*, atau terdaftar dalam Data sebagai penerima PIP.</a:t>
                      </a:r>
                    </a:p>
                    <a:p>
                      <a:pPr algn="just">
                        <a:lnSpc>
                          <a:spcPct val="100000"/>
                        </a:lnSpc>
                      </a:pPr>
                      <a:endParaRPr lang="id-ID" sz="600" noProof="0" dirty="0">
                        <a:solidFill>
                          <a:srgbClr val="000000"/>
                        </a:solidFill>
                        <a:latin typeface="Nunito" pitchFamily="2" charset="0"/>
                        <a:ea typeface="Nunito"/>
                        <a:cs typeface="Nunito"/>
                        <a:sym typeface="Nunito"/>
                      </a:endParaRPr>
                    </a:p>
                    <a:p>
                      <a:pPr algn="just">
                        <a:lnSpc>
                          <a:spcPct val="100000"/>
                        </a:lnSpc>
                      </a:pPr>
                      <a:r>
                        <a:rPr lang="id-ID" sz="1300" noProof="0" dirty="0">
                          <a:solidFill>
                            <a:srgbClr val="000000"/>
                          </a:solidFill>
                          <a:latin typeface="Nunito" pitchFamily="2" charset="0"/>
                          <a:ea typeface="Nunito"/>
                          <a:cs typeface="Nunito"/>
                          <a:sym typeface="Nunito"/>
                        </a:rPr>
                        <a:t>Keterangan:</a:t>
                      </a:r>
                    </a:p>
                    <a:p>
                      <a:pPr algn="just">
                        <a:lnSpc>
                          <a:spcPct val="100000"/>
                        </a:lnSpc>
                      </a:pPr>
                      <a:r>
                        <a:rPr lang="id-ID" sz="1300" noProof="0" dirty="0">
                          <a:solidFill>
                            <a:srgbClr val="000000"/>
                          </a:solidFill>
                          <a:latin typeface="Nunito" pitchFamily="2" charset="0"/>
                          <a:ea typeface="Nunito"/>
                          <a:cs typeface="Nunito"/>
                          <a:sym typeface="Nunito"/>
                        </a:rPr>
                        <a:t>* yang tercatat dalam Kartu Keluarga yang direkomendasikan oleh Kepala dinas Ketenagakerjaan, Transmigrasi dan Energi</a:t>
                      </a:r>
                    </a:p>
                  </a:txBody>
                  <a:tcPr marL="52920" marR="52920" marT="52920" marB="5292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vMerge="1">
                  <a:txBody>
                    <a:bodyPr/>
                    <a:lstStyle/>
                    <a:p>
                      <a:endParaRPr lang="en-ID"/>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a:txBody>
                    <a:bodyPr/>
                    <a:lstStyle/>
                    <a:p>
                      <a:pPr marL="365760" lvl="2" indent="-121920" algn="l">
                        <a:lnSpc>
                          <a:spcPct val="100000"/>
                        </a:lnSpc>
                        <a:buAutoNum type="arabicPeriod"/>
                        <a:defRPr/>
                      </a:pPr>
                      <a:r>
                        <a:rPr lang="id-ID" sz="1300" noProof="0" dirty="0">
                          <a:solidFill>
                            <a:srgbClr val="000000"/>
                          </a:solidFill>
                          <a:latin typeface="Nunito" pitchFamily="2" charset="0"/>
                          <a:ea typeface="Nunito"/>
                          <a:cs typeface="Nunito"/>
                          <a:sym typeface="Nunito"/>
                        </a:rPr>
                        <a:t>Wilayah PMB prioritas;</a:t>
                      </a:r>
                    </a:p>
                    <a:p>
                      <a:pPr marL="365760" lvl="2" indent="-121920" algn="l">
                        <a:lnSpc>
                          <a:spcPct val="100000"/>
                        </a:lnSpc>
                        <a:buAutoNum type="arabicPeriod"/>
                        <a:defRPr/>
                      </a:pPr>
                      <a:r>
                        <a:rPr lang="id-ID" sz="1300" noProof="0" dirty="0">
                          <a:solidFill>
                            <a:srgbClr val="000000"/>
                          </a:solidFill>
                          <a:latin typeface="Nunito" pitchFamily="2" charset="0"/>
                          <a:sym typeface="Nunito"/>
                        </a:rPr>
                        <a:t>Total pembobotan indeks prestasi akademik;</a:t>
                      </a:r>
                      <a:endParaRPr lang="id-ID" sz="1300" noProof="0" dirty="0">
                        <a:latin typeface="Nunito" pitchFamily="2" charset="0"/>
                      </a:endParaRP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Urutan pilihan sekolah; dan</a:t>
                      </a: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Waktu mendaftar.</a:t>
                      </a:r>
                    </a:p>
                  </a:txBody>
                  <a:tcPr marL="52920" marR="52920" marT="52920" marB="5292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Pendaftaran s/d Seleksi : 23 – 25 Juni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25 Juni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 26 - 28 Juni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9056294"/>
                  </a:ext>
                </a:extLst>
              </a:tr>
              <a:tr h="1380908">
                <a:tc>
                  <a:txBody>
                    <a:bodyPr/>
                    <a:lstStyle/>
                    <a:p>
                      <a:pPr algn="ctr">
                        <a:lnSpc>
                          <a:spcPct val="100000"/>
                        </a:lnSpc>
                        <a:defRPr/>
                      </a:pPr>
                      <a:r>
                        <a:rPr lang="id-ID" sz="1300" b="1" noProof="0" dirty="0">
                          <a:solidFill>
                            <a:srgbClr val="000000"/>
                          </a:solidFill>
                          <a:latin typeface="Nunito" pitchFamily="2" charset="0"/>
                          <a:ea typeface="Nunito Bold"/>
                          <a:cs typeface="Nunito Bold"/>
                          <a:sym typeface="Nunito Bold"/>
                        </a:rPr>
                        <a:t>DOMISILI</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80000" lvl="2" indent="-180000" algn="l">
                        <a:lnSpc>
                          <a:spcPct val="100000"/>
                        </a:lnSpc>
                        <a:buAutoNum type="arabicPeriod"/>
                        <a:defRPr/>
                      </a:pPr>
                      <a:r>
                        <a:rPr lang="id-ID" sz="1300" noProof="0" dirty="0">
                          <a:solidFill>
                            <a:srgbClr val="000000"/>
                          </a:solidFill>
                          <a:latin typeface="Nunito" pitchFamily="2" charset="0"/>
                          <a:ea typeface="Nunito"/>
                          <a:cs typeface="Nunito"/>
                          <a:sym typeface="Nunito"/>
                        </a:rPr>
                        <a:t>Wiilayah PMB Prioritas ke-1</a:t>
                      </a:r>
                      <a:endParaRPr lang="id-ID" sz="1300" noProof="0" dirty="0">
                        <a:latin typeface="Nunito" pitchFamily="2" charset="0"/>
                      </a:endParaRPr>
                    </a:p>
                    <a:p>
                      <a:pPr marL="180000" lvl="2" indent="-180000" algn="l">
                        <a:lnSpc>
                          <a:spcPct val="100000"/>
                        </a:lnSpc>
                        <a:buAutoNum type="arabicPeriod"/>
                      </a:pPr>
                      <a:r>
                        <a:rPr lang="id-ID" sz="1300" noProof="0" dirty="0">
                          <a:solidFill>
                            <a:srgbClr val="000000"/>
                          </a:solidFill>
                          <a:latin typeface="Nunito" pitchFamily="2" charset="0"/>
                          <a:ea typeface="Nunito"/>
                          <a:cs typeface="Nunito"/>
                          <a:sym typeface="Nunito"/>
                        </a:rPr>
                        <a:t>Wilayah PMB Prioritas ke-2</a:t>
                      </a:r>
                    </a:p>
                    <a:p>
                      <a:pPr marL="180000" lvl="2" indent="-180000" algn="l">
                        <a:lnSpc>
                          <a:spcPct val="100000"/>
                        </a:lnSpc>
                        <a:buAutoNum type="arabicPeriod"/>
                      </a:pPr>
                      <a:r>
                        <a:rPr lang="id-ID" sz="1300" noProof="0" dirty="0">
                          <a:solidFill>
                            <a:srgbClr val="000000"/>
                          </a:solidFill>
                          <a:latin typeface="Nunito" pitchFamily="2" charset="0"/>
                          <a:ea typeface="Nunito"/>
                          <a:cs typeface="Nunito"/>
                          <a:sym typeface="Nunito"/>
                        </a:rPr>
                        <a:t>Wilayah PMB Prioritas ke-3</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pPr>
                      <a:r>
                        <a:rPr lang="id-ID" sz="1300" b="1" noProof="0" dirty="0">
                          <a:solidFill>
                            <a:srgbClr val="000000"/>
                          </a:solidFill>
                          <a:latin typeface="Nunito" pitchFamily="2" charset="0"/>
                          <a:ea typeface="Nunito Bold"/>
                          <a:cs typeface="Nunito Bold"/>
                          <a:sym typeface="Nunito Bold"/>
                        </a:rPr>
                        <a:t>SMP: 50%</a:t>
                      </a:r>
                    </a:p>
                    <a:p>
                      <a:pPr algn="ctr">
                        <a:lnSpc>
                          <a:spcPct val="100000"/>
                        </a:lnSpc>
                      </a:pPr>
                      <a:r>
                        <a:rPr lang="id-ID" sz="1300" b="1" noProof="0" dirty="0">
                          <a:solidFill>
                            <a:srgbClr val="000000"/>
                          </a:solidFill>
                          <a:latin typeface="Nunito" pitchFamily="2" charset="0"/>
                          <a:ea typeface="Nunito"/>
                          <a:cs typeface="Nunito"/>
                          <a:sym typeface="Nunito Bold"/>
                        </a:rPr>
                        <a:t>SMA: 35%</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0" lvl="2" indent="0" algn="l">
                        <a:lnSpc>
                          <a:spcPct val="100000"/>
                        </a:lnSpc>
                        <a:buNone/>
                      </a:pPr>
                      <a:r>
                        <a:rPr lang="id-ID" sz="1300" noProof="0" dirty="0">
                          <a:solidFill>
                            <a:srgbClr val="000000"/>
                          </a:solidFill>
                          <a:latin typeface="Nunito" pitchFamily="2" charset="0"/>
                          <a:ea typeface="Nunito"/>
                          <a:cs typeface="Nunito"/>
                          <a:sym typeface="Nunito"/>
                        </a:rPr>
                        <a:t>SMP:</a:t>
                      </a:r>
                    </a:p>
                    <a:p>
                      <a:pPr marL="243840" lvl="2" indent="0" algn="l">
                        <a:lnSpc>
                          <a:spcPct val="100000"/>
                        </a:lnSpc>
                        <a:buNone/>
                      </a:pPr>
                      <a:r>
                        <a:rPr lang="id-ID" sz="1300" noProof="0" dirty="0">
                          <a:solidFill>
                            <a:srgbClr val="000000"/>
                          </a:solidFill>
                          <a:latin typeface="Nunito" pitchFamily="2" charset="0"/>
                          <a:ea typeface="Nunito"/>
                          <a:cs typeface="Nunito"/>
                          <a:sym typeface="Nunito"/>
                        </a:rPr>
                        <a:t>1) wilayah PMB Prioritas; 2)usia yang tertua ke termuda; 3)urutan pilihan sekolah; dan 4) waktu mendaftar</a:t>
                      </a:r>
                    </a:p>
                    <a:p>
                      <a:pPr marL="0" lvl="2" indent="0" algn="l">
                        <a:lnSpc>
                          <a:spcPct val="100000"/>
                        </a:lnSpc>
                        <a:buNone/>
                      </a:pPr>
                      <a:r>
                        <a:rPr lang="id-ID" sz="1300" noProof="0" dirty="0">
                          <a:solidFill>
                            <a:srgbClr val="000000"/>
                          </a:solidFill>
                          <a:latin typeface="Nunito" pitchFamily="2" charset="0"/>
                          <a:ea typeface="Nunito"/>
                          <a:cs typeface="Nunito"/>
                          <a:sym typeface="Nunito"/>
                        </a:rPr>
                        <a:t>SMA:</a:t>
                      </a:r>
                    </a:p>
                    <a:p>
                      <a:pPr marL="243840" lvl="2" indent="0" algn="l">
                        <a:lnSpc>
                          <a:spcPct val="100000"/>
                        </a:lnSpc>
                        <a:buNone/>
                      </a:pPr>
                      <a:r>
                        <a:rPr lang="id-ID" sz="1300" noProof="0" dirty="0">
                          <a:solidFill>
                            <a:srgbClr val="000000"/>
                          </a:solidFill>
                          <a:latin typeface="Nunito" pitchFamily="2" charset="0"/>
                          <a:ea typeface="Nunito"/>
                          <a:cs typeface="Nunito"/>
                          <a:sym typeface="Nunito"/>
                        </a:rPr>
                        <a:t>1) kemampuan akademik; 2) wilayah PMB Prioritas; 3) usia yang tertua ke termuda; 4) urutan pilihan sekolah; dan 5) 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Pendaftaran s/d Seleksi : 30 Juni – 2 Juli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2 Juli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3 - 4 Juli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7341556"/>
                  </a:ext>
                </a:extLst>
              </a:tr>
              <a:tr h="1451402">
                <a:tc>
                  <a:txBody>
                    <a:bodyPr/>
                    <a:lstStyle/>
                    <a:p>
                      <a:pPr algn="ctr">
                        <a:lnSpc>
                          <a:spcPct val="100000"/>
                        </a:lnSpc>
                        <a:defRPr/>
                      </a:pPr>
                      <a:r>
                        <a:rPr lang="id-ID" sz="1300" b="1" noProof="0" dirty="0">
                          <a:solidFill>
                            <a:srgbClr val="000000"/>
                          </a:solidFill>
                          <a:latin typeface="Nunito" pitchFamily="2" charset="0"/>
                          <a:ea typeface="Nunito Bold"/>
                          <a:cs typeface="Nunito Bold"/>
                          <a:sym typeface="Nunito Bold"/>
                        </a:rPr>
                        <a:t>MUTASI</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77800" lvl="2" indent="-177800" algn="just">
                        <a:lnSpc>
                          <a:spcPct val="100000"/>
                        </a:lnSpc>
                        <a:buFont typeface="+mj-lt"/>
                        <a:buAutoNum type="arabicParenR"/>
                        <a:defRPr/>
                      </a:pPr>
                      <a:r>
                        <a:rPr lang="id-ID" sz="1300" noProof="0" dirty="0">
                          <a:solidFill>
                            <a:srgbClr val="000000"/>
                          </a:solidFill>
                          <a:latin typeface="Nunito" pitchFamily="2" charset="0"/>
                          <a:ea typeface="Nunito"/>
                          <a:cs typeface="Nunito"/>
                          <a:sym typeface="Nunito"/>
                        </a:rPr>
                        <a:t>CMB merupakan anak dari orangtua/wali yang mengalami penugasan dengan ketentuan:</a:t>
                      </a:r>
                    </a:p>
                    <a:p>
                      <a:pPr marL="355600" lvl="4" indent="-177800" algn="just">
                        <a:lnSpc>
                          <a:spcPct val="100000"/>
                        </a:lnSpc>
                        <a:buFont typeface="+mj-lt"/>
                        <a:buAutoNum type="alphaLcPeriod"/>
                        <a:defRPr/>
                      </a:pPr>
                      <a:r>
                        <a:rPr lang="id-ID" sz="1300" noProof="0" dirty="0">
                          <a:latin typeface="Nunito" pitchFamily="2" charset="0"/>
                        </a:rPr>
                        <a:t>Perpindahan tugas orangtua/wali dibuktikan dengan surat keterangan pindah tugas</a:t>
                      </a:r>
                    </a:p>
                    <a:p>
                      <a:pPr marL="355600" lvl="4" indent="-177800" algn="just">
                        <a:lnSpc>
                          <a:spcPct val="100000"/>
                        </a:lnSpc>
                        <a:buFont typeface="+mj-lt"/>
                        <a:buAutoNum type="alphaLcPeriod"/>
                        <a:defRPr/>
                      </a:pPr>
                      <a:r>
                        <a:rPr lang="id-ID" sz="1300" noProof="0" dirty="0">
                          <a:latin typeface="Nunito" pitchFamily="2" charset="0"/>
                        </a:rPr>
                        <a:t>Perpindahan domisili orangtua/wali dan CMB dibuktikan dengan Kartu Keluarga yang dikeluarkan paling lama 1 tahun sebelum tanggal pendaftaran PMB.</a:t>
                      </a:r>
                    </a:p>
                    <a:p>
                      <a:pPr marL="177800" lvl="2" indent="-177800" algn="just">
                        <a:lnSpc>
                          <a:spcPct val="100000"/>
                        </a:lnSpc>
                        <a:spcBef>
                          <a:spcPts val="600"/>
                        </a:spcBef>
                        <a:buFont typeface="+mj-lt"/>
                        <a:buAutoNum type="arabicParenR"/>
                        <a:defRPr/>
                      </a:pPr>
                      <a:r>
                        <a:rPr lang="id-ID" sz="1300" noProof="0" dirty="0">
                          <a:solidFill>
                            <a:srgbClr val="000000"/>
                          </a:solidFill>
                          <a:latin typeface="Nunito" pitchFamily="2" charset="0"/>
                          <a:ea typeface="Nunito"/>
                          <a:cs typeface="Nunito"/>
                          <a:sym typeface="Nunito"/>
                        </a:rPr>
                        <a:t>CMB Anak Guru/Tenaga Kependidikan dengan ketentuan memiliki surat pembagian tugas mengajar/bertugas tahun Pelajaran berjalan dari kepala satuan Pendidikan sesuai dengan tempat tugas orangtua mengajar/bertugas.</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pPr>
                      <a:r>
                        <a:rPr lang="id-ID" sz="1300" b="1" noProof="0" dirty="0">
                          <a:solidFill>
                            <a:srgbClr val="000000"/>
                          </a:solidFill>
                          <a:latin typeface="Nunito" pitchFamily="2" charset="0"/>
                          <a:ea typeface="Nunito Bold"/>
                          <a:cs typeface="Nunito Bold"/>
                          <a:sym typeface="Nunito Bold"/>
                        </a:rPr>
                        <a:t>3%</a:t>
                      </a:r>
                      <a:endParaRPr lang="id-ID" sz="1300" noProof="0" dirty="0">
                        <a:latin typeface="Nunito" pitchFamily="2" charset="0"/>
                      </a:endParaRP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365760" lvl="2" indent="-121920" algn="l">
                        <a:lnSpc>
                          <a:spcPct val="100000"/>
                        </a:lnSpc>
                        <a:buAutoNum type="arabicPeriod"/>
                        <a:defRPr/>
                      </a:pPr>
                      <a:r>
                        <a:rPr lang="id-ID" sz="1300" noProof="0" dirty="0">
                          <a:solidFill>
                            <a:srgbClr val="000000"/>
                          </a:solidFill>
                          <a:latin typeface="Nunito" pitchFamily="2" charset="0"/>
                          <a:ea typeface="Nunito"/>
                          <a:cs typeface="Nunito"/>
                          <a:sym typeface="Nunito"/>
                        </a:rPr>
                        <a:t>wilayah PMB prioritas;</a:t>
                      </a:r>
                    </a:p>
                    <a:p>
                      <a:pPr marL="365760" lvl="2" indent="-121920" algn="l">
                        <a:lnSpc>
                          <a:spcPct val="100000"/>
                        </a:lnSpc>
                        <a:buAutoNum type="arabicPeriod"/>
                        <a:defRPr/>
                      </a:pPr>
                      <a:r>
                        <a:rPr lang="id-ID" sz="1300" noProof="0" dirty="0">
                          <a:solidFill>
                            <a:srgbClr val="000000"/>
                          </a:solidFill>
                          <a:latin typeface="Nunito" pitchFamily="2" charset="0"/>
                          <a:ea typeface="Nunito"/>
                          <a:cs typeface="Nunito"/>
                          <a:sym typeface="Nunito"/>
                        </a:rPr>
                        <a:t>total pembobotan indeks prestasi akademik;</a:t>
                      </a:r>
                      <a:endParaRPr lang="id-ID" sz="1300" noProof="0" dirty="0">
                        <a:latin typeface="Nunito" pitchFamily="2" charset="0"/>
                      </a:endParaRP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urutan pilihan sekolah; dan</a:t>
                      </a:r>
                    </a:p>
                    <a:p>
                      <a:pPr marL="365760" lvl="2" indent="-121920" algn="l">
                        <a:lnSpc>
                          <a:spcPct val="100000"/>
                        </a:lnSpc>
                        <a:buAutoNum type="arabicPeriod"/>
                      </a:pPr>
                      <a:r>
                        <a:rPr lang="id-ID" sz="1300" noProof="0" dirty="0">
                          <a:solidFill>
                            <a:srgbClr val="000000"/>
                          </a:solidFill>
                          <a:latin typeface="Nunito" pitchFamily="2" charset="0"/>
                          <a:ea typeface="Nunito"/>
                          <a:cs typeface="Nunito"/>
                          <a:sym typeface="Nunito"/>
                        </a:rPr>
                        <a:t>waktu mendaftar.</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180000" lvl="2" indent="-180000" algn="l">
                        <a:lnSpc>
                          <a:spcPct val="100000"/>
                        </a:lnSpc>
                        <a:buFont typeface="Arial" panose="020B0604020202020204" pitchFamily="34" charset="0"/>
                        <a:buChar char="•"/>
                        <a:defRPr/>
                      </a:pPr>
                      <a:r>
                        <a:rPr lang="id-ID" sz="1300" noProof="0" dirty="0">
                          <a:solidFill>
                            <a:schemeClr val="tx1"/>
                          </a:solidFill>
                          <a:latin typeface="Nunito" pitchFamily="2" charset="0"/>
                          <a:ea typeface="Nunito"/>
                          <a:cs typeface="Nunito"/>
                          <a:sym typeface="Nunito"/>
                        </a:rPr>
                        <a:t>Pendaftaran s/d Seleksi : 16 Juni-1 Juli 2025</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 2 Juli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3 – 4 Juli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22180464"/>
                  </a:ext>
                </a:extLst>
              </a:tr>
              <a:tr h="831053">
                <a:tc gridSpan="3">
                  <a:txBody>
                    <a:bodyPr/>
                    <a:lstStyle/>
                    <a:p>
                      <a:pPr algn="l">
                        <a:lnSpc>
                          <a:spcPct val="100000"/>
                        </a:lnSpc>
                        <a:defRPr/>
                      </a:pPr>
                      <a:r>
                        <a:rPr lang="id-ID" sz="1300" b="1" noProof="0" dirty="0">
                          <a:solidFill>
                            <a:srgbClr val="000000"/>
                          </a:solidFill>
                          <a:latin typeface="Nunito" pitchFamily="2" charset="0"/>
                          <a:ea typeface="Nunito Bold"/>
                          <a:cs typeface="Nunito Bold"/>
                          <a:sym typeface="Nunito Bold"/>
                        </a:rPr>
                        <a:t>PMB Tahap Kedua </a:t>
                      </a:r>
                    </a:p>
                    <a:p>
                      <a:pPr marL="285750" indent="-285750" algn="just">
                        <a:lnSpc>
                          <a:spcPct val="100000"/>
                        </a:lnSpc>
                        <a:buFont typeface="Arial" panose="020B0604020202020204" pitchFamily="34" charset="0"/>
                        <a:buChar char="•"/>
                        <a:defRPr/>
                      </a:pPr>
                      <a:r>
                        <a:rPr lang="id-ID" sz="1300" noProof="0" dirty="0">
                          <a:solidFill>
                            <a:srgbClr val="000000"/>
                          </a:solidFill>
                          <a:latin typeface="Nunito" pitchFamily="2" charset="0"/>
                          <a:ea typeface="Nunito"/>
                          <a:cs typeface="Nunito"/>
                          <a:sym typeface="Nunito"/>
                        </a:rPr>
                        <a:t>PMB Tahap Kedua hanya diperuntukkan bagi CMB yang berdomisili di Provinsi DKI Jakarta, dengan ketentuan sebagai berikut:</a:t>
                      </a:r>
                    </a:p>
                    <a:p>
                      <a:pPr marL="566332" lvl="2" indent="-188777" algn="just">
                        <a:lnSpc>
                          <a:spcPct val="100000"/>
                        </a:lnSpc>
                        <a:buAutoNum type="alphaLcPeriod"/>
                      </a:pPr>
                      <a:r>
                        <a:rPr lang="id-ID" sz="1300" noProof="0" dirty="0">
                          <a:solidFill>
                            <a:srgbClr val="000000"/>
                          </a:solidFill>
                          <a:latin typeface="Nunito" pitchFamily="2" charset="0"/>
                          <a:ea typeface="Nunito"/>
                          <a:cs typeface="Nunito"/>
                          <a:sym typeface="Nunito"/>
                        </a:rPr>
                        <a:t>tidak diterima pada seluruh Jalur PMB Tahap sebelumnya; atau</a:t>
                      </a:r>
                    </a:p>
                    <a:p>
                      <a:pPr marL="566332" lvl="2" indent="-188777" algn="just">
                        <a:lnSpc>
                          <a:spcPct val="100000"/>
                        </a:lnSpc>
                        <a:buAutoNum type="alphaLcPeriod"/>
                      </a:pPr>
                      <a:r>
                        <a:rPr lang="id-ID" sz="1300" noProof="0" dirty="0">
                          <a:solidFill>
                            <a:srgbClr val="000000"/>
                          </a:solidFill>
                          <a:latin typeface="Nunito" pitchFamily="2" charset="0"/>
                          <a:ea typeface="Nunito"/>
                          <a:cs typeface="Nunito"/>
                          <a:sym typeface="Nunito"/>
                        </a:rPr>
                        <a:t>belum pernah mendaftar pada seluruh Jalur PMB.</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pPr algn="ctr">
                        <a:lnSpc>
                          <a:spcPts val="1438"/>
                        </a:lnSpc>
                        <a:defRPr/>
                      </a:pPr>
                      <a:r>
                        <a:rPr lang="en-US" sz="1200" b="1">
                          <a:solidFill>
                            <a:srgbClr val="000000"/>
                          </a:solidFill>
                          <a:latin typeface="Nunito Bold"/>
                          <a:ea typeface="Nunito Bold"/>
                          <a:cs typeface="Nunito Bold"/>
                          <a:sym typeface="Nunito Bold"/>
                        </a:rPr>
                        <a:t>PMB Tahap Kedua </a:t>
                      </a:r>
                      <a:endParaRPr lang="en-US" sz="1100"/>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hMerge="1">
                  <a:txBody>
                    <a:bodyPr/>
                    <a:lstStyle/>
                    <a:p>
                      <a:pPr algn="ctr">
                        <a:lnSpc>
                          <a:spcPts val="1438"/>
                        </a:lnSpc>
                        <a:defRPr/>
                      </a:pPr>
                      <a:r>
                        <a:rPr lang="en-US" sz="1200" b="1">
                          <a:solidFill>
                            <a:srgbClr val="000000"/>
                          </a:solidFill>
                          <a:latin typeface="Nunito Bold"/>
                          <a:ea typeface="Nunito Bold"/>
                          <a:cs typeface="Nunito Bold"/>
                          <a:sym typeface="Nunito Bold"/>
                        </a:rPr>
                        <a:t>PMB Tahap Kedua </a:t>
                      </a:r>
                      <a:endParaRPr lang="en-US" sz="1100"/>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marL="360000" lvl="1" indent="-180000" algn="l">
                        <a:lnSpc>
                          <a:spcPct val="100000"/>
                        </a:lnSpc>
                        <a:buFont typeface="+mj-lt"/>
                        <a:buAutoNum type="arabicPeriod"/>
                        <a:defRPr/>
                      </a:pPr>
                      <a:r>
                        <a:rPr lang="id-ID" sz="1300" noProof="0" dirty="0">
                          <a:solidFill>
                            <a:srgbClr val="000000"/>
                          </a:solidFill>
                          <a:latin typeface="Nunito" pitchFamily="2" charset="0"/>
                          <a:ea typeface="Nunito"/>
                          <a:cs typeface="Nunito"/>
                          <a:sym typeface="Nunito"/>
                        </a:rPr>
                        <a:t>Total pembobotan indeks prestasi akademik;</a:t>
                      </a:r>
                      <a:endParaRPr lang="id-ID" sz="1300" noProof="0" dirty="0">
                        <a:latin typeface="Nunito" pitchFamily="2" charset="0"/>
                      </a:endParaRPr>
                    </a:p>
                    <a:p>
                      <a:pPr marL="360000" lvl="1" indent="-180000" algn="l">
                        <a:lnSpc>
                          <a:spcPct val="100000"/>
                        </a:lnSpc>
                        <a:buFont typeface="+mj-lt"/>
                        <a:buAutoNum type="arabicPeriod"/>
                      </a:pPr>
                      <a:r>
                        <a:rPr lang="id-ID" sz="1300" noProof="0" dirty="0">
                          <a:solidFill>
                            <a:srgbClr val="000000"/>
                          </a:solidFill>
                          <a:latin typeface="Nunito" pitchFamily="2" charset="0"/>
                          <a:ea typeface="Nunito"/>
                          <a:cs typeface="Nunito"/>
                          <a:sym typeface="Nunito"/>
                        </a:rPr>
                        <a:t>Urutan pilihan sekolah; dan</a:t>
                      </a:r>
                    </a:p>
                    <a:p>
                      <a:pPr marL="360000" lvl="1" indent="-180000" algn="l">
                        <a:lnSpc>
                          <a:spcPct val="100000"/>
                        </a:lnSpc>
                        <a:buFont typeface="+mj-lt"/>
                        <a:buAutoNum type="arabicPeriod"/>
                      </a:pPr>
                      <a:r>
                        <a:rPr lang="id-ID" sz="1300" noProof="0" dirty="0">
                          <a:solidFill>
                            <a:srgbClr val="000000"/>
                          </a:solidFill>
                          <a:latin typeface="Nunito" pitchFamily="2" charset="0"/>
                          <a:ea typeface="Nunito"/>
                          <a:cs typeface="Nunito"/>
                          <a:sym typeface="Nunito"/>
                        </a:rPr>
                        <a:t>Waktu pendaftaran.</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tc>
                  <a:txBody>
                    <a:bodyPr/>
                    <a:lstStyle/>
                    <a:p>
                      <a:pPr algn="l">
                        <a:lnSpc>
                          <a:spcPct val="100000"/>
                        </a:lnSpc>
                        <a:defRPr/>
                      </a:pPr>
                      <a:r>
                        <a:rPr lang="id-ID" sz="1300" noProof="0" dirty="0">
                          <a:solidFill>
                            <a:schemeClr val="tx1"/>
                          </a:solidFill>
                          <a:latin typeface="Nunito" pitchFamily="2" charset="0"/>
                          <a:ea typeface="Nunito"/>
                          <a:cs typeface="Nunito"/>
                          <a:sym typeface="Nunito"/>
                        </a:rPr>
                        <a:t>Tahap Kedua :</a:t>
                      </a:r>
                      <a:endParaRPr lang="id-ID" sz="1300" noProof="0" dirty="0">
                        <a:solidFill>
                          <a:schemeClr val="tx1"/>
                        </a:solidFill>
                        <a:latin typeface="Nunito" pitchFamily="2" charset="0"/>
                      </a:endParaRP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Pendaftaran s/d  seleksi: 7-8 Juli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Pengumuman: 8 Juli 2025</a:t>
                      </a:r>
                    </a:p>
                    <a:p>
                      <a:pPr marL="180000" lvl="2" indent="-180000" algn="l">
                        <a:lnSpc>
                          <a:spcPct val="100000"/>
                        </a:lnSpc>
                        <a:buFont typeface="Arial" panose="020B0604020202020204" pitchFamily="34" charset="0"/>
                        <a:buChar char="•"/>
                      </a:pPr>
                      <a:r>
                        <a:rPr lang="id-ID" sz="1300" noProof="0" dirty="0">
                          <a:solidFill>
                            <a:schemeClr val="tx1"/>
                          </a:solidFill>
                          <a:latin typeface="Nunito" pitchFamily="2" charset="0"/>
                          <a:ea typeface="Nunito"/>
                          <a:cs typeface="Nunito"/>
                          <a:sym typeface="Nunito"/>
                        </a:rPr>
                        <a:t>Daftar Ulang: 9 - 10 Juli 2025</a:t>
                      </a:r>
                    </a:p>
                  </a:txBody>
                  <a:tcPr marL="52920" marR="52920" marT="52920" marB="5292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bl>
          </a:graphicData>
        </a:graphic>
      </p:graphicFrame>
      <p:sp>
        <p:nvSpPr>
          <p:cNvPr id="19" name="Freeform 5">
            <a:extLst>
              <a:ext uri="{FF2B5EF4-FFF2-40B4-BE49-F238E27FC236}">
                <a16:creationId xmlns:a16="http://schemas.microsoft.com/office/drawing/2014/main" id="{F7F3435E-5F74-A3DB-8491-B7E399148090}"/>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sp>
        <p:nvSpPr>
          <p:cNvPr id="20" name="Freeform 7">
            <a:extLst>
              <a:ext uri="{FF2B5EF4-FFF2-40B4-BE49-F238E27FC236}">
                <a16:creationId xmlns:a16="http://schemas.microsoft.com/office/drawing/2014/main" id="{4FDE46CE-F463-EFF1-A108-E51CBABDCA62}"/>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sp>
        <p:nvSpPr>
          <p:cNvPr id="2" name="TextBox 12">
            <a:extLst>
              <a:ext uri="{FF2B5EF4-FFF2-40B4-BE49-F238E27FC236}">
                <a16:creationId xmlns:a16="http://schemas.microsoft.com/office/drawing/2014/main" id="{91CF56A1-F270-86C6-0982-926AA025C2EC}"/>
              </a:ext>
            </a:extLst>
          </p:cNvPr>
          <p:cNvSpPr txBox="1"/>
          <p:nvPr/>
        </p:nvSpPr>
        <p:spPr>
          <a:xfrm>
            <a:off x="11994583" y="2667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43278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FF52FE0F-F1C6-AE73-E8A6-A973AE5565D3}"/>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21357F95-9D63-27CA-113A-9309B8B210D8}"/>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sp>
        <p:nvSpPr>
          <p:cNvPr id="7" name="TextBox 7">
            <a:extLst>
              <a:ext uri="{FF2B5EF4-FFF2-40B4-BE49-F238E27FC236}">
                <a16:creationId xmlns:a16="http://schemas.microsoft.com/office/drawing/2014/main" id="{738B65C8-E570-29F0-5603-F6D05184C16A}"/>
              </a:ext>
            </a:extLst>
          </p:cNvPr>
          <p:cNvSpPr txBox="1"/>
          <p:nvPr/>
        </p:nvSpPr>
        <p:spPr>
          <a:xfrm>
            <a:off x="1028700" y="350613"/>
            <a:ext cx="16040100" cy="522066"/>
          </a:xfrm>
          <a:prstGeom prst="rect">
            <a:avLst/>
          </a:prstGeom>
        </p:spPr>
        <p:txBody>
          <a:bodyPr wrap="square" lIns="0" tIns="0" rIns="0" bIns="0" rtlCol="0" anchor="t">
            <a:spAutoFit/>
          </a:bodyPr>
          <a:lstStyle/>
          <a:p>
            <a:pPr algn="l">
              <a:lnSpc>
                <a:spcPts val="3774"/>
              </a:lnSpc>
            </a:pPr>
            <a:r>
              <a:rPr lang="en-US" sz="5100" b="1" dirty="0">
                <a:solidFill>
                  <a:srgbClr val="FBB911"/>
                </a:solidFill>
                <a:latin typeface="Kelpt Bold"/>
                <a:ea typeface="Kelpt Bold"/>
                <a:cs typeface="Kelpt Bold"/>
                <a:sym typeface="Kelpt Bold"/>
              </a:rPr>
              <a:t>PMB SEKOLAH MENENGAH KEJURUAN NEGERI</a:t>
            </a:r>
          </a:p>
        </p:txBody>
      </p:sp>
      <p:graphicFrame>
        <p:nvGraphicFramePr>
          <p:cNvPr id="8" name="Table 8">
            <a:extLst>
              <a:ext uri="{FF2B5EF4-FFF2-40B4-BE49-F238E27FC236}">
                <a16:creationId xmlns:a16="http://schemas.microsoft.com/office/drawing/2014/main" id="{C95906A4-1B06-DF2A-51AC-1C54702C7519}"/>
              </a:ext>
            </a:extLst>
          </p:cNvPr>
          <p:cNvGraphicFramePr>
            <a:graphicFrameLocks noGrp="1"/>
          </p:cNvGraphicFramePr>
          <p:nvPr>
            <p:extLst>
              <p:ext uri="{D42A27DB-BD31-4B8C-83A1-F6EECF244321}">
                <p14:modId xmlns:p14="http://schemas.microsoft.com/office/powerpoint/2010/main" val="265565736"/>
              </p:ext>
            </p:extLst>
          </p:nvPr>
        </p:nvGraphicFramePr>
        <p:xfrm>
          <a:off x="609600" y="1052699"/>
          <a:ext cx="16916399" cy="8739002"/>
        </p:xfrm>
        <a:graphic>
          <a:graphicData uri="http://schemas.openxmlformats.org/drawingml/2006/table">
            <a:tbl>
              <a:tblPr/>
              <a:tblGrid>
                <a:gridCol w="1746143">
                  <a:extLst>
                    <a:ext uri="{9D8B030D-6E8A-4147-A177-3AD203B41FA5}">
                      <a16:colId xmlns:a16="http://schemas.microsoft.com/office/drawing/2014/main" val="20000"/>
                    </a:ext>
                  </a:extLst>
                </a:gridCol>
                <a:gridCol w="7143000">
                  <a:extLst>
                    <a:ext uri="{9D8B030D-6E8A-4147-A177-3AD203B41FA5}">
                      <a16:colId xmlns:a16="http://schemas.microsoft.com/office/drawing/2014/main" val="20002"/>
                    </a:ext>
                  </a:extLst>
                </a:gridCol>
                <a:gridCol w="1261037">
                  <a:extLst>
                    <a:ext uri="{9D8B030D-6E8A-4147-A177-3AD203B41FA5}">
                      <a16:colId xmlns:a16="http://schemas.microsoft.com/office/drawing/2014/main" val="20003"/>
                    </a:ext>
                  </a:extLst>
                </a:gridCol>
                <a:gridCol w="3112162">
                  <a:extLst>
                    <a:ext uri="{9D8B030D-6E8A-4147-A177-3AD203B41FA5}">
                      <a16:colId xmlns:a16="http://schemas.microsoft.com/office/drawing/2014/main" val="20004"/>
                    </a:ext>
                  </a:extLst>
                </a:gridCol>
                <a:gridCol w="3654057">
                  <a:extLst>
                    <a:ext uri="{9D8B030D-6E8A-4147-A177-3AD203B41FA5}">
                      <a16:colId xmlns:a16="http://schemas.microsoft.com/office/drawing/2014/main" val="20005"/>
                    </a:ext>
                  </a:extLst>
                </a:gridCol>
              </a:tblGrid>
              <a:tr h="538662">
                <a:tc>
                  <a:txBody>
                    <a:bodyPr/>
                    <a:lstStyle/>
                    <a:p>
                      <a:pPr algn="ctr">
                        <a:lnSpc>
                          <a:spcPts val="1677"/>
                        </a:lnSpc>
                        <a:defRPr/>
                      </a:pPr>
                      <a:r>
                        <a:rPr lang="id-ID" sz="1300" b="1" noProof="0" dirty="0">
                          <a:solidFill>
                            <a:srgbClr val="FFFFFF"/>
                          </a:solidFill>
                          <a:latin typeface="Nunito" pitchFamily="2" charset="0"/>
                          <a:ea typeface="Nunito Bold"/>
                          <a:cs typeface="Nunito Bold"/>
                          <a:sym typeface="Nunito Bold"/>
                        </a:rPr>
                        <a:t>JALUR</a:t>
                      </a:r>
                      <a:endParaRPr lang="id-ID" sz="1300" noProof="0" dirty="0">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12121"/>
                    </a:solidFill>
                  </a:tcPr>
                </a:tc>
                <a:tc>
                  <a:txBody>
                    <a:bodyPr/>
                    <a:lstStyle/>
                    <a:p>
                      <a:pPr algn="ctr">
                        <a:lnSpc>
                          <a:spcPts val="1677"/>
                        </a:lnSpc>
                        <a:defRPr/>
                      </a:pPr>
                      <a:r>
                        <a:rPr lang="id-ID" sz="1300" b="1" noProof="0" dirty="0">
                          <a:solidFill>
                            <a:srgbClr val="FFFFFF"/>
                          </a:solidFill>
                          <a:latin typeface="Nunito" pitchFamily="2" charset="0"/>
                          <a:ea typeface="Nunito Bold"/>
                          <a:cs typeface="Nunito Bold"/>
                          <a:sym typeface="Nunito Bold"/>
                        </a:rPr>
                        <a:t>KETERANGAN</a:t>
                      </a:r>
                      <a:endParaRPr lang="id-ID" sz="1300" noProof="0" dirty="0">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12121"/>
                    </a:solidFill>
                  </a:tcPr>
                </a:tc>
                <a:tc>
                  <a:txBody>
                    <a:bodyPr/>
                    <a:lstStyle/>
                    <a:p>
                      <a:pPr algn="ctr">
                        <a:lnSpc>
                          <a:spcPts val="1677"/>
                        </a:lnSpc>
                        <a:defRPr/>
                      </a:pPr>
                      <a:r>
                        <a:rPr lang="id-ID" sz="1300" b="1" noProof="0" dirty="0">
                          <a:solidFill>
                            <a:srgbClr val="FFFFFF"/>
                          </a:solidFill>
                          <a:latin typeface="Nunito" pitchFamily="2" charset="0"/>
                          <a:ea typeface="Nunito Bold"/>
                          <a:cs typeface="Nunito Bold"/>
                          <a:sym typeface="Nunito Bold"/>
                        </a:rPr>
                        <a:t>KUOTA</a:t>
                      </a:r>
                      <a:endParaRPr lang="id-ID" sz="1300" noProof="0" dirty="0">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12121"/>
                    </a:solidFill>
                  </a:tcPr>
                </a:tc>
                <a:tc>
                  <a:txBody>
                    <a:bodyPr/>
                    <a:lstStyle/>
                    <a:p>
                      <a:pPr algn="ctr">
                        <a:lnSpc>
                          <a:spcPts val="1677"/>
                        </a:lnSpc>
                        <a:defRPr/>
                      </a:pPr>
                      <a:r>
                        <a:rPr lang="id-ID" sz="1300" b="1" noProof="0" dirty="0">
                          <a:solidFill>
                            <a:srgbClr val="FFFFFF"/>
                          </a:solidFill>
                          <a:latin typeface="Nunito" pitchFamily="2" charset="0"/>
                          <a:ea typeface="Nunito Bold"/>
                          <a:cs typeface="Nunito Bold"/>
                          <a:sym typeface="Nunito Bold"/>
                        </a:rPr>
                        <a:t>SELEKSI</a:t>
                      </a:r>
                      <a:endParaRPr lang="id-ID" sz="1300" noProof="0" dirty="0">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12121"/>
                    </a:solidFill>
                  </a:tcPr>
                </a:tc>
                <a:tc>
                  <a:txBody>
                    <a:bodyPr/>
                    <a:lstStyle/>
                    <a:p>
                      <a:pPr algn="ctr">
                        <a:lnSpc>
                          <a:spcPts val="1677"/>
                        </a:lnSpc>
                        <a:defRPr/>
                      </a:pPr>
                      <a:r>
                        <a:rPr lang="id-ID" sz="1300" b="1" noProof="0" dirty="0">
                          <a:solidFill>
                            <a:srgbClr val="FFFFFF"/>
                          </a:solidFill>
                          <a:latin typeface="Nunito" pitchFamily="2" charset="0"/>
                          <a:ea typeface="Nunito Bold"/>
                          <a:cs typeface="Nunito Bold"/>
                          <a:sym typeface="Nunito Bold"/>
                        </a:rPr>
                        <a:t>LINIMASA</a:t>
                      </a:r>
                      <a:endParaRPr lang="id-ID" sz="1300" noProof="0" dirty="0">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12121"/>
                    </a:solidFill>
                  </a:tcPr>
                </a:tc>
                <a:extLst>
                  <a:ext uri="{0D108BD9-81ED-4DB2-BD59-A6C34878D82A}">
                    <a16:rowId xmlns:a16="http://schemas.microsoft.com/office/drawing/2014/main" val="10000"/>
                  </a:ext>
                </a:extLst>
              </a:tr>
              <a:tr h="926467">
                <a:tc rowSpan="2">
                  <a:txBody>
                    <a:bodyPr/>
                    <a:lstStyle/>
                    <a:p>
                      <a:pPr algn="ctr">
                        <a:lnSpc>
                          <a:spcPts val="1438"/>
                        </a:lnSpc>
                        <a:defRPr/>
                      </a:pPr>
                      <a:r>
                        <a:rPr lang="id-ID" sz="1300" b="1" noProof="0" dirty="0">
                          <a:solidFill>
                            <a:schemeClr val="tx1"/>
                          </a:solidFill>
                          <a:latin typeface="Nunito" pitchFamily="2" charset="0"/>
                          <a:ea typeface="Nunito Bold"/>
                          <a:cs typeface="Nunito Bold"/>
                          <a:sym typeface="Nunito Bold"/>
                        </a:rPr>
                        <a:t>PRESTASI</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l">
                        <a:lnSpc>
                          <a:spcPts val="1677"/>
                        </a:lnSpc>
                        <a:defRPr/>
                      </a:pPr>
                      <a:r>
                        <a:rPr lang="id-ID" sz="1300" noProof="0" dirty="0">
                          <a:solidFill>
                            <a:schemeClr val="tx1"/>
                          </a:solidFill>
                          <a:latin typeface="Nunito" pitchFamily="2" charset="0"/>
                          <a:ea typeface="Nunito"/>
                          <a:cs typeface="Nunito"/>
                          <a:sym typeface="Nunito"/>
                        </a:rPr>
                        <a:t>PRESTASI AKADEMIK</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ctr">
                        <a:lnSpc>
                          <a:spcPts val="1677"/>
                        </a:lnSpc>
                        <a:defRPr/>
                      </a:pPr>
                      <a:r>
                        <a:rPr lang="id-ID" sz="1300" b="1" noProof="0" dirty="0">
                          <a:solidFill>
                            <a:schemeClr val="tx1"/>
                          </a:solidFill>
                          <a:latin typeface="Nunito" pitchFamily="2" charset="0"/>
                          <a:ea typeface="Nunito Bold"/>
                          <a:cs typeface="Nunito Bold"/>
                          <a:sym typeface="Nunito Bold"/>
                        </a:rPr>
                        <a:t>53%</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9789" algn="just">
                        <a:lnSpc>
                          <a:spcPts val="1600"/>
                        </a:lnSpc>
                        <a:buAutoNum type="arabicPeriod"/>
                        <a:defRPr/>
                      </a:pPr>
                      <a:r>
                        <a:rPr lang="id-ID" sz="1300" noProof="0" dirty="0">
                          <a:solidFill>
                            <a:schemeClr val="tx1"/>
                          </a:solidFill>
                          <a:latin typeface="Nunito" pitchFamily="2" charset="0"/>
                          <a:ea typeface="Nunito"/>
                          <a:cs typeface="Nunito"/>
                          <a:sym typeface="Nunito"/>
                        </a:rPr>
                        <a:t>Total pembobotan indeks prestasi akademik;</a:t>
                      </a:r>
                      <a:endParaRPr lang="id-ID" sz="1300" noProof="0" dirty="0">
                        <a:solidFill>
                          <a:schemeClr val="tx1"/>
                        </a:solidFill>
                        <a:latin typeface="Nunito" pitchFamily="2" charset="0"/>
                      </a:endParaRP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Urutan pilihan sekolah;</a:t>
                      </a: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rowSpan="2">
                  <a:txBody>
                    <a:bodyPr/>
                    <a:lstStyle/>
                    <a:p>
                      <a:pPr marL="180000" lvl="4" indent="-94074" algn="l">
                        <a:lnSpc>
                          <a:spcPts val="1600"/>
                        </a:lnSpc>
                        <a:buFont typeface="Arial"/>
                        <a:buChar char="•"/>
                        <a:defRPr/>
                      </a:pPr>
                      <a:r>
                        <a:rPr lang="id-ID" sz="1300" noProof="0" dirty="0">
                          <a:solidFill>
                            <a:schemeClr val="tx1"/>
                          </a:solidFill>
                          <a:latin typeface="Nunito" pitchFamily="2" charset="0"/>
                          <a:ea typeface="Nunito"/>
                          <a:cs typeface="Nunito"/>
                          <a:sym typeface="Nunito"/>
                        </a:rPr>
                        <a:t>Pendaftaran s/d  Seleksi : 16-18 Juni 2025</a:t>
                      </a:r>
                      <a:endParaRPr lang="id-ID" sz="1300" noProof="0" dirty="0">
                        <a:solidFill>
                          <a:schemeClr val="tx1"/>
                        </a:solidFill>
                        <a:latin typeface="Nunito" pitchFamily="2" charset="0"/>
                      </a:endParaRPr>
                    </a:p>
                    <a:p>
                      <a:pPr marL="180000" lvl="4" indent="-94074" algn="l">
                        <a:lnSpc>
                          <a:spcPts val="1600"/>
                        </a:lnSpc>
                        <a:buFont typeface="Arial"/>
                        <a:buChar char="•"/>
                      </a:pPr>
                      <a:r>
                        <a:rPr lang="id-ID" sz="1300" noProof="0" dirty="0">
                          <a:solidFill>
                            <a:schemeClr val="tx1"/>
                          </a:solidFill>
                          <a:latin typeface="Nunito" pitchFamily="2" charset="0"/>
                          <a:ea typeface="Nunito"/>
                          <a:cs typeface="Nunito"/>
                          <a:sym typeface="Nunito"/>
                        </a:rPr>
                        <a:t>Pengumuman : 18 Juni 2025</a:t>
                      </a:r>
                    </a:p>
                    <a:p>
                      <a:pPr marL="180000" lvl="4" indent="-94074" algn="l">
                        <a:lnSpc>
                          <a:spcPts val="1600"/>
                        </a:lnSpc>
                        <a:buFont typeface="Arial"/>
                        <a:buChar char="•"/>
                      </a:pPr>
                      <a:r>
                        <a:rPr lang="id-ID" sz="1300" noProof="0" dirty="0">
                          <a:solidFill>
                            <a:schemeClr val="tx1"/>
                          </a:solidFill>
                          <a:latin typeface="Nunito" pitchFamily="2" charset="0"/>
                          <a:ea typeface="Nunito"/>
                          <a:cs typeface="Nunito"/>
                          <a:sym typeface="Nunito"/>
                        </a:rPr>
                        <a:t>Daftar Ulang: 19-20 Juni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926467">
                <a:tc vMerge="1">
                  <a:txBody>
                    <a:bodyPr/>
                    <a:lstStyle/>
                    <a:p>
                      <a:pPr algn="ctr">
                        <a:lnSpc>
                          <a:spcPts val="1438"/>
                        </a:lnSpc>
                        <a:defRPr/>
                      </a:pPr>
                      <a:r>
                        <a:rPr lang="en-US" sz="1200" b="1">
                          <a:solidFill>
                            <a:srgbClr val="000000"/>
                          </a:solidFill>
                          <a:latin typeface="Nunito Bold"/>
                          <a:ea typeface="Nunito Bold"/>
                          <a:cs typeface="Nunito Bold"/>
                          <a:sym typeface="Nunito Bold"/>
                        </a:rPr>
                        <a:t>PRESTASI</a:t>
                      </a:r>
                      <a:endParaRPr lang="en-US" sz="1100"/>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l">
                        <a:lnSpc>
                          <a:spcPts val="1677"/>
                        </a:lnSpc>
                        <a:defRPr/>
                      </a:pPr>
                      <a:r>
                        <a:rPr lang="id-ID" sz="1300" noProof="0" dirty="0">
                          <a:solidFill>
                            <a:schemeClr val="tx1"/>
                          </a:solidFill>
                          <a:latin typeface="Nunito" pitchFamily="2" charset="0"/>
                          <a:ea typeface="Nunito"/>
                          <a:cs typeface="Nunito"/>
                          <a:sym typeface="Nunito"/>
                        </a:rPr>
                        <a:t>PRESTASI NON AKADEMIK</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ctr">
                        <a:lnSpc>
                          <a:spcPts val="1677"/>
                        </a:lnSpc>
                        <a:defRPr/>
                      </a:pPr>
                      <a:r>
                        <a:rPr lang="id-ID" sz="1300" b="1" noProof="0" dirty="0">
                          <a:solidFill>
                            <a:schemeClr val="tx1"/>
                          </a:solidFill>
                          <a:latin typeface="Nunito" pitchFamily="2" charset="0"/>
                          <a:ea typeface="Nunito Bold"/>
                          <a:cs typeface="Nunito Bold"/>
                          <a:sym typeface="Nunito Bold"/>
                        </a:rPr>
                        <a:t>7%</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9789" algn="just">
                        <a:lnSpc>
                          <a:spcPts val="1600"/>
                        </a:lnSpc>
                        <a:buAutoNum type="arabicPeriod"/>
                        <a:defRPr/>
                      </a:pPr>
                      <a:r>
                        <a:rPr lang="id-ID" sz="1300" noProof="0" dirty="0">
                          <a:solidFill>
                            <a:schemeClr val="tx1"/>
                          </a:solidFill>
                          <a:latin typeface="Nunito" pitchFamily="2" charset="0"/>
                          <a:ea typeface="Nunito"/>
                          <a:cs typeface="Nunito"/>
                          <a:sym typeface="Nunito"/>
                        </a:rPr>
                        <a:t>Total pembobotan indeks prestasi non-akademik;</a:t>
                      </a:r>
                      <a:endParaRPr lang="id-ID" sz="1300" noProof="0" dirty="0">
                        <a:solidFill>
                          <a:schemeClr val="tx1"/>
                        </a:solidFill>
                        <a:latin typeface="Nunito" pitchFamily="2" charset="0"/>
                      </a:endParaRP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Urutan pilihan sekolah;</a:t>
                      </a: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vMerge="1">
                  <a:txBody>
                    <a:bodyPr/>
                    <a:lstStyle/>
                    <a:p>
                      <a:pPr marL="470370" lvl="4" indent="-94074" algn="l">
                        <a:lnSpc>
                          <a:spcPts val="1677"/>
                        </a:lnSpc>
                        <a:buFont typeface="Arial"/>
                        <a:buChar char="•"/>
                        <a:defRPr/>
                      </a:pPr>
                      <a:r>
                        <a:rPr lang="en-US" sz="1398">
                          <a:solidFill>
                            <a:srgbClr val="000000"/>
                          </a:solidFill>
                          <a:latin typeface="Nunito"/>
                          <a:ea typeface="Nunito"/>
                          <a:cs typeface="Nunito"/>
                          <a:sym typeface="Nunito"/>
                        </a:rPr>
                        <a:t>Pendaftaran dan Seleksi : 10-12 Juni 2025</a:t>
                      </a:r>
                      <a:endParaRPr lang="en-US" sz="1100"/>
                    </a:p>
                    <a:p>
                      <a:pPr marL="470370" lvl="4" indent="-94074" algn="l">
                        <a:lnSpc>
                          <a:spcPts val="1677"/>
                        </a:lnSpc>
                        <a:buFont typeface="Arial"/>
                        <a:buChar char="•"/>
                      </a:pPr>
                      <a:r>
                        <a:rPr lang="en-US" sz="1398">
                          <a:solidFill>
                            <a:srgbClr val="000000"/>
                          </a:solidFill>
                          <a:latin typeface="Nunito"/>
                          <a:ea typeface="Nunito"/>
                          <a:cs typeface="Nunito"/>
                          <a:sym typeface="Nunito"/>
                        </a:rPr>
                        <a:t>Pengumuman : 12 Juni 2025</a:t>
                      </a:r>
                    </a:p>
                    <a:p>
                      <a:pPr marL="470370" lvl="4" indent="-94074" algn="l">
                        <a:lnSpc>
                          <a:spcPts val="1677"/>
                        </a:lnSpc>
                        <a:buFont typeface="Arial"/>
                        <a:buChar char="•"/>
                      </a:pPr>
                      <a:r>
                        <a:rPr lang="en-US" sz="1398">
                          <a:solidFill>
                            <a:srgbClr val="000000"/>
                          </a:solidFill>
                          <a:latin typeface="Nunito"/>
                          <a:ea typeface="Nunito"/>
                          <a:cs typeface="Nunito"/>
                          <a:sym typeface="Nunito"/>
                        </a:rPr>
                        <a:t>Lapor Diri : 13-14 Juni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755884">
                <a:tc rowSpan="3">
                  <a:txBody>
                    <a:bodyPr/>
                    <a:lstStyle/>
                    <a:p>
                      <a:pPr algn="ctr">
                        <a:lnSpc>
                          <a:spcPts val="1438"/>
                        </a:lnSpc>
                        <a:defRPr/>
                      </a:pPr>
                      <a:r>
                        <a:rPr lang="id-ID" sz="1300" b="1" noProof="0" dirty="0">
                          <a:solidFill>
                            <a:schemeClr val="tx1"/>
                          </a:solidFill>
                          <a:latin typeface="Nunito" pitchFamily="2" charset="0"/>
                          <a:ea typeface="Nunito Bold"/>
                          <a:cs typeface="Nunito Bold"/>
                          <a:sym typeface="Nunito Bold"/>
                        </a:rPr>
                        <a:t>AFIRMASI</a:t>
                      </a:r>
                      <a:endParaRPr lang="id-ID" sz="1300" noProof="0" dirty="0">
                        <a:solidFill>
                          <a:schemeClr val="tx1"/>
                        </a:solidFill>
                        <a:latin typeface="Nunito" pitchFamily="2" charset="0"/>
                      </a:endParaRPr>
                    </a:p>
                    <a:p>
                      <a:pPr algn="ctr">
                        <a:lnSpc>
                          <a:spcPts val="1438"/>
                        </a:lnSpc>
                      </a:pP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l">
                        <a:lnSpc>
                          <a:spcPts val="1677"/>
                        </a:lnSpc>
                        <a:defRPr/>
                      </a:pPr>
                      <a:r>
                        <a:rPr lang="id-ID" sz="1300" b="1" noProof="0" dirty="0">
                          <a:solidFill>
                            <a:schemeClr val="tx1"/>
                          </a:solidFill>
                          <a:latin typeface="Nunito" pitchFamily="2" charset="0"/>
                          <a:ea typeface="Nunito Bold"/>
                          <a:cs typeface="Nunito Bold"/>
                          <a:sym typeface="Nunito Bold"/>
                        </a:rPr>
                        <a:t>Afirmasi Prioritas Pertama:</a:t>
                      </a:r>
                      <a:endParaRPr lang="id-ID" sz="1300" noProof="0" dirty="0">
                        <a:solidFill>
                          <a:schemeClr val="tx1"/>
                        </a:solidFill>
                        <a:latin typeface="Nunito" pitchFamily="2" charset="0"/>
                      </a:endParaRPr>
                    </a:p>
                    <a:p>
                      <a:pPr algn="just">
                        <a:lnSpc>
                          <a:spcPts val="1677"/>
                        </a:lnSpc>
                      </a:pPr>
                      <a:r>
                        <a:rPr lang="id-ID" sz="1300" noProof="0" dirty="0">
                          <a:solidFill>
                            <a:schemeClr val="tx1"/>
                          </a:solidFill>
                          <a:latin typeface="Nunito" pitchFamily="2" charset="0"/>
                          <a:ea typeface="Nunito"/>
                          <a:cs typeface="Nunito"/>
                          <a:sym typeface="Nunito"/>
                        </a:rPr>
                        <a:t>Anak Asuh Panti dan Anak Tenaga Kesehatan yang Meninggal Dunia dalam Penanganan Covid-19</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rowSpan="3">
                  <a:txBody>
                    <a:bodyPr/>
                    <a:lstStyle/>
                    <a:p>
                      <a:pPr algn="ctr">
                        <a:lnSpc>
                          <a:spcPts val="1677"/>
                        </a:lnSpc>
                        <a:defRPr/>
                      </a:pPr>
                      <a:r>
                        <a:rPr lang="id-ID" sz="1300" b="1" noProof="0" dirty="0">
                          <a:solidFill>
                            <a:schemeClr val="tx1"/>
                          </a:solidFill>
                          <a:latin typeface="Nunito" pitchFamily="2" charset="0"/>
                          <a:ea typeface="Nunito Bold"/>
                          <a:cs typeface="Nunito Bold"/>
                          <a:sym typeface="Nunito Bold"/>
                        </a:rPr>
                        <a:t>37%</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rowSpan="2">
                  <a:txBody>
                    <a:bodyPr/>
                    <a:lstStyle/>
                    <a:p>
                      <a:pPr marL="98425" indent="-14288" algn="just">
                        <a:lnSpc>
                          <a:spcPts val="1600"/>
                        </a:lnSpc>
                        <a:defRPr/>
                      </a:pPr>
                      <a:r>
                        <a:rPr lang="id-ID" sz="1300" noProof="0" dirty="0">
                          <a:solidFill>
                            <a:schemeClr val="tx1"/>
                          </a:solidFill>
                          <a:latin typeface="Nunito" pitchFamily="2" charset="0"/>
                          <a:ea typeface="Nunito"/>
                          <a:cs typeface="Nunito"/>
                          <a:sym typeface="Nunito"/>
                        </a:rPr>
                        <a:t>Afirmasi Prioritas Pertama tanpa Seleksi, kecuali untuk Penyandang Disabilitas dilakukan seleksi dengan urutan langkah:</a:t>
                      </a:r>
                      <a:endParaRPr lang="id-ID" sz="1300" noProof="0" dirty="0">
                        <a:solidFill>
                          <a:schemeClr val="tx1"/>
                        </a:solidFill>
                        <a:latin typeface="Nunito" pitchFamily="2" charset="0"/>
                      </a:endParaRPr>
                    </a:p>
                    <a:p>
                      <a:pPr marL="98425" lvl="4" indent="-14288" algn="just">
                        <a:lnSpc>
                          <a:spcPts val="1600"/>
                        </a:lnSpc>
                        <a:buAutoNum type="arabicPeriod"/>
                      </a:pPr>
                      <a:r>
                        <a:rPr lang="id-ID" sz="1300" noProof="0" dirty="0">
                          <a:solidFill>
                            <a:schemeClr val="tx1"/>
                          </a:solidFill>
                          <a:latin typeface="Nunito" pitchFamily="2" charset="0"/>
                          <a:ea typeface="Nunito"/>
                          <a:cs typeface="Nunito"/>
                          <a:sym typeface="Nunito"/>
                        </a:rPr>
                        <a:t>usia tertua ke yang termuda;</a:t>
                      </a:r>
                    </a:p>
                    <a:p>
                      <a:pPr marL="98425" lvl="4" indent="-14288" algn="just">
                        <a:lnSpc>
                          <a:spcPts val="1600"/>
                        </a:lnSpc>
                        <a:buAutoNum type="arabicPeriod"/>
                      </a:pPr>
                      <a:r>
                        <a:rPr lang="id-ID" sz="1300" noProof="0" dirty="0">
                          <a:solidFill>
                            <a:schemeClr val="tx1"/>
                          </a:solidFill>
                          <a:latin typeface="Nunito" pitchFamily="2" charset="0"/>
                          <a:ea typeface="Nunito"/>
                          <a:cs typeface="Nunito"/>
                          <a:sym typeface="Nunito"/>
                        </a:rPr>
                        <a:t>urutan pilihan sekolah;</a:t>
                      </a:r>
                    </a:p>
                    <a:p>
                      <a:pPr marL="98425" lvl="4" indent="-14288" algn="just">
                        <a:lnSpc>
                          <a:spcPts val="1600"/>
                        </a:lnSpc>
                        <a:buAutoNum type="arabicPeriod"/>
                      </a:pPr>
                      <a:r>
                        <a:rPr lang="id-ID" sz="1300" noProof="0" dirty="0">
                          <a:solidFill>
                            <a:schemeClr val="tx1"/>
                          </a:solidFill>
                          <a:latin typeface="Nunito" pitchFamily="2" charset="0"/>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2169" algn="l">
                        <a:lnSpc>
                          <a:spcPts val="1600"/>
                        </a:lnSpc>
                        <a:buFont typeface="Arial"/>
                        <a:buChar char="•"/>
                        <a:defRPr/>
                      </a:pPr>
                      <a:r>
                        <a:rPr lang="id-ID" sz="1300" noProof="0" dirty="0">
                          <a:solidFill>
                            <a:schemeClr val="tx1"/>
                          </a:solidFill>
                          <a:latin typeface="Nunito" pitchFamily="2" charset="0"/>
                          <a:ea typeface="Nunito"/>
                          <a:cs typeface="Nunito"/>
                          <a:sym typeface="Nunito"/>
                        </a:rPr>
                        <a:t>Input ke Sistem: 16 Juni – 2 Juli 2025</a:t>
                      </a:r>
                      <a:endParaRPr lang="id-ID" sz="1300" noProof="0" dirty="0">
                        <a:solidFill>
                          <a:schemeClr val="tx1"/>
                        </a:solidFill>
                        <a:latin typeface="Nunito" pitchFamily="2" charset="0"/>
                      </a:endParaRPr>
                    </a:p>
                    <a:p>
                      <a:pPr marL="180000" lvl="4" indent="-92169" algn="l">
                        <a:lnSpc>
                          <a:spcPts val="1600"/>
                        </a:lnSpc>
                        <a:buFont typeface="Arial"/>
                        <a:buChar char="•"/>
                      </a:pPr>
                      <a:r>
                        <a:rPr lang="id-ID" sz="1300" noProof="0" dirty="0">
                          <a:solidFill>
                            <a:schemeClr val="tx1"/>
                          </a:solidFill>
                          <a:latin typeface="Nunito" pitchFamily="2" charset="0"/>
                          <a:ea typeface="Nunito"/>
                          <a:cs typeface="Nunito"/>
                          <a:sym typeface="Nunito"/>
                        </a:rPr>
                        <a:t>Pengumuman : 2 Juli 2025</a:t>
                      </a:r>
                    </a:p>
                    <a:p>
                      <a:pPr marL="180000" lvl="4" indent="-92169" algn="l">
                        <a:lnSpc>
                          <a:spcPts val="1600"/>
                        </a:lnSpc>
                        <a:buFont typeface="Arial"/>
                        <a:buChar char="•"/>
                      </a:pPr>
                      <a:r>
                        <a:rPr lang="id-ID" sz="1300" noProof="0" dirty="0">
                          <a:solidFill>
                            <a:schemeClr val="tx1"/>
                          </a:solidFill>
                          <a:latin typeface="Nunito" pitchFamily="2" charset="0"/>
                          <a:ea typeface="Nunito"/>
                          <a:cs typeface="Nunito"/>
                          <a:sym typeface="Nunito"/>
                        </a:rPr>
                        <a:t>Daftar Ulang: 3 – 4 Juli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926467">
                <a:tc vMerge="1">
                  <a:txBody>
                    <a:bodyPr/>
                    <a:lstStyle/>
                    <a:p>
                      <a:pPr algn="ctr">
                        <a:lnSpc>
                          <a:spcPts val="1438"/>
                        </a:lnSpc>
                        <a:defRPr/>
                      </a:pPr>
                      <a:r>
                        <a:rPr lang="en-US" sz="1200" b="1">
                          <a:solidFill>
                            <a:srgbClr val="000000"/>
                          </a:solidFill>
                          <a:latin typeface="Nunito Bold"/>
                          <a:ea typeface="Nunito Bold"/>
                          <a:cs typeface="Nunito Bold"/>
                          <a:sym typeface="Nunito Bold"/>
                        </a:rPr>
                        <a:t>AFIRMASI</a:t>
                      </a:r>
                      <a:endParaRPr lang="en-US" sz="1100"/>
                    </a:p>
                    <a:p>
                      <a:pPr algn="ctr">
                        <a:lnSpc>
                          <a:spcPts val="1438"/>
                        </a:lnSpc>
                      </a:pPr>
                      <a:endParaRPr lang="en-US" sz="1100"/>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l">
                        <a:lnSpc>
                          <a:spcPts val="1677"/>
                        </a:lnSpc>
                        <a:defRPr/>
                      </a:pPr>
                      <a:r>
                        <a:rPr lang="id-ID" sz="1300" b="1" noProof="0" dirty="0">
                          <a:solidFill>
                            <a:schemeClr val="tx1"/>
                          </a:solidFill>
                          <a:latin typeface="Nunito" pitchFamily="2" charset="0"/>
                          <a:ea typeface="Nunito Bold"/>
                          <a:cs typeface="Nunito Bold"/>
                          <a:sym typeface="Nunito Bold"/>
                        </a:rPr>
                        <a:t>Afirmasi Prioritas Pertama:</a:t>
                      </a:r>
                      <a:endParaRPr lang="id-ID" sz="1300" noProof="0" dirty="0">
                        <a:solidFill>
                          <a:schemeClr val="tx1"/>
                        </a:solidFill>
                        <a:latin typeface="Nunito" pitchFamily="2" charset="0"/>
                      </a:endParaRPr>
                    </a:p>
                    <a:p>
                      <a:pPr algn="l">
                        <a:lnSpc>
                          <a:spcPts val="1677"/>
                        </a:lnSpc>
                      </a:pPr>
                      <a:r>
                        <a:rPr lang="id-ID" sz="1300" noProof="0" dirty="0">
                          <a:solidFill>
                            <a:schemeClr val="tx1"/>
                          </a:solidFill>
                          <a:latin typeface="Nunito" pitchFamily="2" charset="0"/>
                          <a:ea typeface="Nunito"/>
                          <a:cs typeface="Nunito"/>
                          <a:sym typeface="Nunito"/>
                        </a:rPr>
                        <a:t>Penyandang Disabilitas</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vMerge="1">
                  <a:txBody>
                    <a:bodyPr/>
                    <a:lstStyle/>
                    <a:p>
                      <a:pPr algn="ctr">
                        <a:lnSpc>
                          <a:spcPts val="1677"/>
                        </a:lnSpc>
                        <a:defRPr/>
                      </a:pPr>
                      <a:r>
                        <a:rPr lang="en-US" sz="1398" b="1">
                          <a:solidFill>
                            <a:srgbClr val="000000"/>
                          </a:solidFill>
                          <a:latin typeface="Nunito Bold"/>
                          <a:ea typeface="Nunito Bold"/>
                          <a:cs typeface="Nunito Bold"/>
                          <a:sym typeface="Nunito Bold"/>
                        </a:rPr>
                        <a:t>37%</a:t>
                      </a:r>
                      <a:endParaRPr lang="en-US" sz="1100"/>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vMerge="1">
                  <a:txBody>
                    <a:bodyPr/>
                    <a:lstStyle/>
                    <a:p>
                      <a:pPr algn="l">
                        <a:lnSpc>
                          <a:spcPts val="1677"/>
                        </a:lnSpc>
                        <a:defRPr/>
                      </a:pPr>
                      <a:r>
                        <a:rPr lang="en-US" sz="1398">
                          <a:solidFill>
                            <a:srgbClr val="000000"/>
                          </a:solidFill>
                          <a:latin typeface="Nunito"/>
                          <a:ea typeface="Nunito"/>
                          <a:cs typeface="Nunito"/>
                          <a:sym typeface="Nunito"/>
                        </a:rPr>
                        <a:t>Afirmasi Prioritas Pertama tanpa Seleksi, kecuali untuk Penyandang Disabilitas dilakukan seleksi dengan urutan langkah:</a:t>
                      </a:r>
                      <a:endParaRPr lang="en-US" sz="1100"/>
                    </a:p>
                    <a:p>
                      <a:pPr marL="492596" lvl="4" indent="-98519" algn="l">
                        <a:lnSpc>
                          <a:spcPts val="1677"/>
                        </a:lnSpc>
                        <a:buAutoNum type="arabicPeriod"/>
                      </a:pPr>
                      <a:r>
                        <a:rPr lang="en-US" sz="1398">
                          <a:solidFill>
                            <a:srgbClr val="000000"/>
                          </a:solidFill>
                          <a:latin typeface="Nunito"/>
                          <a:ea typeface="Nunito"/>
                          <a:cs typeface="Nunito"/>
                          <a:sym typeface="Nunito"/>
                        </a:rPr>
                        <a:t>usia tertua ke yang termuda;</a:t>
                      </a:r>
                    </a:p>
                    <a:p>
                      <a:pPr marL="492596" lvl="4" indent="-98519" algn="l">
                        <a:lnSpc>
                          <a:spcPts val="1677"/>
                        </a:lnSpc>
                        <a:buAutoNum type="arabicPeriod"/>
                      </a:pPr>
                      <a:r>
                        <a:rPr lang="en-US" sz="1398">
                          <a:solidFill>
                            <a:srgbClr val="000000"/>
                          </a:solidFill>
                          <a:latin typeface="Nunito"/>
                          <a:ea typeface="Nunito"/>
                          <a:cs typeface="Nunito"/>
                          <a:sym typeface="Nunito"/>
                        </a:rPr>
                        <a:t>urutan pilihan sekolah;</a:t>
                      </a:r>
                    </a:p>
                    <a:p>
                      <a:pPr marL="492596" lvl="4" indent="-98519" algn="l">
                        <a:lnSpc>
                          <a:spcPts val="1677"/>
                        </a:lnSpc>
                        <a:buAutoNum type="arabicPeriod"/>
                      </a:pPr>
                      <a:r>
                        <a:rPr lang="en-US" sz="1398">
                          <a:solidFill>
                            <a:srgbClr val="000000"/>
                          </a:solidFill>
                          <a:latin typeface="Nunito"/>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2169" algn="l">
                        <a:lnSpc>
                          <a:spcPts val="1600"/>
                        </a:lnSpc>
                        <a:buFont typeface="Arial"/>
                        <a:buChar char="•"/>
                        <a:defRPr/>
                      </a:pPr>
                      <a:r>
                        <a:rPr lang="id-ID" sz="1300" noProof="0" dirty="0">
                          <a:solidFill>
                            <a:schemeClr val="tx1"/>
                          </a:solidFill>
                          <a:latin typeface="Nunito" pitchFamily="2" charset="0"/>
                          <a:ea typeface="Nunito"/>
                          <a:cs typeface="Nunito"/>
                          <a:sym typeface="Nunito"/>
                        </a:rPr>
                        <a:t>Pendaftaran, Verifikasi Dokumen dan Seleksi : 16-18 Juni 2025</a:t>
                      </a:r>
                      <a:endParaRPr lang="id-ID" sz="1300" noProof="0" dirty="0">
                        <a:solidFill>
                          <a:schemeClr val="tx1"/>
                        </a:solidFill>
                        <a:latin typeface="Nunito" pitchFamily="2" charset="0"/>
                      </a:endParaRPr>
                    </a:p>
                    <a:p>
                      <a:pPr marL="180000" lvl="4" indent="-92169" algn="l">
                        <a:lnSpc>
                          <a:spcPts val="1600"/>
                        </a:lnSpc>
                        <a:buFont typeface="Arial"/>
                        <a:buChar char="•"/>
                      </a:pPr>
                      <a:r>
                        <a:rPr lang="id-ID" sz="1300" noProof="0" dirty="0">
                          <a:solidFill>
                            <a:schemeClr val="tx1"/>
                          </a:solidFill>
                          <a:latin typeface="Nunito" pitchFamily="2" charset="0"/>
                          <a:ea typeface="Nunito"/>
                          <a:cs typeface="Nunito"/>
                          <a:sym typeface="Nunito"/>
                        </a:rPr>
                        <a:t>Pengumuman : 18 Juni 2025</a:t>
                      </a:r>
                    </a:p>
                    <a:p>
                      <a:pPr marL="180000" lvl="4" indent="-92169" algn="l">
                        <a:lnSpc>
                          <a:spcPts val="1600"/>
                        </a:lnSpc>
                        <a:buFont typeface="Arial"/>
                        <a:buChar char="•"/>
                      </a:pPr>
                      <a:r>
                        <a:rPr lang="id-ID" sz="1300" noProof="0" dirty="0">
                          <a:solidFill>
                            <a:schemeClr val="tx1"/>
                          </a:solidFill>
                          <a:latin typeface="Nunito" pitchFamily="2" charset="0"/>
                          <a:ea typeface="Nunito"/>
                          <a:cs typeface="Nunito"/>
                          <a:sym typeface="Nunito"/>
                        </a:rPr>
                        <a:t>Daftar Ulang: 19-20 Juni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1407551">
                <a:tc vMerge="1">
                  <a:txBody>
                    <a:bodyPr/>
                    <a:lstStyle/>
                    <a:p>
                      <a:pPr algn="ctr">
                        <a:lnSpc>
                          <a:spcPts val="1438"/>
                        </a:lnSpc>
                        <a:defRPr/>
                      </a:pPr>
                      <a:r>
                        <a:rPr lang="en-US" sz="1200" b="1">
                          <a:solidFill>
                            <a:srgbClr val="000000"/>
                          </a:solidFill>
                          <a:latin typeface="Nunito Bold"/>
                          <a:ea typeface="Nunito Bold"/>
                          <a:cs typeface="Nunito Bold"/>
                          <a:sym typeface="Nunito Bold"/>
                        </a:rPr>
                        <a:t>AFIRMASI</a:t>
                      </a:r>
                      <a:endParaRPr lang="en-US" sz="1100"/>
                    </a:p>
                    <a:p>
                      <a:pPr algn="ctr">
                        <a:lnSpc>
                          <a:spcPts val="1438"/>
                        </a:lnSpc>
                      </a:pPr>
                      <a:endParaRPr lang="en-US" sz="1100"/>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just">
                        <a:lnSpc>
                          <a:spcPts val="1677"/>
                        </a:lnSpc>
                        <a:defRPr/>
                      </a:pPr>
                      <a:r>
                        <a:rPr lang="id-ID" sz="1300" b="1" noProof="0" dirty="0">
                          <a:solidFill>
                            <a:schemeClr val="tx1"/>
                          </a:solidFill>
                          <a:latin typeface="Nunito" pitchFamily="2" charset="0"/>
                          <a:ea typeface="Nunito Bold"/>
                          <a:cs typeface="Nunito Bold"/>
                          <a:sym typeface="Nunito Bold"/>
                        </a:rPr>
                        <a:t>Afirmasi Prioritas Kedua:</a:t>
                      </a:r>
                      <a:endParaRPr lang="id-ID" sz="1300" noProof="0" dirty="0">
                        <a:solidFill>
                          <a:schemeClr val="tx1"/>
                        </a:solidFill>
                        <a:latin typeface="Nunito" pitchFamily="2" charset="0"/>
                      </a:endParaRPr>
                    </a:p>
                    <a:p>
                      <a:pPr algn="just">
                        <a:lnSpc>
                          <a:spcPts val="1677"/>
                        </a:lnSpc>
                      </a:pPr>
                      <a:r>
                        <a:rPr lang="id-ID" sz="1300" noProof="0" dirty="0">
                          <a:solidFill>
                            <a:schemeClr val="tx1"/>
                          </a:solidFill>
                          <a:latin typeface="Nunito" pitchFamily="2" charset="0"/>
                          <a:ea typeface="Nunito"/>
                          <a:cs typeface="Nunito"/>
                          <a:sym typeface="Nunito"/>
                        </a:rPr>
                        <a:t>CMB pemegang KJP plus yang masih aktif, terdaftar dalam Data sebagai anak dari pengemudi mitra Transjakarta yang mengemudikan bus kecil, terdaftar dalam Data sebagai anak dari pekerja/buruh yang tercatat dalam Kartu Keluarga, yang direkomendasikan oleh Kepala Dinas Ketenagakerjaan, Transmigrasi, dan energi, atau terdaftar dalam Data sebagai penerima PIP.</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vMerge="1">
                  <a:txBody>
                    <a:bodyPr/>
                    <a:lstStyle/>
                    <a:p>
                      <a:pPr algn="ctr">
                        <a:lnSpc>
                          <a:spcPts val="1677"/>
                        </a:lnSpc>
                        <a:defRPr/>
                      </a:pPr>
                      <a:r>
                        <a:rPr lang="en-US" sz="1398" b="1">
                          <a:solidFill>
                            <a:srgbClr val="000000"/>
                          </a:solidFill>
                          <a:latin typeface="Nunito Bold"/>
                          <a:ea typeface="Nunito Bold"/>
                          <a:cs typeface="Nunito Bold"/>
                          <a:sym typeface="Nunito Bold"/>
                        </a:rPr>
                        <a:t>37%</a:t>
                      </a:r>
                      <a:endParaRPr lang="en-US" sz="1100"/>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9789" algn="just">
                        <a:lnSpc>
                          <a:spcPts val="1600"/>
                        </a:lnSpc>
                        <a:buAutoNum type="arabicPeriod"/>
                        <a:defRPr/>
                      </a:pPr>
                      <a:r>
                        <a:rPr lang="id-ID" sz="1300" noProof="0" dirty="0">
                          <a:solidFill>
                            <a:schemeClr val="tx1"/>
                          </a:solidFill>
                          <a:latin typeface="Nunito" pitchFamily="2" charset="0"/>
                          <a:ea typeface="Nunito"/>
                          <a:cs typeface="Nunito"/>
                          <a:sym typeface="Nunito"/>
                        </a:rPr>
                        <a:t>Total pembobotan indeks prestasi akademik;</a:t>
                      </a:r>
                      <a:endParaRPr lang="id-ID" sz="1300" noProof="0" dirty="0">
                        <a:solidFill>
                          <a:schemeClr val="tx1"/>
                        </a:solidFill>
                        <a:latin typeface="Nunito" pitchFamily="2" charset="0"/>
                      </a:endParaRP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Urutan pilihan Sekolah;</a:t>
                      </a: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3439" algn="l">
                        <a:lnSpc>
                          <a:spcPts val="1600"/>
                        </a:lnSpc>
                        <a:buFont typeface="Arial"/>
                        <a:buChar char="•"/>
                        <a:defRPr/>
                      </a:pPr>
                      <a:r>
                        <a:rPr lang="id-ID" sz="1300" noProof="0" dirty="0">
                          <a:solidFill>
                            <a:schemeClr val="tx1"/>
                          </a:solidFill>
                          <a:latin typeface="Nunito" pitchFamily="2" charset="0"/>
                          <a:ea typeface="Nunito"/>
                          <a:cs typeface="Nunito"/>
                          <a:sym typeface="Nunito"/>
                        </a:rPr>
                        <a:t>Pendaftaran s/d Seleksi : 23 – 25 Juni 2025</a:t>
                      </a:r>
                      <a:endParaRPr lang="id-ID" sz="1300" noProof="0" dirty="0">
                        <a:solidFill>
                          <a:schemeClr val="tx1"/>
                        </a:solidFill>
                        <a:latin typeface="Nunito" pitchFamily="2" charset="0"/>
                      </a:endParaRPr>
                    </a:p>
                    <a:p>
                      <a:pPr marL="180000" lvl="4" indent="-93439" algn="l">
                        <a:lnSpc>
                          <a:spcPts val="1600"/>
                        </a:lnSpc>
                        <a:buFont typeface="Arial"/>
                        <a:buChar char="•"/>
                      </a:pPr>
                      <a:r>
                        <a:rPr lang="id-ID" sz="1300" noProof="0" dirty="0">
                          <a:solidFill>
                            <a:schemeClr val="tx1"/>
                          </a:solidFill>
                          <a:latin typeface="Nunito" pitchFamily="2" charset="0"/>
                          <a:ea typeface="Nunito"/>
                          <a:cs typeface="Nunito"/>
                          <a:sym typeface="Nunito"/>
                        </a:rPr>
                        <a:t>Pengumuman : 25 Juni 2025</a:t>
                      </a:r>
                    </a:p>
                    <a:p>
                      <a:pPr marL="180000" lvl="4" indent="-93439" algn="l">
                        <a:lnSpc>
                          <a:spcPts val="1600"/>
                        </a:lnSpc>
                        <a:buFont typeface="Arial"/>
                        <a:buChar char="•"/>
                      </a:pPr>
                      <a:r>
                        <a:rPr lang="id-ID" sz="1300" noProof="0" dirty="0">
                          <a:solidFill>
                            <a:schemeClr val="tx1"/>
                          </a:solidFill>
                          <a:latin typeface="Nunito" pitchFamily="2" charset="0"/>
                          <a:ea typeface="Nunito"/>
                          <a:cs typeface="Nunito"/>
                          <a:sym typeface="Nunito"/>
                        </a:rPr>
                        <a:t>Daftar Ulang: 26 - 28 Juni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1902690">
                <a:tc>
                  <a:txBody>
                    <a:bodyPr/>
                    <a:lstStyle/>
                    <a:p>
                      <a:pPr algn="ctr">
                        <a:lnSpc>
                          <a:spcPts val="1438"/>
                        </a:lnSpc>
                        <a:defRPr/>
                      </a:pPr>
                      <a:r>
                        <a:rPr lang="id-ID" sz="1300" b="1" noProof="0" dirty="0">
                          <a:solidFill>
                            <a:schemeClr val="tx1"/>
                          </a:solidFill>
                          <a:latin typeface="Nunito" pitchFamily="2" charset="0"/>
                          <a:ea typeface="Nunito Bold"/>
                          <a:cs typeface="Nunito Bold"/>
                          <a:sym typeface="Nunito Bold"/>
                        </a:rPr>
                        <a:t>Mutasi</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77800" lvl="2" indent="-177800" algn="just">
                        <a:lnSpc>
                          <a:spcPct val="100000"/>
                        </a:lnSpc>
                        <a:buFont typeface="+mj-lt"/>
                        <a:buAutoNum type="arabicParenR"/>
                        <a:defRPr/>
                      </a:pPr>
                      <a:r>
                        <a:rPr lang="id-ID" sz="1300" noProof="0" dirty="0">
                          <a:solidFill>
                            <a:schemeClr val="tx1"/>
                          </a:solidFill>
                          <a:latin typeface="Nunito" pitchFamily="2" charset="0"/>
                          <a:ea typeface="Nunito"/>
                          <a:cs typeface="Nunito"/>
                          <a:sym typeface="Nunito"/>
                        </a:rPr>
                        <a:t>CMB merupakan anak dari orangtua/wali yang mengalami penugasan dengan ketentuan:</a:t>
                      </a:r>
                    </a:p>
                    <a:p>
                      <a:pPr marL="355600" lvl="4" indent="-177800" algn="just">
                        <a:lnSpc>
                          <a:spcPct val="100000"/>
                        </a:lnSpc>
                        <a:buFont typeface="+mj-lt"/>
                        <a:buAutoNum type="alphaLcPeriod"/>
                        <a:defRPr/>
                      </a:pPr>
                      <a:r>
                        <a:rPr lang="id-ID" sz="1300" noProof="0" dirty="0">
                          <a:solidFill>
                            <a:schemeClr val="tx1"/>
                          </a:solidFill>
                          <a:latin typeface="Nunito" pitchFamily="2" charset="0"/>
                        </a:rPr>
                        <a:t>Perpindahan tugas orangtua/wali dibuktikan dengan surat keterangan pindah tugas</a:t>
                      </a:r>
                    </a:p>
                    <a:p>
                      <a:pPr marL="355600" lvl="4" indent="-177800" algn="just">
                        <a:lnSpc>
                          <a:spcPct val="100000"/>
                        </a:lnSpc>
                        <a:buFont typeface="+mj-lt"/>
                        <a:buAutoNum type="alphaLcPeriod"/>
                        <a:defRPr/>
                      </a:pPr>
                      <a:r>
                        <a:rPr lang="id-ID" sz="1300" noProof="0" dirty="0">
                          <a:solidFill>
                            <a:schemeClr val="tx1"/>
                          </a:solidFill>
                          <a:latin typeface="Nunito" pitchFamily="2" charset="0"/>
                        </a:rPr>
                        <a:t>Perpindahan domisili orangtua/wali dan CMB dibuktikan dengan Kartu Keluarga yang dikeluarkan paling lama 1 tahun sebelum tanggal pendaftaran PMB.</a:t>
                      </a:r>
                    </a:p>
                    <a:p>
                      <a:pPr marL="177800" lvl="2" indent="-177800" algn="just">
                        <a:lnSpc>
                          <a:spcPct val="100000"/>
                        </a:lnSpc>
                        <a:buFont typeface="+mj-lt"/>
                        <a:buAutoNum type="arabicParenR"/>
                        <a:defRPr/>
                      </a:pPr>
                      <a:r>
                        <a:rPr lang="id-ID" sz="1300" noProof="0" dirty="0">
                          <a:solidFill>
                            <a:schemeClr val="tx1"/>
                          </a:solidFill>
                          <a:latin typeface="Nunito" pitchFamily="2" charset="0"/>
                          <a:ea typeface="Nunito"/>
                          <a:cs typeface="Nunito"/>
                          <a:sym typeface="Nunito"/>
                        </a:rPr>
                        <a:t>CMB Anak Guru/Tenaga Kependidikan dengan ketentuan memiliki surat pembagian tugas mengajar/bertugas tahun Pelajaran berjalan dari kepala satuan Pendidikan sesuai dengan tempat tugas orangtua mengajar/bertugas.</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algn="ctr">
                        <a:lnSpc>
                          <a:spcPts val="1677"/>
                        </a:lnSpc>
                        <a:defRPr/>
                      </a:pPr>
                      <a:r>
                        <a:rPr lang="id-ID" sz="1300" b="1" noProof="0" dirty="0">
                          <a:solidFill>
                            <a:schemeClr val="tx1"/>
                          </a:solidFill>
                          <a:latin typeface="Nunito" pitchFamily="2" charset="0"/>
                          <a:ea typeface="Nunito Bold"/>
                          <a:cs typeface="Nunito Bold"/>
                          <a:sym typeface="Nunito Bold"/>
                        </a:rPr>
                        <a:t>3%</a:t>
                      </a:r>
                      <a:endParaRPr lang="id-ID" sz="1300" noProof="0" dirty="0">
                        <a:solidFill>
                          <a:schemeClr val="tx1"/>
                        </a:solidFill>
                        <a:latin typeface="Nunito" pitchFamily="2" charset="0"/>
                      </a:endParaRP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9789" algn="just">
                        <a:lnSpc>
                          <a:spcPts val="1600"/>
                        </a:lnSpc>
                        <a:buAutoNum type="arabicPeriod"/>
                        <a:defRPr/>
                      </a:pPr>
                      <a:r>
                        <a:rPr lang="id-ID" sz="1300" noProof="0" dirty="0">
                          <a:solidFill>
                            <a:schemeClr val="tx1"/>
                          </a:solidFill>
                          <a:latin typeface="Nunito" pitchFamily="2" charset="0"/>
                          <a:ea typeface="Nunito"/>
                          <a:cs typeface="Nunito"/>
                          <a:sym typeface="Nunito"/>
                        </a:rPr>
                        <a:t>Total pembobotan indeks prestasi akademik;</a:t>
                      </a:r>
                      <a:endParaRPr lang="id-ID" sz="1300" noProof="0" dirty="0">
                        <a:solidFill>
                          <a:schemeClr val="tx1"/>
                        </a:solidFill>
                        <a:latin typeface="Nunito" pitchFamily="2" charset="0"/>
                      </a:endParaRP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Urutan pilihan sekolah;</a:t>
                      </a:r>
                    </a:p>
                    <a:p>
                      <a:pPr marL="180000" lvl="4" indent="-99789" algn="just">
                        <a:lnSpc>
                          <a:spcPts val="1600"/>
                        </a:lnSpc>
                        <a:buAutoNum type="arabicPeriod"/>
                      </a:pPr>
                      <a:r>
                        <a:rPr lang="id-ID" sz="1300" noProof="0" dirty="0">
                          <a:solidFill>
                            <a:schemeClr val="tx1"/>
                          </a:solidFill>
                          <a:latin typeface="Nunito" pitchFamily="2" charset="0"/>
                          <a:ea typeface="Nunito"/>
                          <a:cs typeface="Nunito"/>
                          <a:sym typeface="Nunito"/>
                        </a:rPr>
                        <a:t>Waktu mendaftar.</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lvl="4" indent="-94709" algn="l">
                        <a:lnSpc>
                          <a:spcPts val="1600"/>
                        </a:lnSpc>
                        <a:buFont typeface="Arial"/>
                        <a:buChar char="•"/>
                        <a:defRPr/>
                      </a:pPr>
                      <a:r>
                        <a:rPr lang="id-ID" sz="1300" noProof="0" dirty="0">
                          <a:solidFill>
                            <a:schemeClr val="tx1"/>
                          </a:solidFill>
                          <a:latin typeface="Nunito" pitchFamily="2" charset="0"/>
                          <a:ea typeface="Nunito"/>
                          <a:cs typeface="Nunito"/>
                          <a:sym typeface="Nunito"/>
                        </a:rPr>
                        <a:t>Pendaftaran, Verifikasi Dokumen dan Seleksi : 16 Juni -2 Juli 2025</a:t>
                      </a:r>
                      <a:endParaRPr lang="id-ID" sz="1300" noProof="0" dirty="0">
                        <a:solidFill>
                          <a:schemeClr val="tx1"/>
                        </a:solidFill>
                        <a:latin typeface="Nunito" pitchFamily="2" charset="0"/>
                      </a:endParaRPr>
                    </a:p>
                    <a:p>
                      <a:pPr marL="180000" lvl="4" indent="-94709" algn="l">
                        <a:lnSpc>
                          <a:spcPts val="1600"/>
                        </a:lnSpc>
                        <a:buFont typeface="Arial"/>
                        <a:buChar char="•"/>
                      </a:pPr>
                      <a:r>
                        <a:rPr lang="id-ID" sz="1300" noProof="0" dirty="0">
                          <a:solidFill>
                            <a:schemeClr val="tx1"/>
                          </a:solidFill>
                          <a:latin typeface="Nunito" pitchFamily="2" charset="0"/>
                          <a:ea typeface="Nunito"/>
                          <a:cs typeface="Nunito"/>
                          <a:sym typeface="Nunito"/>
                        </a:rPr>
                        <a:t>Pengumuman : 2 Juli 2025</a:t>
                      </a:r>
                    </a:p>
                    <a:p>
                      <a:pPr marL="180000" lvl="4" indent="-94709" algn="l">
                        <a:lnSpc>
                          <a:spcPts val="1600"/>
                        </a:lnSpc>
                        <a:buFont typeface="Arial"/>
                        <a:buChar char="•"/>
                      </a:pPr>
                      <a:r>
                        <a:rPr lang="id-ID" sz="1300" noProof="0" dirty="0">
                          <a:solidFill>
                            <a:schemeClr val="tx1"/>
                          </a:solidFill>
                          <a:latin typeface="Nunito" pitchFamily="2" charset="0"/>
                          <a:ea typeface="Nunito"/>
                          <a:cs typeface="Nunito"/>
                          <a:sym typeface="Nunito"/>
                        </a:rPr>
                        <a:t>Daftar Ulang: 3 – 4 Juli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1354814">
                <a:tc gridSpan="3">
                  <a:txBody>
                    <a:bodyPr/>
                    <a:lstStyle/>
                    <a:p>
                      <a:pPr algn="just">
                        <a:lnSpc>
                          <a:spcPts val="1677"/>
                        </a:lnSpc>
                        <a:defRPr/>
                      </a:pPr>
                      <a:r>
                        <a:rPr lang="id-ID" sz="1300" b="1" noProof="0" dirty="0">
                          <a:solidFill>
                            <a:schemeClr val="tx1"/>
                          </a:solidFill>
                          <a:latin typeface="Nunito" pitchFamily="2" charset="0"/>
                          <a:ea typeface="Nunito Bold"/>
                          <a:cs typeface="Nunito Bold"/>
                          <a:sym typeface="Nunito Bold"/>
                        </a:rPr>
                        <a:t>SPMB Tahap Kedua :</a:t>
                      </a:r>
                      <a:endParaRPr lang="id-ID" sz="1300" noProof="0" dirty="0">
                        <a:solidFill>
                          <a:schemeClr val="tx1"/>
                        </a:solidFill>
                        <a:latin typeface="Nunito" pitchFamily="2" charset="0"/>
                      </a:endParaRPr>
                    </a:p>
                    <a:p>
                      <a:pPr marL="19520" lvl="3" indent="-95344" algn="just">
                        <a:lnSpc>
                          <a:spcPts val="1677"/>
                        </a:lnSpc>
                        <a:buFont typeface="Arial"/>
                        <a:buChar char="•"/>
                      </a:pPr>
                      <a:r>
                        <a:rPr lang="id-ID" sz="1300" noProof="0" dirty="0">
                          <a:solidFill>
                            <a:schemeClr val="tx1"/>
                          </a:solidFill>
                          <a:latin typeface="Nunito" pitchFamily="2" charset="0"/>
                          <a:ea typeface="Nunito"/>
                          <a:cs typeface="Nunito"/>
                          <a:sym typeface="Nunito"/>
                        </a:rPr>
                        <a:t>PMB Tahap Kedua dilaksanakan pada SMKN yang masih terdapat sisa kuota setelah pelaksanaan SPMB Tahap Pertama selesai; dan</a:t>
                      </a:r>
                    </a:p>
                    <a:p>
                      <a:pPr marL="19520" lvl="3" indent="-95344" algn="just">
                        <a:lnSpc>
                          <a:spcPts val="1677"/>
                        </a:lnSpc>
                        <a:buFont typeface="Arial"/>
                        <a:buChar char="•"/>
                      </a:pPr>
                      <a:r>
                        <a:rPr lang="id-ID" sz="1300" noProof="0" dirty="0">
                          <a:solidFill>
                            <a:schemeClr val="tx1"/>
                          </a:solidFill>
                          <a:latin typeface="Nunito" pitchFamily="2" charset="0"/>
                          <a:ea typeface="Nunito"/>
                          <a:cs typeface="Nunito"/>
                          <a:sym typeface="Nunito"/>
                        </a:rPr>
                        <a:t>PMB Tahap Kedua hanya diperuntukkan bagi CMB yang berdomisili di Provinsi DKI Jakarta, dengan ketentuan: </a:t>
                      </a:r>
                    </a:p>
                    <a:p>
                      <a:pPr marL="476720" lvl="4" indent="-95344" algn="just">
                        <a:lnSpc>
                          <a:spcPts val="1677"/>
                        </a:lnSpc>
                        <a:buAutoNum type="alphaLcPeriod"/>
                      </a:pPr>
                      <a:r>
                        <a:rPr lang="id-ID" sz="1300" noProof="0" dirty="0">
                          <a:solidFill>
                            <a:schemeClr val="tx1"/>
                          </a:solidFill>
                          <a:latin typeface="Nunito" pitchFamily="2" charset="0"/>
                          <a:ea typeface="Nunito"/>
                          <a:cs typeface="Nunito"/>
                          <a:sym typeface="Nunito"/>
                        </a:rPr>
                        <a:t>tidak diterima pada seluruh Jalur PMB Tahap Pertama; atau</a:t>
                      </a:r>
                    </a:p>
                    <a:p>
                      <a:pPr marL="476720" lvl="4" indent="-95344" algn="just">
                        <a:lnSpc>
                          <a:spcPts val="1677"/>
                        </a:lnSpc>
                        <a:buAutoNum type="alphaLcPeriod"/>
                      </a:pPr>
                      <a:r>
                        <a:rPr lang="id-ID" sz="1300" noProof="0" dirty="0">
                          <a:solidFill>
                            <a:schemeClr val="tx1"/>
                          </a:solidFill>
                          <a:latin typeface="Nunito" pitchFamily="2" charset="0"/>
                          <a:ea typeface="Nunito"/>
                          <a:cs typeface="Nunito"/>
                          <a:sym typeface="Nunito"/>
                        </a:rPr>
                        <a:t>belum pernah mendaftar pada seluruh Jalur PMB.</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hMerge="1">
                  <a:txBody>
                    <a:bodyPr/>
                    <a:lstStyle/>
                    <a:p>
                      <a:pPr algn="just">
                        <a:lnSpc>
                          <a:spcPts val="1677"/>
                        </a:lnSpc>
                        <a:defRPr/>
                      </a:pPr>
                      <a:r>
                        <a:rPr lang="en-US" sz="1398" b="1">
                          <a:solidFill>
                            <a:srgbClr val="000000"/>
                          </a:solidFill>
                          <a:latin typeface="Nunito Bold"/>
                          <a:ea typeface="Nunito Bold"/>
                          <a:cs typeface="Nunito Bold"/>
                          <a:sym typeface="Nunito Bold"/>
                        </a:rPr>
                        <a:t>SPMB Tahap Kedua :</a:t>
                      </a:r>
                      <a:endParaRPr lang="en-US" sz="1100"/>
                    </a:p>
                    <a:p>
                      <a:pPr marL="476720" lvl="4" indent="-95344" algn="just">
                        <a:lnSpc>
                          <a:spcPts val="1677"/>
                        </a:lnSpc>
                        <a:buFont typeface="Arial"/>
                        <a:buChar char="•"/>
                      </a:pPr>
                      <a:r>
                        <a:rPr lang="en-US" sz="1398">
                          <a:solidFill>
                            <a:srgbClr val="000000"/>
                          </a:solidFill>
                          <a:latin typeface="Nunito"/>
                          <a:ea typeface="Nunito"/>
                          <a:cs typeface="Nunito"/>
                          <a:sym typeface="Nunito"/>
                        </a:rPr>
                        <a:t>PMB Tahap Kedua dilaksanakan pada SMKN yang masih terdapat sisa kuota setelah pelaksanaan SPMB Tahap Pertama selesai; dan</a:t>
                      </a:r>
                    </a:p>
                    <a:p>
                      <a:pPr marL="476720" lvl="4" indent="-95344" algn="just">
                        <a:lnSpc>
                          <a:spcPts val="1677"/>
                        </a:lnSpc>
                        <a:buFont typeface="Arial"/>
                        <a:buChar char="•"/>
                      </a:pPr>
                      <a:r>
                        <a:rPr lang="en-US" sz="1398">
                          <a:solidFill>
                            <a:srgbClr val="000000"/>
                          </a:solidFill>
                          <a:latin typeface="Nunito"/>
                          <a:ea typeface="Nunito"/>
                          <a:cs typeface="Nunito"/>
                          <a:sym typeface="Nunito"/>
                        </a:rPr>
                        <a:t>PMB Tahap Kedua hanya diperuntukkan bagi CMB yang berdomisili di Provinsi DKI Jakarta, dengan ketentuan: </a:t>
                      </a:r>
                    </a:p>
                    <a:p>
                      <a:pPr marL="476720" lvl="4" indent="-95344" algn="just">
                        <a:lnSpc>
                          <a:spcPts val="1677"/>
                        </a:lnSpc>
                        <a:buAutoNum type="alphaLcPeriod"/>
                      </a:pPr>
                      <a:r>
                        <a:rPr lang="en-US" sz="1398">
                          <a:solidFill>
                            <a:srgbClr val="000000"/>
                          </a:solidFill>
                          <a:latin typeface="Nunito"/>
                          <a:ea typeface="Nunito"/>
                          <a:cs typeface="Nunito"/>
                          <a:sym typeface="Nunito"/>
                        </a:rPr>
                        <a:t>tidak diterima pada seluruh Jalur PMB Tahap Pertama; atau</a:t>
                      </a:r>
                    </a:p>
                    <a:p>
                      <a:pPr marL="476720" lvl="4" indent="-95344" algn="just">
                        <a:lnSpc>
                          <a:spcPts val="1677"/>
                        </a:lnSpc>
                        <a:buAutoNum type="alphaLcPeriod"/>
                      </a:pPr>
                      <a:r>
                        <a:rPr lang="en-US" sz="1398">
                          <a:solidFill>
                            <a:srgbClr val="000000"/>
                          </a:solidFill>
                          <a:latin typeface="Nunito"/>
                          <a:ea typeface="Nunito"/>
                          <a:cs typeface="Nunito"/>
                          <a:sym typeface="Nunito"/>
                        </a:rPr>
                        <a:t>belum pernah mendaftar pada seluruh Jalur PMB.</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hMerge="1">
                  <a:txBody>
                    <a:bodyPr/>
                    <a:lstStyle/>
                    <a:p>
                      <a:pPr algn="just">
                        <a:lnSpc>
                          <a:spcPts val="1677"/>
                        </a:lnSpc>
                        <a:defRPr/>
                      </a:pPr>
                      <a:r>
                        <a:rPr lang="en-US" sz="1398" b="1">
                          <a:solidFill>
                            <a:srgbClr val="000000"/>
                          </a:solidFill>
                          <a:latin typeface="Nunito Bold"/>
                          <a:ea typeface="Nunito Bold"/>
                          <a:cs typeface="Nunito Bold"/>
                          <a:sym typeface="Nunito Bold"/>
                        </a:rPr>
                        <a:t>SPMB Tahap Kedua :</a:t>
                      </a:r>
                      <a:endParaRPr lang="en-US" sz="1100"/>
                    </a:p>
                    <a:p>
                      <a:pPr marL="476720" lvl="4" indent="-95344" algn="just">
                        <a:lnSpc>
                          <a:spcPts val="1677"/>
                        </a:lnSpc>
                        <a:buFont typeface="Arial"/>
                        <a:buChar char="•"/>
                      </a:pPr>
                      <a:r>
                        <a:rPr lang="en-US" sz="1398">
                          <a:solidFill>
                            <a:srgbClr val="000000"/>
                          </a:solidFill>
                          <a:latin typeface="Nunito"/>
                          <a:ea typeface="Nunito"/>
                          <a:cs typeface="Nunito"/>
                          <a:sym typeface="Nunito"/>
                        </a:rPr>
                        <a:t>PMB Tahap Kedua dilaksanakan pada SMKN yang masih terdapat sisa kuota setelah pelaksanaan SPMB Tahap Pertama selesai; dan</a:t>
                      </a:r>
                    </a:p>
                    <a:p>
                      <a:pPr marL="476720" lvl="4" indent="-95344" algn="just">
                        <a:lnSpc>
                          <a:spcPts val="1677"/>
                        </a:lnSpc>
                        <a:buFont typeface="Arial"/>
                        <a:buChar char="•"/>
                      </a:pPr>
                      <a:r>
                        <a:rPr lang="en-US" sz="1398">
                          <a:solidFill>
                            <a:srgbClr val="000000"/>
                          </a:solidFill>
                          <a:latin typeface="Nunito"/>
                          <a:ea typeface="Nunito"/>
                          <a:cs typeface="Nunito"/>
                          <a:sym typeface="Nunito"/>
                        </a:rPr>
                        <a:t>PMB Tahap Kedua hanya diperuntukkan bagi CMB yang berdomisili di Provinsi DKI Jakarta, dengan ketentuan: </a:t>
                      </a:r>
                    </a:p>
                    <a:p>
                      <a:pPr marL="476720" lvl="4" indent="-95344" algn="just">
                        <a:lnSpc>
                          <a:spcPts val="1677"/>
                        </a:lnSpc>
                        <a:buAutoNum type="alphaLcPeriod"/>
                      </a:pPr>
                      <a:r>
                        <a:rPr lang="en-US" sz="1398">
                          <a:solidFill>
                            <a:srgbClr val="000000"/>
                          </a:solidFill>
                          <a:latin typeface="Nunito"/>
                          <a:ea typeface="Nunito"/>
                          <a:cs typeface="Nunito"/>
                          <a:sym typeface="Nunito"/>
                        </a:rPr>
                        <a:t>tidak diterima pada seluruh Jalur PMB Tahap Pertama; atau</a:t>
                      </a:r>
                    </a:p>
                    <a:p>
                      <a:pPr marL="476720" lvl="4" indent="-95344" algn="just">
                        <a:lnSpc>
                          <a:spcPts val="1677"/>
                        </a:lnSpc>
                        <a:buAutoNum type="alphaLcPeriod"/>
                      </a:pPr>
                      <a:r>
                        <a:rPr lang="en-US" sz="1398">
                          <a:solidFill>
                            <a:srgbClr val="000000"/>
                          </a:solidFill>
                          <a:latin typeface="Nunito"/>
                          <a:ea typeface="Nunito"/>
                          <a:cs typeface="Nunito"/>
                          <a:sym typeface="Nunito"/>
                        </a:rPr>
                        <a:t>belum pernah mendaftar pada seluruh Jalur PMB.</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algn="just">
                        <a:lnSpc>
                          <a:spcPts val="1600"/>
                        </a:lnSpc>
                        <a:defRPr/>
                      </a:pPr>
                      <a:r>
                        <a:rPr lang="id-ID" sz="1300" noProof="0" dirty="0">
                          <a:solidFill>
                            <a:schemeClr val="tx1"/>
                          </a:solidFill>
                          <a:latin typeface="Nunito" pitchFamily="2" charset="0"/>
                          <a:ea typeface="Nunito"/>
                          <a:cs typeface="Nunito"/>
                          <a:sym typeface="Nunito"/>
                        </a:rPr>
                        <a:t>1. Total pembobotan indeks </a:t>
                      </a:r>
                      <a:endParaRPr lang="id-ID" sz="1300" noProof="0" dirty="0">
                        <a:solidFill>
                          <a:schemeClr val="tx1"/>
                        </a:solidFill>
                        <a:latin typeface="Nunito" pitchFamily="2" charset="0"/>
                      </a:endParaRPr>
                    </a:p>
                    <a:p>
                      <a:pPr marL="180000" algn="just">
                        <a:lnSpc>
                          <a:spcPts val="1600"/>
                        </a:lnSpc>
                      </a:pPr>
                      <a:r>
                        <a:rPr lang="id-ID" sz="1300" noProof="0" dirty="0">
                          <a:solidFill>
                            <a:schemeClr val="tx1"/>
                          </a:solidFill>
                          <a:latin typeface="Nunito" pitchFamily="2" charset="0"/>
                          <a:ea typeface="Nunito"/>
                          <a:cs typeface="Nunito"/>
                          <a:sym typeface="Nunito"/>
                        </a:rPr>
                        <a:t>    prestasi akademik;</a:t>
                      </a:r>
                    </a:p>
                    <a:p>
                      <a:pPr marL="180000" algn="just">
                        <a:lnSpc>
                          <a:spcPts val="1600"/>
                        </a:lnSpc>
                      </a:pPr>
                      <a:r>
                        <a:rPr lang="id-ID" sz="1300" noProof="0" dirty="0">
                          <a:solidFill>
                            <a:schemeClr val="tx1"/>
                          </a:solidFill>
                          <a:latin typeface="Nunito" pitchFamily="2" charset="0"/>
                          <a:ea typeface="Nunito"/>
                          <a:cs typeface="Nunito"/>
                          <a:sym typeface="Nunito"/>
                        </a:rPr>
                        <a:t>2. Urutan pilihan sekolah;dan</a:t>
                      </a:r>
                    </a:p>
                    <a:p>
                      <a:pPr marL="180000" algn="just">
                        <a:lnSpc>
                          <a:spcPts val="1600"/>
                        </a:lnSpc>
                      </a:pPr>
                      <a:r>
                        <a:rPr lang="id-ID" sz="1300" noProof="0" dirty="0">
                          <a:solidFill>
                            <a:schemeClr val="tx1"/>
                          </a:solidFill>
                          <a:latin typeface="Nunito" pitchFamily="2" charset="0"/>
                          <a:ea typeface="Nunito"/>
                          <a:cs typeface="Nunito"/>
                          <a:sym typeface="Nunito"/>
                        </a:rPr>
                        <a:t>3. Waktu pendaftaran.</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tc>
                  <a:txBody>
                    <a:bodyPr/>
                    <a:lstStyle/>
                    <a:p>
                      <a:pPr marL="180000" algn="l">
                        <a:lnSpc>
                          <a:spcPts val="1600"/>
                        </a:lnSpc>
                        <a:defRPr/>
                      </a:pPr>
                      <a:r>
                        <a:rPr lang="id-ID" sz="1300" noProof="0" dirty="0">
                          <a:solidFill>
                            <a:schemeClr val="tx1"/>
                          </a:solidFill>
                          <a:latin typeface="Nunito" pitchFamily="2" charset="0"/>
                          <a:ea typeface="Nunito"/>
                          <a:cs typeface="Nunito"/>
                          <a:sym typeface="Nunito"/>
                        </a:rPr>
                        <a:t>Tahap Kedua :</a:t>
                      </a:r>
                      <a:endParaRPr lang="id-ID" sz="1300" noProof="0" dirty="0">
                        <a:solidFill>
                          <a:schemeClr val="tx1"/>
                        </a:solidFill>
                        <a:latin typeface="Nunito" pitchFamily="2" charset="0"/>
                      </a:endParaRPr>
                    </a:p>
                    <a:p>
                      <a:pPr marL="180000" lvl="4" indent="-94709" algn="l">
                        <a:lnSpc>
                          <a:spcPts val="1600"/>
                        </a:lnSpc>
                        <a:buFont typeface="Arial"/>
                        <a:buChar char="•"/>
                      </a:pPr>
                      <a:r>
                        <a:rPr lang="id-ID" sz="1300" noProof="0" dirty="0">
                          <a:solidFill>
                            <a:schemeClr val="tx1"/>
                          </a:solidFill>
                          <a:latin typeface="Nunito" pitchFamily="2" charset="0"/>
                          <a:ea typeface="Nunito"/>
                          <a:cs typeface="Nunito"/>
                          <a:sym typeface="Nunito"/>
                        </a:rPr>
                        <a:t>Pendaftaran s/d seleksi: 7-8 Juli 2025</a:t>
                      </a:r>
                    </a:p>
                    <a:p>
                      <a:pPr marL="180000" lvl="4" indent="-94709" algn="l">
                        <a:lnSpc>
                          <a:spcPts val="1600"/>
                        </a:lnSpc>
                        <a:buFont typeface="Arial"/>
                        <a:buChar char="•"/>
                      </a:pPr>
                      <a:r>
                        <a:rPr lang="id-ID" sz="1300" noProof="0" dirty="0">
                          <a:solidFill>
                            <a:schemeClr val="tx1"/>
                          </a:solidFill>
                          <a:latin typeface="Nunito" pitchFamily="2" charset="0"/>
                          <a:ea typeface="Nunito"/>
                          <a:cs typeface="Nunito"/>
                          <a:sym typeface="Nunito"/>
                        </a:rPr>
                        <a:t>Pengumuman: 8 Juli 2025</a:t>
                      </a:r>
                    </a:p>
                    <a:p>
                      <a:pPr marL="180000" lvl="4" indent="-94709" algn="l">
                        <a:lnSpc>
                          <a:spcPts val="1600"/>
                        </a:lnSpc>
                        <a:buFont typeface="Arial"/>
                        <a:buChar char="•"/>
                      </a:pPr>
                      <a:r>
                        <a:rPr lang="id-ID" sz="1300" noProof="0" dirty="0">
                          <a:solidFill>
                            <a:schemeClr val="tx1"/>
                          </a:solidFill>
                          <a:latin typeface="Nunito" pitchFamily="2" charset="0"/>
                          <a:ea typeface="Nunito"/>
                          <a:cs typeface="Nunito"/>
                          <a:sym typeface="Nunito"/>
                        </a:rPr>
                        <a:t>Daftar Ulang: 9-10 Juli 2025</a:t>
                      </a:r>
                    </a:p>
                  </a:txBody>
                  <a:tcPr marL="54014" marR="54014" marT="54014" marB="54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7"/>
                  </a:ext>
                </a:extLst>
              </a:tr>
            </a:tbl>
          </a:graphicData>
        </a:graphic>
      </p:graphicFrame>
      <p:sp>
        <p:nvSpPr>
          <p:cNvPr id="16" name="Freeform 5">
            <a:extLst>
              <a:ext uri="{FF2B5EF4-FFF2-40B4-BE49-F238E27FC236}">
                <a16:creationId xmlns:a16="http://schemas.microsoft.com/office/drawing/2014/main" id="{116EE1EC-A5A0-689F-39F0-D51CD022F9B3}"/>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sp>
        <p:nvSpPr>
          <p:cNvPr id="17" name="Freeform 7">
            <a:extLst>
              <a:ext uri="{FF2B5EF4-FFF2-40B4-BE49-F238E27FC236}">
                <a16:creationId xmlns:a16="http://schemas.microsoft.com/office/drawing/2014/main" id="{D8DB65CB-69A5-87A7-0DB7-654D4119EF57}"/>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sp>
        <p:nvSpPr>
          <p:cNvPr id="2" name="TextBox 9">
            <a:extLst>
              <a:ext uri="{FF2B5EF4-FFF2-40B4-BE49-F238E27FC236}">
                <a16:creationId xmlns:a16="http://schemas.microsoft.com/office/drawing/2014/main" id="{9292E749-6DB4-13FE-2B97-C9A809EF4226}"/>
              </a:ext>
            </a:extLst>
          </p:cNvPr>
          <p:cNvSpPr txBox="1"/>
          <p:nvPr/>
        </p:nvSpPr>
        <p:spPr>
          <a:xfrm>
            <a:off x="14974015" y="9944100"/>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 name="AutoShape 10">
            <a:extLst>
              <a:ext uri="{FF2B5EF4-FFF2-40B4-BE49-F238E27FC236}">
                <a16:creationId xmlns:a16="http://schemas.microsoft.com/office/drawing/2014/main" id="{C703DE1C-FF3D-B8F0-4F0F-FE24EB1D269F}"/>
              </a:ext>
            </a:extLst>
          </p:cNvPr>
          <p:cNvSpPr/>
          <p:nvPr/>
        </p:nvSpPr>
        <p:spPr>
          <a:xfrm>
            <a:off x="1028700" y="9902036"/>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5" name="TextBox 9">
            <a:extLst>
              <a:ext uri="{FF2B5EF4-FFF2-40B4-BE49-F238E27FC236}">
                <a16:creationId xmlns:a16="http://schemas.microsoft.com/office/drawing/2014/main" id="{D44F4907-85BB-B60C-F5E0-1B250F2129B8}"/>
              </a:ext>
            </a:extLst>
          </p:cNvPr>
          <p:cNvSpPr txBox="1"/>
          <p:nvPr/>
        </p:nvSpPr>
        <p:spPr>
          <a:xfrm>
            <a:off x="970768" y="9944100"/>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6" name="TextBox 12">
            <a:extLst>
              <a:ext uri="{FF2B5EF4-FFF2-40B4-BE49-F238E27FC236}">
                <a16:creationId xmlns:a16="http://schemas.microsoft.com/office/drawing/2014/main" id="{A522B55C-E9E2-4163-7216-EE63403EA0EF}"/>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142588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7A56007F-4E80-8D6F-2A49-02A431A9F745}"/>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71170EBA-DCD8-3B89-5EF8-0C7BC0830862}"/>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7" name="TextBox 7">
            <a:extLst>
              <a:ext uri="{FF2B5EF4-FFF2-40B4-BE49-F238E27FC236}">
                <a16:creationId xmlns:a16="http://schemas.microsoft.com/office/drawing/2014/main" id="{D94D7BEF-29CD-53B6-C36F-3A58091E01CB}"/>
              </a:ext>
            </a:extLst>
          </p:cNvPr>
          <p:cNvSpPr txBox="1"/>
          <p:nvPr/>
        </p:nvSpPr>
        <p:spPr>
          <a:xfrm>
            <a:off x="1028700" y="350613"/>
            <a:ext cx="14252616" cy="522066"/>
          </a:xfrm>
          <a:prstGeom prst="rect">
            <a:avLst/>
          </a:prstGeom>
        </p:spPr>
        <p:txBody>
          <a:bodyPr lIns="0" tIns="0" rIns="0" bIns="0" rtlCol="0" anchor="t">
            <a:spAutoFit/>
          </a:bodyPr>
          <a:lstStyle/>
          <a:p>
            <a:pPr algn="l">
              <a:lnSpc>
                <a:spcPts val="3774"/>
              </a:lnSpc>
            </a:pPr>
            <a:r>
              <a:rPr lang="id-ID" sz="5100" b="1" noProof="0" dirty="0">
                <a:solidFill>
                  <a:srgbClr val="FBB911"/>
                </a:solidFill>
                <a:latin typeface="Kelpt Bold"/>
                <a:ea typeface="Kelpt Bold"/>
                <a:cs typeface="Kelpt Bold"/>
                <a:sym typeface="Kelpt Bold"/>
              </a:rPr>
              <a:t>PMB SEKOLAH LUAR BIASA NEGERI</a:t>
            </a:r>
          </a:p>
        </p:txBody>
      </p:sp>
      <p:sp>
        <p:nvSpPr>
          <p:cNvPr id="14" name="Freeform 14">
            <a:extLst>
              <a:ext uri="{FF2B5EF4-FFF2-40B4-BE49-F238E27FC236}">
                <a16:creationId xmlns:a16="http://schemas.microsoft.com/office/drawing/2014/main" id="{28175268-0377-365C-3CD1-D5C5A1E40345}"/>
              </a:ext>
            </a:extLst>
          </p:cNvPr>
          <p:cNvSpPr/>
          <p:nvPr/>
        </p:nvSpPr>
        <p:spPr>
          <a:xfrm>
            <a:off x="15820856" y="9734770"/>
            <a:ext cx="1416827" cy="381368"/>
          </a:xfrm>
          <a:custGeom>
            <a:avLst/>
            <a:gdLst/>
            <a:ahLst/>
            <a:cxnLst/>
            <a:rect l="l" t="t" r="r" b="b"/>
            <a:pathLst>
              <a:path w="1889103" h="508491">
                <a:moveTo>
                  <a:pt x="0" y="0"/>
                </a:moveTo>
                <a:lnTo>
                  <a:pt x="1889103" y="0"/>
                </a:lnTo>
                <a:lnTo>
                  <a:pt x="1889103" y="508491"/>
                </a:lnTo>
                <a:lnTo>
                  <a:pt x="0" y="508491"/>
                </a:lnTo>
                <a:close/>
              </a:path>
            </a:pathLst>
          </a:custGeom>
          <a:solidFill>
            <a:srgbClr val="000000">
              <a:alpha val="0"/>
            </a:srgbClr>
          </a:solidFill>
        </p:spPr>
        <p:txBody>
          <a:bodyPr/>
          <a:lstStyle/>
          <a:p>
            <a:endParaRPr lang="id-ID" noProof="0" dirty="0"/>
          </a:p>
        </p:txBody>
      </p:sp>
      <p:graphicFrame>
        <p:nvGraphicFramePr>
          <p:cNvPr id="8" name="Table 2">
            <a:extLst>
              <a:ext uri="{FF2B5EF4-FFF2-40B4-BE49-F238E27FC236}">
                <a16:creationId xmlns:a16="http://schemas.microsoft.com/office/drawing/2014/main" id="{429DD5CA-4B60-7D57-CECE-C6E54C63CAC0}"/>
              </a:ext>
            </a:extLst>
          </p:cNvPr>
          <p:cNvGraphicFramePr>
            <a:graphicFrameLocks noGrp="1"/>
          </p:cNvGraphicFramePr>
          <p:nvPr>
            <p:extLst>
              <p:ext uri="{D42A27DB-BD31-4B8C-83A1-F6EECF244321}">
                <p14:modId xmlns:p14="http://schemas.microsoft.com/office/powerpoint/2010/main" val="1684597154"/>
              </p:ext>
            </p:extLst>
          </p:nvPr>
        </p:nvGraphicFramePr>
        <p:xfrm>
          <a:off x="609600" y="1161695"/>
          <a:ext cx="17068799" cy="8564682"/>
        </p:xfrm>
        <a:graphic>
          <a:graphicData uri="http://schemas.openxmlformats.org/drawingml/2006/table">
            <a:tbl>
              <a:tblPr/>
              <a:tblGrid>
                <a:gridCol w="3695834">
                  <a:extLst>
                    <a:ext uri="{9D8B030D-6E8A-4147-A177-3AD203B41FA5}">
                      <a16:colId xmlns:a16="http://schemas.microsoft.com/office/drawing/2014/main" val="20000"/>
                    </a:ext>
                  </a:extLst>
                </a:gridCol>
                <a:gridCol w="5089011">
                  <a:extLst>
                    <a:ext uri="{9D8B030D-6E8A-4147-A177-3AD203B41FA5}">
                      <a16:colId xmlns:a16="http://schemas.microsoft.com/office/drawing/2014/main" val="20001"/>
                    </a:ext>
                  </a:extLst>
                </a:gridCol>
                <a:gridCol w="4457081">
                  <a:extLst>
                    <a:ext uri="{9D8B030D-6E8A-4147-A177-3AD203B41FA5}">
                      <a16:colId xmlns:a16="http://schemas.microsoft.com/office/drawing/2014/main" val="20002"/>
                    </a:ext>
                  </a:extLst>
                </a:gridCol>
                <a:gridCol w="3826873">
                  <a:extLst>
                    <a:ext uri="{9D8B030D-6E8A-4147-A177-3AD203B41FA5}">
                      <a16:colId xmlns:a16="http://schemas.microsoft.com/office/drawing/2014/main" val="20003"/>
                    </a:ext>
                  </a:extLst>
                </a:gridCol>
              </a:tblGrid>
              <a:tr h="631042">
                <a:tc>
                  <a:txBody>
                    <a:bodyPr/>
                    <a:lstStyle/>
                    <a:p>
                      <a:pPr algn="ctr">
                        <a:lnSpc>
                          <a:spcPts val="2400"/>
                        </a:lnSpc>
                        <a:defRPr/>
                      </a:pPr>
                      <a:r>
                        <a:rPr lang="id-ID" sz="1600" b="1" noProof="0" dirty="0">
                          <a:solidFill>
                            <a:schemeClr val="tx1"/>
                          </a:solidFill>
                          <a:latin typeface="Nunito" pitchFamily="2" charset="0"/>
                          <a:ea typeface="Helvetica Bold"/>
                          <a:cs typeface="Helvetica Bold"/>
                          <a:sym typeface="Helvetica Bold"/>
                        </a:rPr>
                        <a:t>KETENTUAN</a:t>
                      </a:r>
                      <a:endParaRPr lang="id-ID" sz="1600" noProof="0" dirty="0">
                        <a:solidFill>
                          <a:schemeClr val="tx1"/>
                        </a:solidFill>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400"/>
                    </a:solidFill>
                  </a:tcPr>
                </a:tc>
                <a:tc>
                  <a:txBody>
                    <a:bodyPr/>
                    <a:lstStyle/>
                    <a:p>
                      <a:pPr algn="ctr">
                        <a:lnSpc>
                          <a:spcPts val="2400"/>
                        </a:lnSpc>
                        <a:defRPr/>
                      </a:pPr>
                      <a:r>
                        <a:rPr lang="id-ID" sz="1600" b="1" noProof="0" dirty="0">
                          <a:solidFill>
                            <a:schemeClr val="tx1"/>
                          </a:solidFill>
                          <a:latin typeface="Nunito" pitchFamily="2" charset="0"/>
                          <a:ea typeface="Helvetica Bold"/>
                          <a:cs typeface="Helvetica Bold"/>
                          <a:sym typeface="Helvetica Bold"/>
                        </a:rPr>
                        <a:t>PERSYARATAN</a:t>
                      </a:r>
                      <a:endParaRPr lang="id-ID" sz="1600" noProof="0" dirty="0">
                        <a:solidFill>
                          <a:schemeClr val="tx1"/>
                        </a:solidFill>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400"/>
                    </a:solidFill>
                  </a:tcPr>
                </a:tc>
                <a:tc>
                  <a:txBody>
                    <a:bodyPr/>
                    <a:lstStyle/>
                    <a:p>
                      <a:pPr algn="ctr">
                        <a:lnSpc>
                          <a:spcPts val="2400"/>
                        </a:lnSpc>
                        <a:defRPr/>
                      </a:pPr>
                      <a:r>
                        <a:rPr lang="id-ID" sz="1600" b="1" noProof="0" dirty="0">
                          <a:solidFill>
                            <a:schemeClr val="tx1"/>
                          </a:solidFill>
                          <a:latin typeface="Nunito" pitchFamily="2" charset="0"/>
                          <a:ea typeface="Helvetica Bold"/>
                          <a:cs typeface="Helvetica Bold"/>
                          <a:sym typeface="Helvetica Bold"/>
                        </a:rPr>
                        <a:t>SELEKSI</a:t>
                      </a:r>
                      <a:endParaRPr lang="id-ID" sz="1600" noProof="0" dirty="0">
                        <a:solidFill>
                          <a:schemeClr val="tx1"/>
                        </a:solidFill>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400"/>
                    </a:solidFill>
                  </a:tcPr>
                </a:tc>
                <a:tc>
                  <a:txBody>
                    <a:bodyPr/>
                    <a:lstStyle/>
                    <a:p>
                      <a:pPr algn="ctr">
                        <a:lnSpc>
                          <a:spcPts val="2400"/>
                        </a:lnSpc>
                        <a:defRPr/>
                      </a:pPr>
                      <a:r>
                        <a:rPr lang="id-ID" sz="1600" b="1" noProof="0" dirty="0">
                          <a:solidFill>
                            <a:schemeClr val="tx1"/>
                          </a:solidFill>
                          <a:latin typeface="Nunito" pitchFamily="2" charset="0"/>
                          <a:ea typeface="Helvetica Bold"/>
                          <a:cs typeface="Helvetica Bold"/>
                          <a:sym typeface="Helvetica Bold"/>
                        </a:rPr>
                        <a:t>LINIMASA</a:t>
                      </a:r>
                      <a:endParaRPr lang="id-ID" sz="1600" noProof="0" dirty="0">
                        <a:solidFill>
                          <a:schemeClr val="tx1"/>
                        </a:solidFill>
                        <a:latin typeface="Nunito" pitchFamily="2" charset="0"/>
                      </a:endParaRP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C400"/>
                    </a:solidFill>
                  </a:tcPr>
                </a:tc>
                <a:extLst>
                  <a:ext uri="{0D108BD9-81ED-4DB2-BD59-A6C34878D82A}">
                    <a16:rowId xmlns:a16="http://schemas.microsoft.com/office/drawing/2014/main" val="10000"/>
                  </a:ext>
                </a:extLst>
              </a:tr>
              <a:tr h="7933640">
                <a:tc>
                  <a:txBody>
                    <a:bodyPr/>
                    <a:lstStyle/>
                    <a:p>
                      <a:pPr marL="352425" lvl="2" indent="-255588" algn="just">
                        <a:lnSpc>
                          <a:spcPts val="2400"/>
                        </a:lnSpc>
                        <a:buAutoNum type="arabicPeriod"/>
                        <a:tabLst>
                          <a:tab pos="176213" algn="l"/>
                        </a:tabLst>
                        <a:defRPr/>
                      </a:pPr>
                      <a:r>
                        <a:rPr lang="id-ID" sz="1600" noProof="0" dirty="0">
                          <a:solidFill>
                            <a:schemeClr val="tx1"/>
                          </a:solidFill>
                          <a:latin typeface="Nunito" pitchFamily="2" charset="0"/>
                          <a:ea typeface="Nunito"/>
                          <a:cs typeface="Nunito"/>
                          <a:sym typeface="Nunito"/>
                        </a:rPr>
                        <a:t>Warga Provinsi DKI Jakarta, dibuktikan dengan Kartu Keluarga yang dikeluarkan oleh Dinas Kependudukan dan Catatan Sipil Provinsi DKI Jakarta paling lambat tanggal 1 tahun sebelum tanggal pendaftaran PMB;</a:t>
                      </a:r>
                      <a:endParaRPr lang="id-ID" sz="1600" noProof="0" dirty="0">
                        <a:solidFill>
                          <a:schemeClr val="tx1"/>
                        </a:solidFill>
                        <a:latin typeface="Nunito" pitchFamily="2" charset="0"/>
                        <a:ea typeface="+mn-ea"/>
                        <a:cs typeface="+mn-cs"/>
                        <a:sym typeface="Nunito"/>
                      </a:endParaRPr>
                    </a:p>
                    <a:p>
                      <a:pPr marL="352425" lvl="2" indent="-255588" algn="just">
                        <a:lnSpc>
                          <a:spcPts val="2400"/>
                        </a:lnSpc>
                        <a:buAutoNum type="arabicPeriod"/>
                        <a:tabLst>
                          <a:tab pos="176213" algn="l"/>
                        </a:tabLst>
                        <a:defRPr/>
                      </a:pPr>
                      <a:endParaRPr lang="id-ID" sz="1600" noProof="0" dirty="0">
                        <a:solidFill>
                          <a:schemeClr val="tx1"/>
                        </a:solidFill>
                        <a:latin typeface="Nunito" pitchFamily="2" charset="0"/>
                        <a:ea typeface="+mn-ea"/>
                        <a:cs typeface="+mn-cs"/>
                        <a:sym typeface="Nunito"/>
                      </a:endParaRPr>
                    </a:p>
                    <a:p>
                      <a:pPr marL="352425" lvl="2" indent="-255588" algn="just">
                        <a:lnSpc>
                          <a:spcPts val="2400"/>
                        </a:lnSpc>
                        <a:buAutoNum type="arabicPeriod"/>
                        <a:tabLst>
                          <a:tab pos="176213" algn="l"/>
                        </a:tabLst>
                        <a:defRPr/>
                      </a:pPr>
                      <a:r>
                        <a:rPr lang="id-ID" sz="1600" noProof="0" dirty="0">
                          <a:solidFill>
                            <a:schemeClr val="tx1"/>
                          </a:solidFill>
                          <a:latin typeface="Nunito" pitchFamily="2" charset="0"/>
                          <a:ea typeface="Nunito"/>
                          <a:cs typeface="Nunito"/>
                          <a:sym typeface="Nunito"/>
                        </a:rPr>
                        <a:t>Pendaftaran secara daring melalui </a:t>
                      </a:r>
                      <a:r>
                        <a:rPr lang="id-ID" sz="1600" i="1" noProof="0" dirty="0">
                          <a:solidFill>
                            <a:srgbClr val="FF0000"/>
                          </a:solidFill>
                          <a:latin typeface="Nunito" pitchFamily="2" charset="0"/>
                          <a:ea typeface="Nunito Italics"/>
                          <a:cs typeface="Nunito Italics"/>
                          <a:sym typeface="Nunito Italics"/>
                        </a:rPr>
                        <a:t>https://linktr.ee/ppdb_slbdki2024 </a:t>
                      </a:r>
                      <a:r>
                        <a:rPr lang="id-ID" sz="1600" noProof="0" dirty="0">
                          <a:solidFill>
                            <a:schemeClr val="tx1"/>
                          </a:solidFill>
                          <a:latin typeface="Nunito" pitchFamily="2" charset="0"/>
                          <a:ea typeface="Nunito"/>
                          <a:cs typeface="Nunito"/>
                          <a:sym typeface="Nunito"/>
                        </a:rPr>
                        <a:t>dan secara luring mendatangi SLBN yang dituju.</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marL="398780" lvl="2" indent="-132927" algn="just">
                        <a:lnSpc>
                          <a:spcPts val="1920"/>
                        </a:lnSpc>
                        <a:buAutoNum type="arabicPeriod"/>
                        <a:defRPr/>
                      </a:pPr>
                      <a:r>
                        <a:rPr lang="id-ID" sz="1600" noProof="0" dirty="0">
                          <a:solidFill>
                            <a:schemeClr val="tx1"/>
                          </a:solidFill>
                          <a:latin typeface="Nunito" pitchFamily="2" charset="0"/>
                          <a:ea typeface="Helvetica"/>
                          <a:cs typeface="Helvetica"/>
                          <a:sym typeface="Helvetica"/>
                        </a:rPr>
                        <a:t>Persyaratan usia:</a:t>
                      </a:r>
                      <a:endParaRPr lang="id-ID" sz="1600" noProof="0" dirty="0">
                        <a:solidFill>
                          <a:schemeClr val="tx1"/>
                        </a:solidFill>
                        <a:latin typeface="Nunito" pitchFamily="2" charset="0"/>
                      </a:endParaRPr>
                    </a:p>
                    <a:p>
                      <a:pPr marL="678180" lvl="2" indent="-226060" algn="just">
                        <a:lnSpc>
                          <a:spcPts val="1920"/>
                        </a:lnSpc>
                        <a:buFont typeface="Arial"/>
                        <a:buChar char="⚬"/>
                      </a:pPr>
                      <a:r>
                        <a:rPr lang="id-ID" sz="1600" noProof="0" dirty="0">
                          <a:solidFill>
                            <a:schemeClr val="tx1"/>
                          </a:solidFill>
                          <a:latin typeface="Nunito" pitchFamily="2" charset="0"/>
                          <a:ea typeface="Helvetica"/>
                          <a:cs typeface="Helvetica"/>
                          <a:sym typeface="Helvetica"/>
                        </a:rPr>
                        <a:t>TKLB, berusia 4 – 6 tahun pada tanggal 1 Juli 2025</a:t>
                      </a:r>
                    </a:p>
                    <a:p>
                      <a:pPr marL="678180" lvl="2" indent="-226060" algn="just">
                        <a:lnSpc>
                          <a:spcPts val="1920"/>
                        </a:lnSpc>
                        <a:buFont typeface="Arial"/>
                        <a:buChar char="⚬"/>
                      </a:pPr>
                      <a:r>
                        <a:rPr lang="id-ID" sz="1600" noProof="0" dirty="0">
                          <a:solidFill>
                            <a:schemeClr val="tx1"/>
                          </a:solidFill>
                          <a:latin typeface="Nunito" pitchFamily="2" charset="0"/>
                          <a:ea typeface="Helvetica"/>
                          <a:cs typeface="Helvetica"/>
                          <a:sym typeface="Helvetica"/>
                        </a:rPr>
                        <a:t>SDLB, berusia paling rendah 6 tahun pada tanggal 1 Juli 2025;</a:t>
                      </a:r>
                    </a:p>
                    <a:p>
                      <a:pPr marL="678180" lvl="2" indent="-226060" algn="just">
                        <a:lnSpc>
                          <a:spcPts val="1920"/>
                        </a:lnSpc>
                        <a:buFont typeface="Arial"/>
                        <a:buChar char="⚬"/>
                      </a:pPr>
                      <a:r>
                        <a:rPr lang="id-ID" sz="1600" noProof="0" dirty="0">
                          <a:solidFill>
                            <a:schemeClr val="tx1"/>
                          </a:solidFill>
                          <a:latin typeface="Nunito" pitchFamily="2" charset="0"/>
                          <a:ea typeface="Helvetica"/>
                          <a:cs typeface="Helvetica"/>
                          <a:sym typeface="Helvetica"/>
                        </a:rPr>
                        <a:t>SMPLB, berusia paling tinggi 18 tahun pada tanggal 1 Juli 2025;</a:t>
                      </a:r>
                    </a:p>
                    <a:p>
                      <a:pPr marL="678180" lvl="2" indent="-226060" algn="just">
                        <a:lnSpc>
                          <a:spcPts val="1920"/>
                        </a:lnSpc>
                        <a:buFont typeface="Arial"/>
                        <a:buChar char="⚬"/>
                      </a:pPr>
                      <a:r>
                        <a:rPr lang="id-ID" sz="1600" noProof="0" dirty="0">
                          <a:solidFill>
                            <a:schemeClr val="tx1"/>
                          </a:solidFill>
                          <a:latin typeface="Nunito" pitchFamily="2" charset="0"/>
                          <a:ea typeface="Helvetica"/>
                          <a:cs typeface="Helvetica"/>
                          <a:sym typeface="Helvetica"/>
                        </a:rPr>
                        <a:t>SMALB, berusia paling tinggi 21 tahun pada tanggal 1 Juli 2025.</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Akta Kelahiran/Surat Keterangan Kelahiran;</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Kartu Keluarga yang dikeluarkan paling lambat tanggal 10 Juni 2024 kecuali dari CMB yang berasal dari Kartu Keluarga Panti Asuhan;</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Dokumen yang menunjukkan keterangan diri Murid pada halaman depan Rapor/Keterangan tentang Diri Murid/Ijazah khusus jenjang SMPLB/SMALB;</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Khusus CMB yang diasuh oleh wali, Surat Pernyataan Perwalian Anak;</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Ijazah/dokumen lain yang menyatakan kelulusan Kelas 6 Sekolah Dasar atau bentuk lain yang sederajat (khusus jenjang SMPLB);</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Ijazah/dokumen lain yang menyatakan kelulusan Kelas 9 Sekolah Menengah Pertama atau bentuk lain yang sederajat (khusus jenjang SMALB);</a:t>
                      </a:r>
                    </a:p>
                    <a:p>
                      <a:pPr marL="608753" lvl="2" indent="-342900" algn="just">
                        <a:lnSpc>
                          <a:spcPts val="1920"/>
                        </a:lnSpc>
                        <a:spcBef>
                          <a:spcPts val="600"/>
                        </a:spcBef>
                        <a:buFont typeface="+mj-lt"/>
                        <a:buAutoNum type="arabicPeriod" startAt="2"/>
                      </a:pPr>
                      <a:r>
                        <a:rPr lang="id-ID" sz="1600" noProof="0" dirty="0">
                          <a:solidFill>
                            <a:schemeClr val="tx1"/>
                          </a:solidFill>
                          <a:latin typeface="Nunito" pitchFamily="2" charset="0"/>
                          <a:ea typeface="Helvetica"/>
                          <a:cs typeface="Helvetica"/>
                          <a:sym typeface="Helvetica"/>
                        </a:rPr>
                        <a:t>Surat Pernyataan Tanggung Jawab Mutlak (SPTJM) tentang Keabsahan Dokumen dari Orang Tua/Wali CMB.</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just">
                        <a:lnSpc>
                          <a:spcPts val="2400"/>
                        </a:lnSpc>
                        <a:defRPr/>
                      </a:pPr>
                      <a:r>
                        <a:rPr lang="id-ID" sz="1600" noProof="0" dirty="0">
                          <a:solidFill>
                            <a:schemeClr val="tx1"/>
                          </a:solidFill>
                          <a:latin typeface="Nunito" pitchFamily="2" charset="0"/>
                          <a:ea typeface="Helvetica"/>
                          <a:cs typeface="Helvetica"/>
                          <a:sym typeface="Helvetica"/>
                        </a:rPr>
                        <a:t>Dalam hal jumlah CMB yang mendaftar melebihi daya tampung, maka dilakukan seleksi dengan urutan langkah sebagai berikut:</a:t>
                      </a:r>
                      <a:endParaRPr lang="id-ID" sz="1600" noProof="0" dirty="0">
                        <a:solidFill>
                          <a:schemeClr val="tx1"/>
                        </a:solidFill>
                        <a:latin typeface="Nunito" pitchFamily="2" charset="0"/>
                      </a:endParaRPr>
                    </a:p>
                    <a:p>
                      <a:pPr marL="533400" lvl="2" indent="-177800" algn="just">
                        <a:lnSpc>
                          <a:spcPts val="2400"/>
                        </a:lnSpc>
                        <a:buAutoNum type="arabicPeriod"/>
                      </a:pPr>
                      <a:r>
                        <a:rPr lang="id-ID" sz="1600" noProof="0" dirty="0">
                          <a:solidFill>
                            <a:schemeClr val="tx1"/>
                          </a:solidFill>
                          <a:latin typeface="Nunito" pitchFamily="2" charset="0"/>
                          <a:ea typeface="Helvetica"/>
                          <a:cs typeface="Helvetica"/>
                          <a:sym typeface="Helvetica"/>
                        </a:rPr>
                        <a:t>anak yang terdaftar sebagai penerima manfaat panti sosial terdekat sesuai kuota yang telah ditetapkan;</a:t>
                      </a:r>
                    </a:p>
                    <a:p>
                      <a:pPr marL="533400" lvl="2" indent="-177800" algn="just">
                        <a:lnSpc>
                          <a:spcPts val="2400"/>
                        </a:lnSpc>
                        <a:buAutoNum type="arabicPeriod"/>
                      </a:pPr>
                      <a:r>
                        <a:rPr lang="id-ID" sz="1600" noProof="0" dirty="0">
                          <a:solidFill>
                            <a:schemeClr val="tx1"/>
                          </a:solidFill>
                          <a:latin typeface="Nunito" pitchFamily="2" charset="0"/>
                          <a:ea typeface="Helvetica"/>
                          <a:cs typeface="Helvetica"/>
                          <a:sym typeface="Helvetica"/>
                        </a:rPr>
                        <a:t>usia tertua ke usia termuda;</a:t>
                      </a:r>
                    </a:p>
                    <a:p>
                      <a:pPr marL="533400" lvl="2" indent="-177800" algn="just">
                        <a:lnSpc>
                          <a:spcPts val="2400"/>
                        </a:lnSpc>
                        <a:buAutoNum type="arabicPeriod"/>
                      </a:pPr>
                      <a:r>
                        <a:rPr lang="id-ID" sz="1600" noProof="0" dirty="0">
                          <a:solidFill>
                            <a:schemeClr val="tx1"/>
                          </a:solidFill>
                          <a:latin typeface="Nunito" pitchFamily="2" charset="0"/>
                          <a:ea typeface="Helvetica"/>
                          <a:cs typeface="Helvetica"/>
                          <a:sym typeface="Helvetica"/>
                        </a:rPr>
                        <a:t>waktu mendaftar.</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marL="457200" lvl="1" indent="-457200" algn="l">
                        <a:lnSpc>
                          <a:spcPts val="2400"/>
                        </a:lnSpc>
                        <a:buFont typeface="+mj-lt"/>
                        <a:buAutoNum type="arabicPeriod"/>
                        <a:defRPr/>
                      </a:pPr>
                      <a:r>
                        <a:rPr lang="id-ID" sz="1600" noProof="0" dirty="0">
                          <a:solidFill>
                            <a:schemeClr val="tx1"/>
                          </a:solidFill>
                          <a:latin typeface="Nunito" pitchFamily="2" charset="0"/>
                          <a:ea typeface="Helvetica"/>
                          <a:cs typeface="Helvetica"/>
                          <a:sym typeface="Helvetica"/>
                        </a:rPr>
                        <a:t>Tahap Pertama</a:t>
                      </a:r>
                    </a:p>
                    <a:p>
                      <a:pPr marL="800100" lvl="2" indent="-342900" algn="l">
                        <a:lnSpc>
                          <a:spcPts val="2400"/>
                        </a:lnSpc>
                        <a:buFont typeface="Arial" panose="020B0604020202020204" pitchFamily="34" charset="0"/>
                        <a:buChar char="•"/>
                        <a:defRPr/>
                      </a:pPr>
                      <a:r>
                        <a:rPr lang="id-ID" sz="1600" noProof="0" dirty="0">
                          <a:solidFill>
                            <a:schemeClr val="tx1"/>
                          </a:solidFill>
                          <a:latin typeface="Nunito" pitchFamily="2" charset="0"/>
                          <a:ea typeface="Helvetica"/>
                          <a:cs typeface="Helvetica"/>
                          <a:sym typeface="Helvetica"/>
                        </a:rPr>
                        <a:t>Pendaftaran, verifikasi berkas dan proses seleksi: 16 Juni – 21 Juni 2025</a:t>
                      </a:r>
                      <a:endParaRPr lang="id-ID" sz="1600" noProof="0" dirty="0">
                        <a:solidFill>
                          <a:schemeClr val="tx1"/>
                        </a:solidFill>
                        <a:latin typeface="Nunito" pitchFamily="2" charset="0"/>
                        <a:ea typeface="+mn-ea"/>
                        <a:cs typeface="+mn-cs"/>
                        <a:sym typeface="Helvetica"/>
                      </a:endParaRPr>
                    </a:p>
                    <a:p>
                      <a:pPr marL="800100" lvl="2" indent="-342900" algn="l">
                        <a:lnSpc>
                          <a:spcPts val="2400"/>
                        </a:lnSpc>
                        <a:buFont typeface="Arial" panose="020B0604020202020204" pitchFamily="34" charset="0"/>
                        <a:buChar char="•"/>
                        <a:defRPr/>
                      </a:pPr>
                      <a:r>
                        <a:rPr lang="id-ID" sz="1600" noProof="0" dirty="0">
                          <a:solidFill>
                            <a:schemeClr val="tx1"/>
                          </a:solidFill>
                          <a:latin typeface="Nunito" pitchFamily="2" charset="0"/>
                          <a:ea typeface="+mn-ea"/>
                          <a:cs typeface="+mn-cs"/>
                          <a:sym typeface="Helvetica"/>
                        </a:rPr>
                        <a:t>P</a:t>
                      </a:r>
                      <a:r>
                        <a:rPr lang="id-ID" sz="1600" noProof="0" dirty="0">
                          <a:solidFill>
                            <a:schemeClr val="tx1"/>
                          </a:solidFill>
                          <a:latin typeface="Nunito" pitchFamily="2" charset="0"/>
                          <a:ea typeface="Helvetica"/>
                          <a:cs typeface="Helvetica"/>
                          <a:sym typeface="Helvetica"/>
                        </a:rPr>
                        <a:t>engumuman: 23 Juni 2025</a:t>
                      </a:r>
                    </a:p>
                    <a:p>
                      <a:pPr marL="800100" lvl="2" indent="-342900" algn="l">
                        <a:lnSpc>
                          <a:spcPts val="2400"/>
                        </a:lnSpc>
                        <a:buFont typeface="Arial" panose="020B0604020202020204" pitchFamily="34" charset="0"/>
                        <a:buChar char="•"/>
                      </a:pPr>
                      <a:r>
                        <a:rPr lang="id-ID" sz="1600" noProof="0" dirty="0">
                          <a:solidFill>
                            <a:schemeClr val="tx1"/>
                          </a:solidFill>
                          <a:latin typeface="Nunito" pitchFamily="2" charset="0"/>
                          <a:ea typeface="Helvetica"/>
                          <a:cs typeface="Helvetica"/>
                          <a:sym typeface="Helvetica"/>
                        </a:rPr>
                        <a:t>Daftar Ulang: 24 - 25 Juni 2025</a:t>
                      </a:r>
                    </a:p>
                    <a:p>
                      <a:pPr marL="0" lvl="1" indent="0" algn="l">
                        <a:lnSpc>
                          <a:spcPts val="2400"/>
                        </a:lnSpc>
                        <a:buFont typeface="Arial" panose="020B0604020202020204" pitchFamily="34" charset="0"/>
                        <a:buNone/>
                      </a:pPr>
                      <a:r>
                        <a:rPr lang="id-ID" sz="1600" noProof="0" dirty="0">
                          <a:solidFill>
                            <a:schemeClr val="tx1"/>
                          </a:solidFill>
                          <a:latin typeface="Nunito" pitchFamily="2" charset="0"/>
                          <a:ea typeface="Helvetica"/>
                          <a:cs typeface="Helvetica"/>
                          <a:sym typeface="Helvetica"/>
                        </a:rPr>
                        <a:t>2. Tahap Kedua</a:t>
                      </a:r>
                    </a:p>
                    <a:p>
                      <a:pPr marL="800100" lvl="2" indent="-342900" algn="l">
                        <a:lnSpc>
                          <a:spcPts val="2400"/>
                        </a:lnSpc>
                        <a:buFont typeface="Arial" panose="020B0604020202020204" pitchFamily="34" charset="0"/>
                        <a:buChar char="•"/>
                      </a:pPr>
                      <a:r>
                        <a:rPr lang="id-ID" sz="1600" noProof="0" dirty="0">
                          <a:solidFill>
                            <a:schemeClr val="tx1"/>
                          </a:solidFill>
                          <a:latin typeface="Nunito" pitchFamily="2" charset="0"/>
                          <a:ea typeface="Helvetica"/>
                          <a:cs typeface="Helvetica"/>
                          <a:sym typeface="Helvetica"/>
                        </a:rPr>
                        <a:t>Pendaftaran, verifikasi berkas dan proses seleksi: 26 Juni – 28 Juni 2025</a:t>
                      </a:r>
                    </a:p>
                    <a:p>
                      <a:pPr marL="800100" lvl="2" indent="-342900" algn="l">
                        <a:lnSpc>
                          <a:spcPts val="2400"/>
                        </a:lnSpc>
                        <a:buFont typeface="Arial" panose="020B0604020202020204" pitchFamily="34" charset="0"/>
                        <a:buChar char="•"/>
                      </a:pPr>
                      <a:r>
                        <a:rPr lang="id-ID" sz="1600" noProof="0" dirty="0">
                          <a:solidFill>
                            <a:schemeClr val="tx1"/>
                          </a:solidFill>
                          <a:latin typeface="Nunito" pitchFamily="2" charset="0"/>
                          <a:ea typeface="Helvetica"/>
                          <a:cs typeface="Helvetica"/>
                          <a:sym typeface="Helvetica"/>
                        </a:rPr>
                        <a:t>Pengumuman: 30 Juni 2025</a:t>
                      </a:r>
                    </a:p>
                    <a:p>
                      <a:pPr marL="800100" lvl="2" indent="-342900" algn="l">
                        <a:lnSpc>
                          <a:spcPts val="2400"/>
                        </a:lnSpc>
                        <a:buFont typeface="Arial" panose="020B0604020202020204" pitchFamily="34" charset="0"/>
                        <a:buChar char="•"/>
                      </a:pPr>
                      <a:r>
                        <a:rPr lang="id-ID" sz="1600" noProof="0" dirty="0">
                          <a:solidFill>
                            <a:schemeClr val="tx1"/>
                          </a:solidFill>
                          <a:latin typeface="Nunito" pitchFamily="2" charset="0"/>
                          <a:ea typeface="Helvetica"/>
                          <a:cs typeface="Helvetica"/>
                          <a:sym typeface="Helvetica"/>
                        </a:rPr>
                        <a:t>Daftar Ulang: 1-2 Juli 2025</a:t>
                      </a:r>
                    </a:p>
                  </a:txBody>
                  <a:tcPr marL="91450" marR="91450" marT="91450" marB="914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bl>
          </a:graphicData>
        </a:graphic>
      </p:graphicFrame>
      <p:sp>
        <p:nvSpPr>
          <p:cNvPr id="9" name="Freeform 5">
            <a:extLst>
              <a:ext uri="{FF2B5EF4-FFF2-40B4-BE49-F238E27FC236}">
                <a16:creationId xmlns:a16="http://schemas.microsoft.com/office/drawing/2014/main" id="{55CCE258-3E75-EC99-5D2A-19B71DB67407}"/>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sp>
        <p:nvSpPr>
          <p:cNvPr id="10" name="Freeform 7">
            <a:extLst>
              <a:ext uri="{FF2B5EF4-FFF2-40B4-BE49-F238E27FC236}">
                <a16:creationId xmlns:a16="http://schemas.microsoft.com/office/drawing/2014/main" id="{FA7E9EE4-B7E9-4722-D236-5952712A36A2}"/>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sp>
        <p:nvSpPr>
          <p:cNvPr id="2" name="TextBox 9">
            <a:extLst>
              <a:ext uri="{FF2B5EF4-FFF2-40B4-BE49-F238E27FC236}">
                <a16:creationId xmlns:a16="http://schemas.microsoft.com/office/drawing/2014/main" id="{B6AA7053-3E51-4A31-349D-6A2D0B2BE881}"/>
              </a:ext>
            </a:extLst>
          </p:cNvPr>
          <p:cNvSpPr txBox="1"/>
          <p:nvPr/>
        </p:nvSpPr>
        <p:spPr>
          <a:xfrm>
            <a:off x="14974015" y="9944100"/>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 name="AutoShape 10">
            <a:extLst>
              <a:ext uri="{FF2B5EF4-FFF2-40B4-BE49-F238E27FC236}">
                <a16:creationId xmlns:a16="http://schemas.microsoft.com/office/drawing/2014/main" id="{1FC8D8C2-A589-E495-CAA0-37D71E79FEA0}"/>
              </a:ext>
            </a:extLst>
          </p:cNvPr>
          <p:cNvSpPr/>
          <p:nvPr/>
        </p:nvSpPr>
        <p:spPr>
          <a:xfrm>
            <a:off x="1028700" y="9902036"/>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5" name="TextBox 9">
            <a:extLst>
              <a:ext uri="{FF2B5EF4-FFF2-40B4-BE49-F238E27FC236}">
                <a16:creationId xmlns:a16="http://schemas.microsoft.com/office/drawing/2014/main" id="{FAB1B43D-CC81-65E6-2DEC-27D0970CF764}"/>
              </a:ext>
            </a:extLst>
          </p:cNvPr>
          <p:cNvSpPr txBox="1"/>
          <p:nvPr/>
        </p:nvSpPr>
        <p:spPr>
          <a:xfrm>
            <a:off x="970768" y="9944100"/>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6" name="TextBox 12">
            <a:extLst>
              <a:ext uri="{FF2B5EF4-FFF2-40B4-BE49-F238E27FC236}">
                <a16:creationId xmlns:a16="http://schemas.microsoft.com/office/drawing/2014/main" id="{4F87A4D1-9593-F86A-B265-83F0D689299C}"/>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928441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77D6E932-6A3A-9D8B-0A51-5181FD3733A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6271336D-0A4E-DA48-9F07-8CBF36F09323}"/>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sp>
        <p:nvSpPr>
          <p:cNvPr id="7" name="TextBox 7">
            <a:extLst>
              <a:ext uri="{FF2B5EF4-FFF2-40B4-BE49-F238E27FC236}">
                <a16:creationId xmlns:a16="http://schemas.microsoft.com/office/drawing/2014/main" id="{8FDBD5C8-DDA8-D9D7-360E-44481B121689}"/>
              </a:ext>
            </a:extLst>
          </p:cNvPr>
          <p:cNvSpPr txBox="1"/>
          <p:nvPr/>
        </p:nvSpPr>
        <p:spPr>
          <a:xfrm>
            <a:off x="1028700" y="350613"/>
            <a:ext cx="14252616" cy="522066"/>
          </a:xfrm>
          <a:prstGeom prst="rect">
            <a:avLst/>
          </a:prstGeom>
        </p:spPr>
        <p:txBody>
          <a:bodyPr lIns="0" tIns="0" rIns="0" bIns="0" rtlCol="0" anchor="t">
            <a:spAutoFit/>
          </a:bodyPr>
          <a:lstStyle/>
          <a:p>
            <a:pPr algn="l">
              <a:lnSpc>
                <a:spcPts val="3774"/>
              </a:lnSpc>
            </a:pPr>
            <a:r>
              <a:rPr lang="en-US" sz="5100" b="1" dirty="0">
                <a:solidFill>
                  <a:srgbClr val="FBB911"/>
                </a:solidFill>
                <a:latin typeface="Kelpt Bold"/>
                <a:ea typeface="Kelpt Bold"/>
                <a:cs typeface="Kelpt Bold"/>
                <a:sym typeface="Kelpt Bold"/>
              </a:rPr>
              <a:t>PMB SANGGAR KEGIATAN BELAJAR NEGERI</a:t>
            </a:r>
          </a:p>
        </p:txBody>
      </p:sp>
      <p:sp>
        <p:nvSpPr>
          <p:cNvPr id="14" name="Freeform 14">
            <a:extLst>
              <a:ext uri="{FF2B5EF4-FFF2-40B4-BE49-F238E27FC236}">
                <a16:creationId xmlns:a16="http://schemas.microsoft.com/office/drawing/2014/main" id="{54AF266D-0137-4449-A30B-7946ACBD3AB2}"/>
              </a:ext>
            </a:extLst>
          </p:cNvPr>
          <p:cNvSpPr/>
          <p:nvPr/>
        </p:nvSpPr>
        <p:spPr>
          <a:xfrm>
            <a:off x="15820856" y="9734770"/>
            <a:ext cx="1416827" cy="381368"/>
          </a:xfrm>
          <a:custGeom>
            <a:avLst/>
            <a:gdLst/>
            <a:ahLst/>
            <a:cxnLst/>
            <a:rect l="l" t="t" r="r" b="b"/>
            <a:pathLst>
              <a:path w="1889103" h="508491">
                <a:moveTo>
                  <a:pt x="0" y="0"/>
                </a:moveTo>
                <a:lnTo>
                  <a:pt x="1889103" y="0"/>
                </a:lnTo>
                <a:lnTo>
                  <a:pt x="1889103" y="508491"/>
                </a:lnTo>
                <a:lnTo>
                  <a:pt x="0" y="508491"/>
                </a:lnTo>
                <a:close/>
              </a:path>
            </a:pathLst>
          </a:custGeom>
          <a:solidFill>
            <a:srgbClr val="000000">
              <a:alpha val="0"/>
            </a:srgbClr>
          </a:solidFill>
        </p:spPr>
        <p:txBody>
          <a:bodyPr/>
          <a:lstStyle/>
          <a:p>
            <a:endParaRPr lang="en-ID"/>
          </a:p>
        </p:txBody>
      </p:sp>
      <p:graphicFrame>
        <p:nvGraphicFramePr>
          <p:cNvPr id="16" name="Table 5">
            <a:extLst>
              <a:ext uri="{FF2B5EF4-FFF2-40B4-BE49-F238E27FC236}">
                <a16:creationId xmlns:a16="http://schemas.microsoft.com/office/drawing/2014/main" id="{D9308BA2-7391-A011-06F5-8F1E01B0ACA1}"/>
              </a:ext>
            </a:extLst>
          </p:cNvPr>
          <p:cNvGraphicFramePr>
            <a:graphicFrameLocks noGrp="1"/>
          </p:cNvGraphicFramePr>
          <p:nvPr>
            <p:extLst>
              <p:ext uri="{D42A27DB-BD31-4B8C-83A1-F6EECF244321}">
                <p14:modId xmlns:p14="http://schemas.microsoft.com/office/powerpoint/2010/main" val="3334966424"/>
              </p:ext>
            </p:extLst>
          </p:nvPr>
        </p:nvGraphicFramePr>
        <p:xfrm>
          <a:off x="685800" y="1223292"/>
          <a:ext cx="16862494" cy="8098892"/>
        </p:xfrm>
        <a:graphic>
          <a:graphicData uri="http://schemas.openxmlformats.org/drawingml/2006/table">
            <a:tbl>
              <a:tblPr/>
              <a:tblGrid>
                <a:gridCol w="4638576">
                  <a:extLst>
                    <a:ext uri="{9D8B030D-6E8A-4147-A177-3AD203B41FA5}">
                      <a16:colId xmlns:a16="http://schemas.microsoft.com/office/drawing/2014/main" val="20000"/>
                    </a:ext>
                  </a:extLst>
                </a:gridCol>
                <a:gridCol w="4657056">
                  <a:extLst>
                    <a:ext uri="{9D8B030D-6E8A-4147-A177-3AD203B41FA5}">
                      <a16:colId xmlns:a16="http://schemas.microsoft.com/office/drawing/2014/main" val="20001"/>
                    </a:ext>
                  </a:extLst>
                </a:gridCol>
                <a:gridCol w="3971993">
                  <a:extLst>
                    <a:ext uri="{9D8B030D-6E8A-4147-A177-3AD203B41FA5}">
                      <a16:colId xmlns:a16="http://schemas.microsoft.com/office/drawing/2014/main" val="20002"/>
                    </a:ext>
                  </a:extLst>
                </a:gridCol>
                <a:gridCol w="3594869">
                  <a:extLst>
                    <a:ext uri="{9D8B030D-6E8A-4147-A177-3AD203B41FA5}">
                      <a16:colId xmlns:a16="http://schemas.microsoft.com/office/drawing/2014/main" val="20003"/>
                    </a:ext>
                  </a:extLst>
                </a:gridCol>
              </a:tblGrid>
              <a:tr h="902514">
                <a:tc>
                  <a:txBody>
                    <a:bodyPr/>
                    <a:lstStyle/>
                    <a:p>
                      <a:pPr algn="ctr">
                        <a:lnSpc>
                          <a:spcPts val="2879"/>
                        </a:lnSpc>
                        <a:defRPr/>
                      </a:pPr>
                      <a:r>
                        <a:rPr lang="id-ID" sz="2400" b="1" noProof="0" dirty="0">
                          <a:solidFill>
                            <a:schemeClr val="tx1"/>
                          </a:solidFill>
                          <a:latin typeface="Nunito Bold"/>
                          <a:ea typeface="Nunito Bold"/>
                          <a:cs typeface="Nunito Bold"/>
                          <a:sym typeface="Nunito Bold"/>
                        </a:rPr>
                        <a:t>KETENTUAN</a:t>
                      </a:r>
                      <a:endParaRPr lang="id-ID" sz="1100" noProof="0" dirty="0">
                        <a:solidFill>
                          <a:schemeClr val="tx1"/>
                        </a:solidFill>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tc>
                  <a:txBody>
                    <a:bodyPr/>
                    <a:lstStyle/>
                    <a:p>
                      <a:pPr algn="ctr">
                        <a:lnSpc>
                          <a:spcPts val="2879"/>
                        </a:lnSpc>
                        <a:defRPr/>
                      </a:pPr>
                      <a:r>
                        <a:rPr lang="id-ID" sz="2400" b="1" noProof="0" dirty="0">
                          <a:solidFill>
                            <a:schemeClr val="tx1"/>
                          </a:solidFill>
                          <a:latin typeface="Nunito Bold"/>
                          <a:ea typeface="Nunito Bold"/>
                          <a:cs typeface="Nunito Bold"/>
                          <a:sym typeface="Nunito Bold"/>
                        </a:rPr>
                        <a:t>PERSYARATAN</a:t>
                      </a:r>
                      <a:endParaRPr lang="id-ID" sz="1100" noProof="0" dirty="0">
                        <a:solidFill>
                          <a:schemeClr val="tx1"/>
                        </a:solidFill>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tc>
                  <a:txBody>
                    <a:bodyPr/>
                    <a:lstStyle/>
                    <a:p>
                      <a:pPr algn="ctr">
                        <a:lnSpc>
                          <a:spcPts val="2879"/>
                        </a:lnSpc>
                        <a:defRPr/>
                      </a:pPr>
                      <a:r>
                        <a:rPr lang="id-ID" sz="2400" b="1" noProof="0" dirty="0">
                          <a:solidFill>
                            <a:schemeClr val="tx1"/>
                          </a:solidFill>
                          <a:latin typeface="Nunito Bold"/>
                          <a:ea typeface="Nunito Bold"/>
                          <a:cs typeface="Nunito Bold"/>
                          <a:sym typeface="Nunito Bold"/>
                        </a:rPr>
                        <a:t>SELEKSI</a:t>
                      </a:r>
                      <a:endParaRPr lang="id-ID" sz="1100" noProof="0" dirty="0">
                        <a:solidFill>
                          <a:schemeClr val="tx1"/>
                        </a:solidFill>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tc>
                  <a:txBody>
                    <a:bodyPr/>
                    <a:lstStyle/>
                    <a:p>
                      <a:pPr algn="ctr">
                        <a:lnSpc>
                          <a:spcPts val="2879"/>
                        </a:lnSpc>
                        <a:defRPr/>
                      </a:pPr>
                      <a:r>
                        <a:rPr lang="id-ID" sz="2400" b="1" noProof="0" dirty="0">
                          <a:solidFill>
                            <a:schemeClr val="tx1"/>
                          </a:solidFill>
                          <a:latin typeface="Nunito Bold"/>
                          <a:ea typeface="Nunito Bold"/>
                          <a:cs typeface="Nunito Bold"/>
                          <a:sym typeface="Nunito Bold"/>
                        </a:rPr>
                        <a:t>LINIMASA</a:t>
                      </a:r>
                      <a:endParaRPr lang="id-ID" sz="1100" noProof="0" dirty="0">
                        <a:solidFill>
                          <a:schemeClr val="tx1"/>
                        </a:solidFill>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7196378">
                <a:tc>
                  <a:txBody>
                    <a:bodyPr/>
                    <a:lstStyle/>
                    <a:p>
                      <a:pPr marL="508000" lvl="2" indent="-331788" algn="just">
                        <a:lnSpc>
                          <a:spcPts val="2400"/>
                        </a:lnSpc>
                        <a:buAutoNum type="arabicPeriod"/>
                        <a:defRPr/>
                      </a:pPr>
                      <a:r>
                        <a:rPr lang="id-ID" sz="2000" noProof="0" dirty="0">
                          <a:solidFill>
                            <a:schemeClr val="tx1"/>
                          </a:solidFill>
                          <a:latin typeface="Nunito"/>
                          <a:ea typeface="Nunito"/>
                          <a:cs typeface="Nunito"/>
                          <a:sym typeface="Nunito"/>
                        </a:rPr>
                        <a:t>Diutamakan warga Provinsi DKI Jakarta, dibuktikan dengan Kartu Keluarga yang dikeluarkan oleh Dinas Kependudukan dan Pencatatan Sipil paling singkat 1 tahun sebelum tanggal pendaftaran PMB</a:t>
                      </a:r>
                      <a:endParaRPr lang="id-ID" sz="1100" noProof="0" dirty="0">
                        <a:solidFill>
                          <a:schemeClr val="tx1"/>
                        </a:solidFill>
                        <a:latin typeface="+mn-lt"/>
                        <a:ea typeface="+mn-ea"/>
                        <a:cs typeface="+mn-cs"/>
                        <a:sym typeface="Nunito"/>
                      </a:endParaRPr>
                    </a:p>
                    <a:p>
                      <a:pPr marL="508000" lvl="2" indent="-331788" algn="just">
                        <a:lnSpc>
                          <a:spcPts val="2400"/>
                        </a:lnSpc>
                        <a:spcBef>
                          <a:spcPts val="1200"/>
                        </a:spcBef>
                        <a:buAutoNum type="arabicPeriod"/>
                        <a:defRPr/>
                      </a:pPr>
                      <a:r>
                        <a:rPr lang="id-ID" sz="2000" noProof="0" dirty="0">
                          <a:solidFill>
                            <a:schemeClr val="tx1"/>
                          </a:solidFill>
                          <a:latin typeface="Nunito"/>
                          <a:ea typeface="Nunito"/>
                          <a:cs typeface="Nunito"/>
                          <a:sym typeface="Nunito"/>
                        </a:rPr>
                        <a:t>Pelayanan dilakukan secara luring datang langsung ke SKB yang dituju dan secara daring melalui melalui </a:t>
                      </a:r>
                      <a:r>
                        <a:rPr lang="id-ID" sz="2000" i="1" noProof="0" dirty="0">
                          <a:solidFill>
                            <a:schemeClr val="tx1"/>
                          </a:solidFill>
                          <a:latin typeface="Nunito Italics"/>
                          <a:ea typeface="Nunito Italics"/>
                          <a:cs typeface="Nunito Italics"/>
                          <a:sym typeface="Nunito Italics"/>
                        </a:rPr>
                        <a:t>google form</a:t>
                      </a:r>
                      <a:r>
                        <a:rPr lang="id-ID" sz="2000" noProof="0" dirty="0">
                          <a:solidFill>
                            <a:schemeClr val="tx1"/>
                          </a:solidFill>
                          <a:latin typeface="Nunito"/>
                          <a:ea typeface="Nunito"/>
                          <a:cs typeface="Nunito"/>
                          <a:sym typeface="Nunito"/>
                        </a:rPr>
                        <a:t> pada laman pendaftaran </a:t>
                      </a:r>
                      <a:r>
                        <a:rPr lang="id-ID" sz="2000" i="1" noProof="0" dirty="0">
                          <a:solidFill>
                            <a:schemeClr val="tx1"/>
                          </a:solidFill>
                          <a:latin typeface="Nunito Italics"/>
                          <a:ea typeface="Nunito Italics"/>
                          <a:cs typeface="Nunito Italics"/>
                          <a:sym typeface="Nunito Italics"/>
                        </a:rPr>
                        <a:t>https://linktr.ee/ppdb_skb2024</a:t>
                      </a: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0" lvl="2" indent="-331788" algn="just">
                        <a:lnSpc>
                          <a:spcPts val="2400"/>
                        </a:lnSpc>
                        <a:buAutoNum type="arabicPeriod"/>
                        <a:defRPr/>
                      </a:pPr>
                      <a:r>
                        <a:rPr lang="id-ID" sz="2000" noProof="0" dirty="0">
                          <a:solidFill>
                            <a:schemeClr val="tx1"/>
                          </a:solidFill>
                          <a:latin typeface="Nunito"/>
                          <a:ea typeface="Nunito"/>
                          <a:cs typeface="Nunito"/>
                          <a:sym typeface="Nunito"/>
                        </a:rPr>
                        <a:t>Berusia paling rendah 7 tahun pada tanggal 1 Juli tahun berjalan untuk paket A setara SD.</a:t>
                      </a:r>
                      <a:endParaRPr lang="id-ID" sz="1100" noProof="0" dirty="0">
                        <a:solidFill>
                          <a:schemeClr val="tx1"/>
                        </a:solidFill>
                      </a:endParaRPr>
                    </a:p>
                    <a:p>
                      <a:pPr marL="508000" lvl="2" indent="-331788" algn="just">
                        <a:lnSpc>
                          <a:spcPts val="2400"/>
                        </a:lnSpc>
                        <a:spcBef>
                          <a:spcPts val="1200"/>
                        </a:spcBef>
                        <a:buAutoNum type="arabicPeriod"/>
                      </a:pPr>
                      <a:r>
                        <a:rPr lang="id-ID" sz="2000" noProof="0" dirty="0">
                          <a:solidFill>
                            <a:schemeClr val="tx1"/>
                          </a:solidFill>
                          <a:latin typeface="Nunito"/>
                          <a:ea typeface="Nunito"/>
                          <a:cs typeface="Nunito"/>
                          <a:sym typeface="Nunito"/>
                        </a:rPr>
                        <a:t>Bagi CMB pada SKB untuk paket B dan paket C, memiliki ijazah/surat keterangan lulus/dokumen lain yang menyatakan kelulusan dari jenjang Pendidikan sebelumnya atau bentuk lain yang sederajat.</a:t>
                      </a: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400"/>
                        </a:lnSpc>
                        <a:defRPr/>
                      </a:pPr>
                      <a:r>
                        <a:rPr lang="id-ID" sz="2000" noProof="0" dirty="0">
                          <a:solidFill>
                            <a:schemeClr val="tx1"/>
                          </a:solidFill>
                          <a:latin typeface="Nunito"/>
                          <a:ea typeface="Nunito"/>
                          <a:cs typeface="Nunito"/>
                          <a:sym typeface="Nunito"/>
                        </a:rPr>
                        <a:t>Dalam hal jumlah pendaftar melebihi daya tampung, maka dilakukan seleksi dengan urutan langkah sebagai berikut :</a:t>
                      </a:r>
                      <a:endParaRPr lang="id-ID" sz="1100" noProof="0" dirty="0">
                        <a:solidFill>
                          <a:schemeClr val="tx1"/>
                        </a:solidFill>
                      </a:endParaRPr>
                    </a:p>
                    <a:p>
                      <a:pPr marL="449263" lvl="2" indent="-273050" algn="l">
                        <a:lnSpc>
                          <a:spcPts val="2400"/>
                        </a:lnSpc>
                        <a:buAutoNum type="arabicPeriod"/>
                      </a:pPr>
                      <a:r>
                        <a:rPr lang="id-ID" sz="2000" noProof="0" dirty="0">
                          <a:solidFill>
                            <a:schemeClr val="tx1"/>
                          </a:solidFill>
                          <a:latin typeface="Nunito"/>
                          <a:ea typeface="Nunito"/>
                          <a:cs typeface="Nunito"/>
                          <a:sym typeface="Nunito"/>
                        </a:rPr>
                        <a:t>Usia tertua ke usia termuda;</a:t>
                      </a:r>
                    </a:p>
                    <a:p>
                      <a:pPr marL="449263" lvl="2" indent="-273050" algn="l">
                        <a:lnSpc>
                          <a:spcPts val="2400"/>
                        </a:lnSpc>
                        <a:buAutoNum type="arabicPeriod"/>
                      </a:pPr>
                      <a:r>
                        <a:rPr lang="id-ID" sz="2000" noProof="0" dirty="0">
                          <a:solidFill>
                            <a:schemeClr val="tx1"/>
                          </a:solidFill>
                          <a:latin typeface="Nunito"/>
                          <a:ea typeface="Nunito"/>
                          <a:cs typeface="Nunito"/>
                          <a:sym typeface="Nunito"/>
                        </a:rPr>
                        <a:t>Rerata nilai ijazah untuk jenjang Paket B dan Paket C; dan</a:t>
                      </a:r>
                    </a:p>
                    <a:p>
                      <a:pPr marL="449263" lvl="2" indent="-273050" algn="l">
                        <a:lnSpc>
                          <a:spcPts val="2400"/>
                        </a:lnSpc>
                        <a:buAutoNum type="arabicPeriod"/>
                      </a:pPr>
                      <a:r>
                        <a:rPr lang="id-ID" sz="2000" noProof="0" dirty="0">
                          <a:solidFill>
                            <a:schemeClr val="tx1"/>
                          </a:solidFill>
                          <a:latin typeface="Nunito"/>
                          <a:ea typeface="Nunito"/>
                          <a:cs typeface="Nunito"/>
                          <a:sym typeface="Nunito"/>
                        </a:rPr>
                        <a:t>Jarak tempat tinggal terdekat dari lokasi SKB</a:t>
                      </a:r>
                    </a:p>
                    <a:p>
                      <a:pPr marL="533400" lvl="2" indent="-177800" algn="l">
                        <a:lnSpc>
                          <a:spcPts val="2400"/>
                        </a:lnSpc>
                      </a:pPr>
                      <a:endParaRPr lang="id-ID" sz="2000" noProof="0" dirty="0">
                        <a:solidFill>
                          <a:schemeClr val="tx1"/>
                        </a:solidFill>
                        <a:latin typeface="Nunito"/>
                        <a:ea typeface="Nunito"/>
                        <a:cs typeface="Nunito"/>
                        <a:sym typeface="Nunito"/>
                      </a:endParaRPr>
                    </a:p>
                    <a:p>
                      <a:pPr marL="533400" lvl="2" indent="-177800" algn="l">
                        <a:lnSpc>
                          <a:spcPts val="2400"/>
                        </a:lnSpc>
                      </a:pPr>
                      <a:endParaRPr lang="id-ID" sz="2000" noProof="0" dirty="0">
                        <a:solidFill>
                          <a:schemeClr val="tx1"/>
                        </a:solidFill>
                        <a:latin typeface="Nunito"/>
                        <a:ea typeface="Nunito"/>
                        <a:cs typeface="Nunito"/>
                        <a:sym typeface="Nunito"/>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400"/>
                        </a:lnSpc>
                        <a:defRPr/>
                      </a:pPr>
                      <a:r>
                        <a:rPr lang="id-ID" sz="2000" b="1" noProof="0" dirty="0">
                          <a:solidFill>
                            <a:schemeClr val="tx1"/>
                          </a:solidFill>
                          <a:latin typeface="Nunito Bold"/>
                          <a:ea typeface="Nunito Bold"/>
                          <a:cs typeface="Nunito Bold"/>
                          <a:sym typeface="Nunito Bold"/>
                        </a:rPr>
                        <a:t>Tahap Pertama </a:t>
                      </a:r>
                      <a:endParaRPr lang="id-ID" sz="1100" noProof="0" dirty="0">
                        <a:solidFill>
                          <a:schemeClr val="tx1"/>
                        </a:solidFill>
                      </a:endParaRP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Pendaftaran, verifikasi berkas dan Seleksi: 15 – 19 Juli 2025</a:t>
                      </a: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Pengumuman: 19 Juli 2025</a:t>
                      </a: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Daftar Ulang: 21-22 Juli 2025</a:t>
                      </a:r>
                    </a:p>
                    <a:p>
                      <a:pPr marL="419100" lvl="2" indent="-139700" algn="l">
                        <a:lnSpc>
                          <a:spcPts val="2400"/>
                        </a:lnSpc>
                      </a:pPr>
                      <a:endParaRPr lang="id-ID" sz="2000" noProof="0" dirty="0">
                        <a:solidFill>
                          <a:schemeClr val="tx1"/>
                        </a:solidFill>
                        <a:latin typeface="Nunito"/>
                        <a:ea typeface="Nunito"/>
                        <a:cs typeface="Nunito"/>
                        <a:sym typeface="Nunito"/>
                      </a:endParaRPr>
                    </a:p>
                    <a:p>
                      <a:pPr marL="0" lvl="1" indent="-177800" algn="l">
                        <a:lnSpc>
                          <a:spcPts val="2400"/>
                        </a:lnSpc>
                      </a:pPr>
                      <a:r>
                        <a:rPr lang="id-ID" sz="2000" b="1" noProof="0" dirty="0">
                          <a:solidFill>
                            <a:schemeClr val="tx1"/>
                          </a:solidFill>
                          <a:latin typeface="Nunito Bold"/>
                          <a:ea typeface="Nunito Bold"/>
                          <a:cs typeface="Nunito Bold"/>
                          <a:sym typeface="Nunito Bold"/>
                        </a:rPr>
                        <a:t>Tahap Kedua</a:t>
                      </a: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Pendaftaran, verifikasi berkas dan Seleksi : 24 – 26 Juli 2025</a:t>
                      </a: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Pengumuman : 26 Juli 2025</a:t>
                      </a:r>
                    </a:p>
                    <a:p>
                      <a:pPr marL="352425" lvl="2" indent="-255588" algn="l">
                        <a:lnSpc>
                          <a:spcPts val="2400"/>
                        </a:lnSpc>
                        <a:buFont typeface="Arial" panose="020B0604020202020204" pitchFamily="34" charset="0"/>
                        <a:buChar char="•"/>
                      </a:pPr>
                      <a:r>
                        <a:rPr lang="id-ID" sz="2000" noProof="0" dirty="0">
                          <a:solidFill>
                            <a:schemeClr val="tx1"/>
                          </a:solidFill>
                          <a:latin typeface="Nunito"/>
                          <a:ea typeface="Nunito"/>
                          <a:cs typeface="Nunito"/>
                          <a:sym typeface="Nunito"/>
                        </a:rPr>
                        <a:t>Daftar Ulang : 28-29 Juli 2025</a:t>
                      </a:r>
                    </a:p>
                    <a:p>
                      <a:pPr marL="419100" lvl="2" indent="-139700" algn="l">
                        <a:lnSpc>
                          <a:spcPts val="2400"/>
                        </a:lnSpc>
                      </a:pPr>
                      <a:endParaRPr lang="id-ID" sz="2000" noProof="0" dirty="0">
                        <a:solidFill>
                          <a:schemeClr val="tx1"/>
                        </a:solidFill>
                        <a:latin typeface="Nunito"/>
                        <a:ea typeface="Nunito"/>
                        <a:cs typeface="Nunito"/>
                        <a:sym typeface="Nunito"/>
                      </a:endParaRPr>
                    </a:p>
                  </a:txBody>
                  <a:tcPr marL="91450" marR="91450" marT="91450" marB="914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7" name="Freeform 5">
            <a:extLst>
              <a:ext uri="{FF2B5EF4-FFF2-40B4-BE49-F238E27FC236}">
                <a16:creationId xmlns:a16="http://schemas.microsoft.com/office/drawing/2014/main" id="{2BD19CD6-67FD-BAC6-1230-5A470273F0F5}"/>
              </a:ext>
            </a:extLst>
          </p:cNvPr>
          <p:cNvSpPr/>
          <p:nvPr/>
        </p:nvSpPr>
        <p:spPr>
          <a:xfrm>
            <a:off x="239500" y="192859"/>
            <a:ext cx="655850" cy="773931"/>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sp>
        <p:nvSpPr>
          <p:cNvPr id="18" name="Freeform 7">
            <a:extLst>
              <a:ext uri="{FF2B5EF4-FFF2-40B4-BE49-F238E27FC236}">
                <a16:creationId xmlns:a16="http://schemas.microsoft.com/office/drawing/2014/main" id="{D5842651-A5CD-3FF9-1EB9-1F1513788B63}"/>
              </a:ext>
            </a:extLst>
          </p:cNvPr>
          <p:cNvSpPr/>
          <p:nvPr/>
        </p:nvSpPr>
        <p:spPr>
          <a:xfrm>
            <a:off x="17348200" y="194904"/>
            <a:ext cx="638370" cy="773931"/>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sp>
        <p:nvSpPr>
          <p:cNvPr id="2" name="TextBox 9">
            <a:extLst>
              <a:ext uri="{FF2B5EF4-FFF2-40B4-BE49-F238E27FC236}">
                <a16:creationId xmlns:a16="http://schemas.microsoft.com/office/drawing/2014/main" id="{909B4061-CCE4-0E16-33C6-ABE0DB06D875}"/>
              </a:ext>
            </a:extLst>
          </p:cNvPr>
          <p:cNvSpPr txBox="1"/>
          <p:nvPr/>
        </p:nvSpPr>
        <p:spPr>
          <a:xfrm>
            <a:off x="14841447" y="9681364"/>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 name="AutoShape 10">
            <a:extLst>
              <a:ext uri="{FF2B5EF4-FFF2-40B4-BE49-F238E27FC236}">
                <a16:creationId xmlns:a16="http://schemas.microsoft.com/office/drawing/2014/main" id="{E5DD3D3A-CCD8-A310-AF66-7639A1E9C11F}"/>
              </a:ext>
            </a:extLst>
          </p:cNvPr>
          <p:cNvSpPr/>
          <p:nvPr/>
        </p:nvSpPr>
        <p:spPr>
          <a:xfrm>
            <a:off x="896132" y="9639300"/>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5" name="TextBox 9">
            <a:extLst>
              <a:ext uri="{FF2B5EF4-FFF2-40B4-BE49-F238E27FC236}">
                <a16:creationId xmlns:a16="http://schemas.microsoft.com/office/drawing/2014/main" id="{90737A89-39FF-8346-BAD4-66F30ABEC4BD}"/>
              </a:ext>
            </a:extLst>
          </p:cNvPr>
          <p:cNvSpPr txBox="1"/>
          <p:nvPr/>
        </p:nvSpPr>
        <p:spPr>
          <a:xfrm>
            <a:off x="838200" y="9681364"/>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6" name="TextBox 12">
            <a:extLst>
              <a:ext uri="{FF2B5EF4-FFF2-40B4-BE49-F238E27FC236}">
                <a16:creationId xmlns:a16="http://schemas.microsoft.com/office/drawing/2014/main" id="{03655380-5874-2AED-DE91-BCBB0775D710}"/>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311988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74" name="Freeform 2">
            <a:extLst>
              <a:ext uri="{FF2B5EF4-FFF2-40B4-BE49-F238E27FC236}">
                <a16:creationId xmlns:a16="http://schemas.microsoft.com/office/drawing/2014/main" id="{325A5FB1-5ACC-1C58-67E6-B62A8995DE10}"/>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3000951" cy="1603694"/>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TAHAPAN PELAKSANAAN PMB</a:t>
            </a:r>
          </a:p>
          <a:p>
            <a:pPr algn="l">
              <a:lnSpc>
                <a:spcPts val="5920"/>
              </a:lnSpc>
            </a:pPr>
            <a:endParaRPr lang="id-ID" sz="8000" b="1" noProof="0" dirty="0">
              <a:solidFill>
                <a:srgbClr val="FBB911"/>
              </a:solidFill>
              <a:latin typeface="Kelpt Bold"/>
              <a:ea typeface="Kelpt Bold"/>
              <a:cs typeface="Kelpt Bold"/>
              <a:sym typeface="Kelpt Bold"/>
            </a:endParaRPr>
          </a:p>
        </p:txBody>
      </p:sp>
      <p:sp>
        <p:nvSpPr>
          <p:cNvPr id="12" name="Freeform 12"/>
          <p:cNvSpPr/>
          <p:nvPr/>
        </p:nvSpPr>
        <p:spPr>
          <a:xfrm>
            <a:off x="2345001" y="2520235"/>
            <a:ext cx="4155948" cy="1101947"/>
          </a:xfrm>
          <a:custGeom>
            <a:avLst/>
            <a:gdLst/>
            <a:ahLst/>
            <a:cxnLst/>
            <a:rect l="l" t="t" r="r" b="b"/>
            <a:pathLst>
              <a:path w="5541264" h="1469263">
                <a:moveTo>
                  <a:pt x="0" y="0"/>
                </a:moveTo>
                <a:lnTo>
                  <a:pt x="5541264" y="0"/>
                </a:lnTo>
                <a:lnTo>
                  <a:pt x="5541264" y="1469263"/>
                </a:lnTo>
                <a:lnTo>
                  <a:pt x="0" y="1469263"/>
                </a:lnTo>
                <a:close/>
              </a:path>
            </a:pathLst>
          </a:custGeom>
          <a:solidFill>
            <a:srgbClr val="003A90"/>
          </a:solidFill>
          <a:ln>
            <a:solidFill>
              <a:srgbClr val="FFC000"/>
            </a:solidFill>
          </a:ln>
        </p:spPr>
        <p:txBody>
          <a:bodyPr/>
          <a:lstStyle/>
          <a:p>
            <a:endParaRPr lang="id-ID" noProof="0" dirty="0"/>
          </a:p>
        </p:txBody>
      </p:sp>
      <p:sp>
        <p:nvSpPr>
          <p:cNvPr id="16" name="TextBox 16"/>
          <p:cNvSpPr txBox="1"/>
          <p:nvPr/>
        </p:nvSpPr>
        <p:spPr>
          <a:xfrm>
            <a:off x="2227342" y="2452549"/>
            <a:ext cx="4181276" cy="1098778"/>
          </a:xfrm>
          <a:prstGeom prst="rect">
            <a:avLst/>
          </a:prstGeom>
        </p:spPr>
        <p:txBody>
          <a:bodyPr lIns="0" tIns="0" rIns="0" bIns="0" rtlCol="0" anchor="ctr"/>
          <a:lstStyle/>
          <a:p>
            <a:pPr algn="ctr">
              <a:lnSpc>
                <a:spcPts val="3240"/>
              </a:lnSpc>
            </a:pPr>
            <a:r>
              <a:rPr lang="id-ID" sz="2600" noProof="0" dirty="0">
                <a:solidFill>
                  <a:srgbClr val="FBB911"/>
                </a:solidFill>
                <a:latin typeface="Nunito Bold"/>
                <a:ea typeface="Nunito Bold"/>
                <a:cs typeface="Nunito Bold"/>
                <a:sym typeface="Nunito Bold"/>
              </a:rPr>
              <a:t>PMB Tahap Pertama</a:t>
            </a:r>
          </a:p>
        </p:txBody>
      </p:sp>
      <p:grpSp>
        <p:nvGrpSpPr>
          <p:cNvPr id="17" name="Group 17"/>
          <p:cNvGrpSpPr/>
          <p:nvPr/>
        </p:nvGrpSpPr>
        <p:grpSpPr>
          <a:xfrm>
            <a:off x="2315662" y="3628516"/>
            <a:ext cx="4181276" cy="4131920"/>
            <a:chOff x="0" y="0"/>
            <a:chExt cx="5575035" cy="5509227"/>
          </a:xfrm>
        </p:grpSpPr>
        <p:sp>
          <p:nvSpPr>
            <p:cNvPr id="18" name="Freeform 18"/>
            <p:cNvSpPr/>
            <p:nvPr/>
          </p:nvSpPr>
          <p:spPr>
            <a:xfrm>
              <a:off x="16891" y="16891"/>
              <a:ext cx="5541264" cy="5475351"/>
            </a:xfrm>
            <a:custGeom>
              <a:avLst/>
              <a:gdLst/>
              <a:ahLst/>
              <a:cxnLst/>
              <a:rect l="l" t="t" r="r" b="b"/>
              <a:pathLst>
                <a:path w="5541264" h="5475351">
                  <a:moveTo>
                    <a:pt x="0" y="0"/>
                  </a:moveTo>
                  <a:lnTo>
                    <a:pt x="5541264" y="0"/>
                  </a:lnTo>
                  <a:lnTo>
                    <a:pt x="5541264" y="5475351"/>
                  </a:lnTo>
                  <a:lnTo>
                    <a:pt x="0" y="5475351"/>
                  </a:lnTo>
                  <a:close/>
                </a:path>
              </a:pathLst>
            </a:custGeom>
            <a:solidFill>
              <a:srgbClr val="FFFFFF">
                <a:alpha val="80784"/>
              </a:srgbClr>
            </a:solidFill>
            <a:ln>
              <a:solidFill>
                <a:srgbClr val="FFC000"/>
              </a:solidFill>
            </a:ln>
          </p:spPr>
          <p:txBody>
            <a:bodyPr/>
            <a:lstStyle/>
            <a:p>
              <a:endParaRPr lang="id-ID" noProof="0" dirty="0"/>
            </a:p>
          </p:txBody>
        </p:sp>
        <p:sp>
          <p:nvSpPr>
            <p:cNvPr id="19" name="Freeform 19"/>
            <p:cNvSpPr/>
            <p:nvPr/>
          </p:nvSpPr>
          <p:spPr>
            <a:xfrm>
              <a:off x="0" y="0"/>
              <a:ext cx="5575046" cy="5509133"/>
            </a:xfrm>
            <a:custGeom>
              <a:avLst/>
              <a:gdLst/>
              <a:ahLst/>
              <a:cxnLst/>
              <a:rect l="l" t="t" r="r" b="b"/>
              <a:pathLst>
                <a:path w="5575046" h="5509133">
                  <a:moveTo>
                    <a:pt x="16891" y="0"/>
                  </a:moveTo>
                  <a:lnTo>
                    <a:pt x="5558155" y="0"/>
                  </a:lnTo>
                  <a:cubicBezTo>
                    <a:pt x="5567553" y="0"/>
                    <a:pt x="5575046" y="7620"/>
                    <a:pt x="5575046" y="16891"/>
                  </a:cubicBezTo>
                  <a:lnTo>
                    <a:pt x="5575046" y="5492242"/>
                  </a:lnTo>
                  <a:cubicBezTo>
                    <a:pt x="5575046" y="5501640"/>
                    <a:pt x="5567426" y="5509133"/>
                    <a:pt x="5558155" y="5509133"/>
                  </a:cubicBezTo>
                  <a:lnTo>
                    <a:pt x="16891" y="5509133"/>
                  </a:lnTo>
                  <a:cubicBezTo>
                    <a:pt x="7493" y="5509133"/>
                    <a:pt x="0" y="5501513"/>
                    <a:pt x="0" y="5492242"/>
                  </a:cubicBezTo>
                  <a:lnTo>
                    <a:pt x="0" y="16891"/>
                  </a:lnTo>
                  <a:cubicBezTo>
                    <a:pt x="0" y="7620"/>
                    <a:pt x="7620" y="0"/>
                    <a:pt x="16891" y="0"/>
                  </a:cubicBezTo>
                  <a:moveTo>
                    <a:pt x="16891" y="33909"/>
                  </a:moveTo>
                  <a:lnTo>
                    <a:pt x="16891" y="16891"/>
                  </a:lnTo>
                  <a:lnTo>
                    <a:pt x="33909" y="16891"/>
                  </a:lnTo>
                  <a:lnTo>
                    <a:pt x="33909" y="5492242"/>
                  </a:lnTo>
                  <a:lnTo>
                    <a:pt x="16891" y="5492242"/>
                  </a:lnTo>
                  <a:lnTo>
                    <a:pt x="16891" y="5475351"/>
                  </a:lnTo>
                  <a:lnTo>
                    <a:pt x="5558155" y="5475351"/>
                  </a:lnTo>
                  <a:lnTo>
                    <a:pt x="5558155" y="5492242"/>
                  </a:lnTo>
                  <a:lnTo>
                    <a:pt x="5541264" y="5492242"/>
                  </a:lnTo>
                  <a:lnTo>
                    <a:pt x="5541264" y="16891"/>
                  </a:lnTo>
                  <a:lnTo>
                    <a:pt x="5558155" y="16891"/>
                  </a:lnTo>
                  <a:lnTo>
                    <a:pt x="5558155" y="33909"/>
                  </a:lnTo>
                  <a:lnTo>
                    <a:pt x="16891" y="33909"/>
                  </a:lnTo>
                  <a:close/>
                </a:path>
              </a:pathLst>
            </a:custGeom>
            <a:solidFill>
              <a:srgbClr val="CCCFD7">
                <a:alpha val="80784"/>
              </a:srgbClr>
            </a:solidFill>
            <a:ln>
              <a:solidFill>
                <a:srgbClr val="FFC000"/>
              </a:solidFill>
            </a:ln>
          </p:spPr>
          <p:txBody>
            <a:bodyPr/>
            <a:lstStyle/>
            <a:p>
              <a:endParaRPr lang="id-ID" noProof="0" dirty="0"/>
            </a:p>
          </p:txBody>
        </p:sp>
      </p:grpSp>
      <p:grpSp>
        <p:nvGrpSpPr>
          <p:cNvPr id="20" name="Group 20"/>
          <p:cNvGrpSpPr/>
          <p:nvPr/>
        </p:nvGrpSpPr>
        <p:grpSpPr>
          <a:xfrm>
            <a:off x="2324060" y="3628516"/>
            <a:ext cx="3987840" cy="4131920"/>
            <a:chOff x="-353872" y="0"/>
            <a:chExt cx="5317120" cy="5509227"/>
          </a:xfrm>
        </p:grpSpPr>
        <p:sp>
          <p:nvSpPr>
            <p:cNvPr id="21" name="Freeform 21"/>
            <p:cNvSpPr/>
            <p:nvPr/>
          </p:nvSpPr>
          <p:spPr>
            <a:xfrm>
              <a:off x="0" y="0"/>
              <a:ext cx="4963248" cy="5509227"/>
            </a:xfrm>
            <a:custGeom>
              <a:avLst/>
              <a:gdLst/>
              <a:ahLst/>
              <a:cxnLst/>
              <a:rect l="l" t="t" r="r" b="b"/>
              <a:pathLst>
                <a:path w="4963248" h="5509227">
                  <a:moveTo>
                    <a:pt x="0" y="0"/>
                  </a:moveTo>
                  <a:lnTo>
                    <a:pt x="4963248" y="0"/>
                  </a:lnTo>
                  <a:lnTo>
                    <a:pt x="4963248" y="5509227"/>
                  </a:lnTo>
                  <a:lnTo>
                    <a:pt x="0" y="5509227"/>
                  </a:lnTo>
                  <a:close/>
                </a:path>
              </a:pathLst>
            </a:custGeom>
            <a:solidFill>
              <a:srgbClr val="FBFAFA">
                <a:alpha val="0"/>
              </a:srgbClr>
            </a:solidFill>
          </p:spPr>
          <p:txBody>
            <a:bodyPr/>
            <a:lstStyle/>
            <a:p>
              <a:endParaRPr lang="id-ID" noProof="0" dirty="0"/>
            </a:p>
          </p:txBody>
        </p:sp>
        <p:sp>
          <p:nvSpPr>
            <p:cNvPr id="22" name="TextBox 22"/>
            <p:cNvSpPr txBox="1"/>
            <p:nvPr/>
          </p:nvSpPr>
          <p:spPr>
            <a:xfrm>
              <a:off x="-353872" y="289455"/>
              <a:ext cx="5317120" cy="5219772"/>
            </a:xfrm>
            <a:prstGeom prst="rect">
              <a:avLst/>
            </a:prstGeom>
          </p:spPr>
          <p:txBody>
            <a:bodyPr lIns="0" tIns="0" rIns="0" bIns="0" rtlCol="0" anchor="t"/>
            <a:lstStyle/>
            <a:p>
              <a:pPr marL="730673" lvl="2" indent="-457200" algn="just">
                <a:buFont typeface="Arial" panose="020B0604020202020204" pitchFamily="34" charset="0"/>
                <a:buChar char="•"/>
              </a:pPr>
              <a:r>
                <a:rPr lang="id-ID" sz="3200" noProof="0" dirty="0">
                  <a:solidFill>
                    <a:srgbClr val="000000"/>
                  </a:solidFill>
                  <a:latin typeface="Nunito"/>
                  <a:ea typeface="Nunito"/>
                  <a:cs typeface="Nunito"/>
                  <a:sym typeface="Nunito"/>
                </a:rPr>
                <a:t>Prapendaftaran</a:t>
              </a:r>
            </a:p>
            <a:p>
              <a:pPr marL="730673" lvl="2" indent="-457200" algn="just">
                <a:buFont typeface="Arial" panose="020B0604020202020204" pitchFamily="34" charset="0"/>
                <a:buChar char="•"/>
              </a:pPr>
              <a:r>
                <a:rPr lang="id-ID" sz="3200" noProof="0" dirty="0">
                  <a:solidFill>
                    <a:srgbClr val="000000"/>
                  </a:solidFill>
                  <a:latin typeface="Nunito"/>
                  <a:ea typeface="Nunito"/>
                  <a:cs typeface="Nunito"/>
                  <a:sym typeface="Nunito"/>
                </a:rPr>
                <a:t>Pendaftaran</a:t>
              </a:r>
            </a:p>
            <a:p>
              <a:pPr marL="730673" lvl="2" indent="-457200" algn="just">
                <a:buFont typeface="Arial" panose="020B0604020202020204" pitchFamily="34" charset="0"/>
                <a:buChar char="•"/>
              </a:pPr>
              <a:r>
                <a:rPr lang="id-ID" sz="3200" noProof="0" dirty="0">
                  <a:solidFill>
                    <a:srgbClr val="000000"/>
                  </a:solidFill>
                  <a:latin typeface="Nunito"/>
                  <a:ea typeface="Nunito"/>
                  <a:cs typeface="Nunito"/>
                  <a:sym typeface="Nunito"/>
                </a:rPr>
                <a:t>Seleksi</a:t>
              </a:r>
            </a:p>
            <a:p>
              <a:pPr marL="730673" lvl="2" indent="-457200" algn="just">
                <a:buFont typeface="Arial" panose="020B0604020202020204" pitchFamily="34" charset="0"/>
                <a:buChar char="•"/>
              </a:pPr>
              <a:r>
                <a:rPr lang="id-ID" sz="3200" noProof="0" dirty="0">
                  <a:solidFill>
                    <a:srgbClr val="000000"/>
                  </a:solidFill>
                  <a:latin typeface="Nunito"/>
                  <a:ea typeface="Nunito"/>
                  <a:cs typeface="Nunito"/>
                  <a:sym typeface="Nunito"/>
                </a:rPr>
                <a:t>Pengumuman penetapan murid baru; dan</a:t>
              </a:r>
            </a:p>
            <a:p>
              <a:pPr marL="730673" lvl="2" indent="-457200" algn="just">
                <a:buFont typeface="Arial" panose="020B0604020202020204" pitchFamily="34" charset="0"/>
                <a:buChar char="•"/>
              </a:pPr>
              <a:r>
                <a:rPr lang="id-ID" sz="3200" noProof="0" dirty="0">
                  <a:solidFill>
                    <a:srgbClr val="000000"/>
                  </a:solidFill>
                  <a:latin typeface="Nunito"/>
                  <a:ea typeface="Nunito"/>
                  <a:cs typeface="Nunito"/>
                  <a:sym typeface="Nunito"/>
                </a:rPr>
                <a:t>Daftar ulang</a:t>
              </a:r>
            </a:p>
          </p:txBody>
        </p:sp>
      </p:grpSp>
      <p:grpSp>
        <p:nvGrpSpPr>
          <p:cNvPr id="23" name="Group 23"/>
          <p:cNvGrpSpPr/>
          <p:nvPr/>
        </p:nvGrpSpPr>
        <p:grpSpPr>
          <a:xfrm>
            <a:off x="7053361" y="2526562"/>
            <a:ext cx="4181276" cy="1127353"/>
            <a:chOff x="0" y="0"/>
            <a:chExt cx="5575035" cy="1503137"/>
          </a:xfrm>
        </p:grpSpPr>
        <p:sp>
          <p:nvSpPr>
            <p:cNvPr id="24" name="Freeform 24"/>
            <p:cNvSpPr/>
            <p:nvPr/>
          </p:nvSpPr>
          <p:spPr>
            <a:xfrm>
              <a:off x="16891" y="16891"/>
              <a:ext cx="5541264" cy="1469263"/>
            </a:xfrm>
            <a:custGeom>
              <a:avLst/>
              <a:gdLst/>
              <a:ahLst/>
              <a:cxnLst/>
              <a:rect l="l" t="t" r="r" b="b"/>
              <a:pathLst>
                <a:path w="5541264" h="1469263">
                  <a:moveTo>
                    <a:pt x="0" y="0"/>
                  </a:moveTo>
                  <a:lnTo>
                    <a:pt x="5541264" y="0"/>
                  </a:lnTo>
                  <a:lnTo>
                    <a:pt x="5541264" y="1469263"/>
                  </a:lnTo>
                  <a:lnTo>
                    <a:pt x="0" y="1469263"/>
                  </a:lnTo>
                  <a:close/>
                </a:path>
              </a:pathLst>
            </a:custGeom>
            <a:solidFill>
              <a:srgbClr val="003A90"/>
            </a:solidFill>
          </p:spPr>
          <p:txBody>
            <a:bodyPr/>
            <a:lstStyle/>
            <a:p>
              <a:endParaRPr lang="id-ID" noProof="0" dirty="0"/>
            </a:p>
          </p:txBody>
        </p:sp>
        <p:sp>
          <p:nvSpPr>
            <p:cNvPr id="25" name="Freeform 25"/>
            <p:cNvSpPr/>
            <p:nvPr/>
          </p:nvSpPr>
          <p:spPr>
            <a:xfrm>
              <a:off x="0" y="0"/>
              <a:ext cx="5575046" cy="1503045"/>
            </a:xfrm>
            <a:custGeom>
              <a:avLst/>
              <a:gdLst/>
              <a:ahLst/>
              <a:cxnLst/>
              <a:rect l="l" t="t" r="r" b="b"/>
              <a:pathLst>
                <a:path w="5575046" h="1503045">
                  <a:moveTo>
                    <a:pt x="16891" y="0"/>
                  </a:moveTo>
                  <a:lnTo>
                    <a:pt x="5558155" y="0"/>
                  </a:lnTo>
                  <a:cubicBezTo>
                    <a:pt x="5567553" y="0"/>
                    <a:pt x="5575046" y="7620"/>
                    <a:pt x="5575046" y="16891"/>
                  </a:cubicBezTo>
                  <a:lnTo>
                    <a:pt x="5575046" y="1486154"/>
                  </a:lnTo>
                  <a:cubicBezTo>
                    <a:pt x="5575046" y="1495552"/>
                    <a:pt x="5567426" y="1503045"/>
                    <a:pt x="5558155" y="1503045"/>
                  </a:cubicBezTo>
                  <a:lnTo>
                    <a:pt x="16891" y="1503045"/>
                  </a:lnTo>
                  <a:cubicBezTo>
                    <a:pt x="7493" y="1503045"/>
                    <a:pt x="0" y="1495425"/>
                    <a:pt x="0" y="1486154"/>
                  </a:cubicBezTo>
                  <a:lnTo>
                    <a:pt x="0" y="16891"/>
                  </a:lnTo>
                  <a:cubicBezTo>
                    <a:pt x="0" y="7620"/>
                    <a:pt x="7620" y="0"/>
                    <a:pt x="16891" y="0"/>
                  </a:cubicBezTo>
                  <a:moveTo>
                    <a:pt x="16891" y="33909"/>
                  </a:moveTo>
                  <a:lnTo>
                    <a:pt x="16891" y="16891"/>
                  </a:lnTo>
                  <a:lnTo>
                    <a:pt x="33909" y="16891"/>
                  </a:lnTo>
                  <a:lnTo>
                    <a:pt x="33909" y="1486154"/>
                  </a:lnTo>
                  <a:lnTo>
                    <a:pt x="16891" y="1486154"/>
                  </a:lnTo>
                  <a:lnTo>
                    <a:pt x="16891" y="1469263"/>
                  </a:lnTo>
                  <a:lnTo>
                    <a:pt x="5558155" y="1469263"/>
                  </a:lnTo>
                  <a:lnTo>
                    <a:pt x="5558155" y="1486154"/>
                  </a:lnTo>
                  <a:lnTo>
                    <a:pt x="5541264" y="1486154"/>
                  </a:lnTo>
                  <a:lnTo>
                    <a:pt x="5541264" y="16891"/>
                  </a:lnTo>
                  <a:lnTo>
                    <a:pt x="5558155" y="16891"/>
                  </a:lnTo>
                  <a:lnTo>
                    <a:pt x="5558155" y="33909"/>
                  </a:lnTo>
                  <a:lnTo>
                    <a:pt x="16891" y="33909"/>
                  </a:lnTo>
                  <a:close/>
                </a:path>
              </a:pathLst>
            </a:custGeom>
            <a:solidFill>
              <a:srgbClr val="003A90"/>
            </a:solidFill>
          </p:spPr>
          <p:txBody>
            <a:bodyPr/>
            <a:lstStyle/>
            <a:p>
              <a:endParaRPr lang="id-ID" noProof="0" dirty="0"/>
            </a:p>
          </p:txBody>
        </p:sp>
      </p:grpSp>
      <p:grpSp>
        <p:nvGrpSpPr>
          <p:cNvPr id="26" name="Group 26"/>
          <p:cNvGrpSpPr/>
          <p:nvPr/>
        </p:nvGrpSpPr>
        <p:grpSpPr>
          <a:xfrm>
            <a:off x="7053361" y="2526562"/>
            <a:ext cx="4181276" cy="1127353"/>
            <a:chOff x="0" y="0"/>
            <a:chExt cx="5575035" cy="1503137"/>
          </a:xfrm>
        </p:grpSpPr>
        <p:sp>
          <p:nvSpPr>
            <p:cNvPr id="27" name="Freeform 27"/>
            <p:cNvSpPr/>
            <p:nvPr/>
          </p:nvSpPr>
          <p:spPr>
            <a:xfrm>
              <a:off x="0" y="0"/>
              <a:ext cx="5575035" cy="1503137"/>
            </a:xfrm>
            <a:custGeom>
              <a:avLst/>
              <a:gdLst/>
              <a:ahLst/>
              <a:cxnLst/>
              <a:rect l="l" t="t" r="r" b="b"/>
              <a:pathLst>
                <a:path w="5575035" h="1503137">
                  <a:moveTo>
                    <a:pt x="0" y="0"/>
                  </a:moveTo>
                  <a:lnTo>
                    <a:pt x="5575035" y="0"/>
                  </a:lnTo>
                  <a:lnTo>
                    <a:pt x="5575035" y="1503137"/>
                  </a:lnTo>
                  <a:lnTo>
                    <a:pt x="0" y="1503137"/>
                  </a:lnTo>
                  <a:close/>
                </a:path>
              </a:pathLst>
            </a:custGeom>
            <a:solidFill>
              <a:srgbClr val="FBB911">
                <a:alpha val="0"/>
              </a:srgbClr>
            </a:solidFill>
          </p:spPr>
          <p:txBody>
            <a:bodyPr/>
            <a:lstStyle/>
            <a:p>
              <a:endParaRPr lang="id-ID" noProof="0" dirty="0"/>
            </a:p>
          </p:txBody>
        </p:sp>
        <p:sp>
          <p:nvSpPr>
            <p:cNvPr id="28" name="TextBox 28"/>
            <p:cNvSpPr txBox="1"/>
            <p:nvPr/>
          </p:nvSpPr>
          <p:spPr>
            <a:xfrm>
              <a:off x="0" y="0"/>
              <a:ext cx="5575035" cy="1503137"/>
            </a:xfrm>
            <a:prstGeom prst="rect">
              <a:avLst/>
            </a:prstGeom>
            <a:ln>
              <a:solidFill>
                <a:srgbClr val="FFC000"/>
              </a:solidFill>
            </a:ln>
          </p:spPr>
          <p:txBody>
            <a:bodyPr lIns="0" tIns="0" rIns="0" bIns="0" rtlCol="0" anchor="ctr"/>
            <a:lstStyle/>
            <a:p>
              <a:pPr algn="ctr">
                <a:lnSpc>
                  <a:spcPts val="3120"/>
                </a:lnSpc>
              </a:pPr>
              <a:r>
                <a:rPr lang="id-ID" sz="2600" b="1" noProof="0" dirty="0">
                  <a:solidFill>
                    <a:srgbClr val="FBB911"/>
                  </a:solidFill>
                  <a:latin typeface="Nunito Bold"/>
                  <a:ea typeface="Nunito Bold"/>
                  <a:cs typeface="Nunito Bold"/>
                  <a:sym typeface="Nunito Bold"/>
                </a:rPr>
                <a:t>PMB Tahap Kedua </a:t>
              </a:r>
            </a:p>
            <a:p>
              <a:pPr algn="ctr">
                <a:lnSpc>
                  <a:spcPts val="2040"/>
                </a:lnSpc>
              </a:pPr>
              <a:r>
                <a:rPr lang="id-ID" sz="1700" b="1" noProof="0" dirty="0">
                  <a:solidFill>
                    <a:srgbClr val="FFFFFF"/>
                  </a:solidFill>
                  <a:latin typeface="Nunito Bold"/>
                  <a:ea typeface="Nunito Bold"/>
                  <a:cs typeface="Nunito Bold"/>
                  <a:sym typeface="Nunito Bold"/>
                </a:rPr>
                <a:t>(Untuk jenjang SD, SMP, SMA &amp; SMK)</a:t>
              </a:r>
            </a:p>
          </p:txBody>
        </p:sp>
      </p:grpSp>
      <p:grpSp>
        <p:nvGrpSpPr>
          <p:cNvPr id="29" name="Group 29"/>
          <p:cNvGrpSpPr/>
          <p:nvPr/>
        </p:nvGrpSpPr>
        <p:grpSpPr>
          <a:xfrm>
            <a:off x="7053361" y="3628516"/>
            <a:ext cx="4181276" cy="4131920"/>
            <a:chOff x="0" y="0"/>
            <a:chExt cx="5575035" cy="5509227"/>
          </a:xfrm>
        </p:grpSpPr>
        <p:sp>
          <p:nvSpPr>
            <p:cNvPr id="30" name="Freeform 30"/>
            <p:cNvSpPr/>
            <p:nvPr/>
          </p:nvSpPr>
          <p:spPr>
            <a:xfrm>
              <a:off x="16891" y="16891"/>
              <a:ext cx="5541264" cy="5475351"/>
            </a:xfrm>
            <a:custGeom>
              <a:avLst/>
              <a:gdLst/>
              <a:ahLst/>
              <a:cxnLst/>
              <a:rect l="l" t="t" r="r" b="b"/>
              <a:pathLst>
                <a:path w="5541264" h="5475351">
                  <a:moveTo>
                    <a:pt x="0" y="0"/>
                  </a:moveTo>
                  <a:lnTo>
                    <a:pt x="5541264" y="0"/>
                  </a:lnTo>
                  <a:lnTo>
                    <a:pt x="5541264" y="5475351"/>
                  </a:lnTo>
                  <a:lnTo>
                    <a:pt x="0" y="5475351"/>
                  </a:lnTo>
                  <a:close/>
                </a:path>
              </a:pathLst>
            </a:custGeom>
            <a:solidFill>
              <a:srgbClr val="FFFFFF">
                <a:alpha val="80784"/>
              </a:srgbClr>
            </a:solidFill>
            <a:ln>
              <a:solidFill>
                <a:srgbClr val="FFC000"/>
              </a:solidFill>
            </a:ln>
          </p:spPr>
          <p:txBody>
            <a:bodyPr/>
            <a:lstStyle/>
            <a:p>
              <a:endParaRPr lang="id-ID" noProof="0" dirty="0"/>
            </a:p>
          </p:txBody>
        </p:sp>
        <p:sp>
          <p:nvSpPr>
            <p:cNvPr id="31" name="Freeform 31"/>
            <p:cNvSpPr/>
            <p:nvPr/>
          </p:nvSpPr>
          <p:spPr>
            <a:xfrm>
              <a:off x="0" y="0"/>
              <a:ext cx="5575046" cy="5509133"/>
            </a:xfrm>
            <a:custGeom>
              <a:avLst/>
              <a:gdLst/>
              <a:ahLst/>
              <a:cxnLst/>
              <a:rect l="l" t="t" r="r" b="b"/>
              <a:pathLst>
                <a:path w="5575046" h="5509133">
                  <a:moveTo>
                    <a:pt x="16891" y="0"/>
                  </a:moveTo>
                  <a:lnTo>
                    <a:pt x="5558155" y="0"/>
                  </a:lnTo>
                  <a:cubicBezTo>
                    <a:pt x="5567553" y="0"/>
                    <a:pt x="5575046" y="7620"/>
                    <a:pt x="5575046" y="16891"/>
                  </a:cubicBezTo>
                  <a:lnTo>
                    <a:pt x="5575046" y="5492242"/>
                  </a:lnTo>
                  <a:cubicBezTo>
                    <a:pt x="5575046" y="5501640"/>
                    <a:pt x="5567426" y="5509133"/>
                    <a:pt x="5558155" y="5509133"/>
                  </a:cubicBezTo>
                  <a:lnTo>
                    <a:pt x="16891" y="5509133"/>
                  </a:lnTo>
                  <a:cubicBezTo>
                    <a:pt x="7493" y="5509133"/>
                    <a:pt x="0" y="5501513"/>
                    <a:pt x="0" y="5492242"/>
                  </a:cubicBezTo>
                  <a:lnTo>
                    <a:pt x="0" y="16891"/>
                  </a:lnTo>
                  <a:cubicBezTo>
                    <a:pt x="0" y="7620"/>
                    <a:pt x="7620" y="0"/>
                    <a:pt x="16891" y="0"/>
                  </a:cubicBezTo>
                  <a:moveTo>
                    <a:pt x="16891" y="33909"/>
                  </a:moveTo>
                  <a:lnTo>
                    <a:pt x="16891" y="16891"/>
                  </a:lnTo>
                  <a:lnTo>
                    <a:pt x="33909" y="16891"/>
                  </a:lnTo>
                  <a:lnTo>
                    <a:pt x="33909" y="5492242"/>
                  </a:lnTo>
                  <a:lnTo>
                    <a:pt x="16891" y="5492242"/>
                  </a:lnTo>
                  <a:lnTo>
                    <a:pt x="16891" y="5475351"/>
                  </a:lnTo>
                  <a:lnTo>
                    <a:pt x="5558155" y="5475351"/>
                  </a:lnTo>
                  <a:lnTo>
                    <a:pt x="5558155" y="5492242"/>
                  </a:lnTo>
                  <a:lnTo>
                    <a:pt x="5541264" y="5492242"/>
                  </a:lnTo>
                  <a:lnTo>
                    <a:pt x="5541264" y="16891"/>
                  </a:lnTo>
                  <a:lnTo>
                    <a:pt x="5558155" y="16891"/>
                  </a:lnTo>
                  <a:lnTo>
                    <a:pt x="5558155" y="33909"/>
                  </a:lnTo>
                  <a:lnTo>
                    <a:pt x="16891" y="33909"/>
                  </a:lnTo>
                  <a:close/>
                </a:path>
              </a:pathLst>
            </a:custGeom>
            <a:solidFill>
              <a:srgbClr val="CCCFD7">
                <a:alpha val="80784"/>
              </a:srgbClr>
            </a:solidFill>
            <a:ln>
              <a:solidFill>
                <a:srgbClr val="FFC000"/>
              </a:solidFill>
            </a:ln>
          </p:spPr>
          <p:txBody>
            <a:bodyPr/>
            <a:lstStyle/>
            <a:p>
              <a:endParaRPr lang="id-ID" noProof="0" dirty="0"/>
            </a:p>
          </p:txBody>
        </p:sp>
      </p:grpSp>
      <p:grpSp>
        <p:nvGrpSpPr>
          <p:cNvPr id="32" name="Group 32"/>
          <p:cNvGrpSpPr/>
          <p:nvPr/>
        </p:nvGrpSpPr>
        <p:grpSpPr>
          <a:xfrm>
            <a:off x="7044955" y="3628516"/>
            <a:ext cx="3781795" cy="4131921"/>
            <a:chOff x="-409844" y="0"/>
            <a:chExt cx="5042394" cy="5509228"/>
          </a:xfrm>
        </p:grpSpPr>
        <p:sp>
          <p:nvSpPr>
            <p:cNvPr id="33" name="Freeform 33"/>
            <p:cNvSpPr/>
            <p:nvPr/>
          </p:nvSpPr>
          <p:spPr>
            <a:xfrm>
              <a:off x="0" y="0"/>
              <a:ext cx="4632549" cy="5509227"/>
            </a:xfrm>
            <a:custGeom>
              <a:avLst/>
              <a:gdLst/>
              <a:ahLst/>
              <a:cxnLst/>
              <a:rect l="l" t="t" r="r" b="b"/>
              <a:pathLst>
                <a:path w="4632549" h="5509227">
                  <a:moveTo>
                    <a:pt x="0" y="0"/>
                  </a:moveTo>
                  <a:lnTo>
                    <a:pt x="4632549" y="0"/>
                  </a:lnTo>
                  <a:lnTo>
                    <a:pt x="4632549" y="5509227"/>
                  </a:lnTo>
                  <a:lnTo>
                    <a:pt x="0" y="5509227"/>
                  </a:lnTo>
                  <a:close/>
                </a:path>
              </a:pathLst>
            </a:custGeom>
            <a:solidFill>
              <a:srgbClr val="FBFAFA">
                <a:alpha val="0"/>
              </a:srgbClr>
            </a:solidFill>
          </p:spPr>
          <p:txBody>
            <a:bodyPr/>
            <a:lstStyle/>
            <a:p>
              <a:endParaRPr lang="id-ID" noProof="0" dirty="0"/>
            </a:p>
          </p:txBody>
        </p:sp>
        <p:sp>
          <p:nvSpPr>
            <p:cNvPr id="34" name="TextBox 34"/>
            <p:cNvSpPr txBox="1"/>
            <p:nvPr/>
          </p:nvSpPr>
          <p:spPr>
            <a:xfrm>
              <a:off x="-409844" y="289454"/>
              <a:ext cx="5042394" cy="5219774"/>
            </a:xfrm>
            <a:prstGeom prst="rect">
              <a:avLst/>
            </a:prstGeom>
          </p:spPr>
          <p:txBody>
            <a:bodyPr lIns="0" tIns="0" rIns="0" bIns="0" rtlCol="0" anchor="t"/>
            <a:lstStyle/>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Pendaftaran</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Seleksi</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Pengumuman penetapan murid baru; dan</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Daftar ulang</a:t>
              </a:r>
            </a:p>
          </p:txBody>
        </p:sp>
      </p:grpSp>
      <p:grpSp>
        <p:nvGrpSpPr>
          <p:cNvPr id="35" name="Group 35"/>
          <p:cNvGrpSpPr/>
          <p:nvPr/>
        </p:nvGrpSpPr>
        <p:grpSpPr>
          <a:xfrm>
            <a:off x="11791060" y="2526562"/>
            <a:ext cx="4181276" cy="1127353"/>
            <a:chOff x="0" y="0"/>
            <a:chExt cx="5575035" cy="1503137"/>
          </a:xfrm>
        </p:grpSpPr>
        <p:sp>
          <p:nvSpPr>
            <p:cNvPr id="36" name="Freeform 36"/>
            <p:cNvSpPr/>
            <p:nvPr/>
          </p:nvSpPr>
          <p:spPr>
            <a:xfrm>
              <a:off x="16891" y="16891"/>
              <a:ext cx="5541264" cy="1469263"/>
            </a:xfrm>
            <a:custGeom>
              <a:avLst/>
              <a:gdLst/>
              <a:ahLst/>
              <a:cxnLst/>
              <a:rect l="l" t="t" r="r" b="b"/>
              <a:pathLst>
                <a:path w="5541264" h="1469263">
                  <a:moveTo>
                    <a:pt x="0" y="0"/>
                  </a:moveTo>
                  <a:lnTo>
                    <a:pt x="5541264" y="0"/>
                  </a:lnTo>
                  <a:lnTo>
                    <a:pt x="5541264" y="1469263"/>
                  </a:lnTo>
                  <a:lnTo>
                    <a:pt x="0" y="1469263"/>
                  </a:lnTo>
                  <a:close/>
                </a:path>
              </a:pathLst>
            </a:custGeom>
            <a:solidFill>
              <a:srgbClr val="003A90"/>
            </a:solidFill>
          </p:spPr>
          <p:txBody>
            <a:bodyPr/>
            <a:lstStyle/>
            <a:p>
              <a:endParaRPr lang="id-ID" noProof="0" dirty="0"/>
            </a:p>
          </p:txBody>
        </p:sp>
        <p:sp>
          <p:nvSpPr>
            <p:cNvPr id="37" name="Freeform 37"/>
            <p:cNvSpPr/>
            <p:nvPr/>
          </p:nvSpPr>
          <p:spPr>
            <a:xfrm>
              <a:off x="0" y="0"/>
              <a:ext cx="5575046" cy="1503045"/>
            </a:xfrm>
            <a:custGeom>
              <a:avLst/>
              <a:gdLst/>
              <a:ahLst/>
              <a:cxnLst/>
              <a:rect l="l" t="t" r="r" b="b"/>
              <a:pathLst>
                <a:path w="5575046" h="1503045">
                  <a:moveTo>
                    <a:pt x="16891" y="0"/>
                  </a:moveTo>
                  <a:lnTo>
                    <a:pt x="5558155" y="0"/>
                  </a:lnTo>
                  <a:cubicBezTo>
                    <a:pt x="5567553" y="0"/>
                    <a:pt x="5575046" y="7620"/>
                    <a:pt x="5575046" y="16891"/>
                  </a:cubicBezTo>
                  <a:lnTo>
                    <a:pt x="5575046" y="1486154"/>
                  </a:lnTo>
                  <a:cubicBezTo>
                    <a:pt x="5575046" y="1495552"/>
                    <a:pt x="5567426" y="1503045"/>
                    <a:pt x="5558155" y="1503045"/>
                  </a:cubicBezTo>
                  <a:lnTo>
                    <a:pt x="16891" y="1503045"/>
                  </a:lnTo>
                  <a:cubicBezTo>
                    <a:pt x="7493" y="1503045"/>
                    <a:pt x="0" y="1495425"/>
                    <a:pt x="0" y="1486154"/>
                  </a:cubicBezTo>
                  <a:lnTo>
                    <a:pt x="0" y="16891"/>
                  </a:lnTo>
                  <a:cubicBezTo>
                    <a:pt x="0" y="7620"/>
                    <a:pt x="7620" y="0"/>
                    <a:pt x="16891" y="0"/>
                  </a:cubicBezTo>
                  <a:moveTo>
                    <a:pt x="16891" y="33909"/>
                  </a:moveTo>
                  <a:lnTo>
                    <a:pt x="16891" y="16891"/>
                  </a:lnTo>
                  <a:lnTo>
                    <a:pt x="33909" y="16891"/>
                  </a:lnTo>
                  <a:lnTo>
                    <a:pt x="33909" y="1486154"/>
                  </a:lnTo>
                  <a:lnTo>
                    <a:pt x="16891" y="1486154"/>
                  </a:lnTo>
                  <a:lnTo>
                    <a:pt x="16891" y="1469263"/>
                  </a:lnTo>
                  <a:lnTo>
                    <a:pt x="5558155" y="1469263"/>
                  </a:lnTo>
                  <a:lnTo>
                    <a:pt x="5558155" y="1486154"/>
                  </a:lnTo>
                  <a:lnTo>
                    <a:pt x="5541264" y="1486154"/>
                  </a:lnTo>
                  <a:lnTo>
                    <a:pt x="5541264" y="16891"/>
                  </a:lnTo>
                  <a:lnTo>
                    <a:pt x="5558155" y="16891"/>
                  </a:lnTo>
                  <a:lnTo>
                    <a:pt x="5558155" y="33909"/>
                  </a:lnTo>
                  <a:lnTo>
                    <a:pt x="16891" y="33909"/>
                  </a:lnTo>
                  <a:close/>
                </a:path>
              </a:pathLst>
            </a:custGeom>
            <a:solidFill>
              <a:srgbClr val="003A90"/>
            </a:solidFill>
          </p:spPr>
          <p:txBody>
            <a:bodyPr/>
            <a:lstStyle/>
            <a:p>
              <a:endParaRPr lang="id-ID" noProof="0" dirty="0"/>
            </a:p>
          </p:txBody>
        </p:sp>
      </p:grpSp>
      <p:grpSp>
        <p:nvGrpSpPr>
          <p:cNvPr id="38" name="Group 38"/>
          <p:cNvGrpSpPr/>
          <p:nvPr/>
        </p:nvGrpSpPr>
        <p:grpSpPr>
          <a:xfrm>
            <a:off x="11791060" y="2501163"/>
            <a:ext cx="4181276" cy="1127353"/>
            <a:chOff x="0" y="0"/>
            <a:chExt cx="5575035" cy="1503137"/>
          </a:xfrm>
        </p:grpSpPr>
        <p:sp>
          <p:nvSpPr>
            <p:cNvPr id="39" name="Freeform 39"/>
            <p:cNvSpPr/>
            <p:nvPr/>
          </p:nvSpPr>
          <p:spPr>
            <a:xfrm>
              <a:off x="0" y="0"/>
              <a:ext cx="5575035" cy="1503137"/>
            </a:xfrm>
            <a:custGeom>
              <a:avLst/>
              <a:gdLst/>
              <a:ahLst/>
              <a:cxnLst/>
              <a:rect l="l" t="t" r="r" b="b"/>
              <a:pathLst>
                <a:path w="5575035" h="1503137">
                  <a:moveTo>
                    <a:pt x="0" y="0"/>
                  </a:moveTo>
                  <a:lnTo>
                    <a:pt x="5575035" y="0"/>
                  </a:lnTo>
                  <a:lnTo>
                    <a:pt x="5575035" y="1503137"/>
                  </a:lnTo>
                  <a:lnTo>
                    <a:pt x="0" y="1503137"/>
                  </a:lnTo>
                  <a:close/>
                </a:path>
              </a:pathLst>
            </a:custGeom>
            <a:solidFill>
              <a:srgbClr val="FBB911">
                <a:alpha val="0"/>
              </a:srgbClr>
            </a:solidFill>
            <a:ln>
              <a:solidFill>
                <a:srgbClr val="FFC000"/>
              </a:solidFill>
            </a:ln>
          </p:spPr>
          <p:txBody>
            <a:bodyPr/>
            <a:lstStyle/>
            <a:p>
              <a:endParaRPr lang="id-ID" noProof="0" dirty="0"/>
            </a:p>
          </p:txBody>
        </p:sp>
        <p:sp>
          <p:nvSpPr>
            <p:cNvPr id="40" name="TextBox 40"/>
            <p:cNvSpPr txBox="1"/>
            <p:nvPr/>
          </p:nvSpPr>
          <p:spPr>
            <a:xfrm>
              <a:off x="0" y="0"/>
              <a:ext cx="5575035" cy="1503137"/>
            </a:xfrm>
            <a:prstGeom prst="rect">
              <a:avLst/>
            </a:prstGeom>
            <a:ln>
              <a:solidFill>
                <a:srgbClr val="FFC000"/>
              </a:solidFill>
            </a:ln>
          </p:spPr>
          <p:txBody>
            <a:bodyPr lIns="0" tIns="0" rIns="0" bIns="0" rtlCol="0" anchor="ctr"/>
            <a:lstStyle/>
            <a:p>
              <a:pPr algn="ctr">
                <a:lnSpc>
                  <a:spcPts val="3240"/>
                </a:lnSpc>
              </a:pPr>
              <a:r>
                <a:rPr lang="id-ID" sz="2700" b="1" noProof="0" dirty="0">
                  <a:solidFill>
                    <a:srgbClr val="FBB911"/>
                  </a:solidFill>
                  <a:latin typeface="Nunito Bold"/>
                  <a:ea typeface="Nunito Bold"/>
                  <a:cs typeface="Nunito Bold"/>
                  <a:sym typeface="Nunito Bold"/>
                </a:rPr>
                <a:t>PMB Tahap Ketiga</a:t>
              </a:r>
            </a:p>
            <a:p>
              <a:pPr algn="ctr">
                <a:lnSpc>
                  <a:spcPts val="2400"/>
                </a:lnSpc>
              </a:pPr>
              <a:r>
                <a:rPr lang="id-ID" sz="2000" b="1" noProof="0" dirty="0">
                  <a:solidFill>
                    <a:srgbClr val="FFFFFF"/>
                  </a:solidFill>
                  <a:latin typeface="Nunito Bold"/>
                  <a:ea typeface="Nunito Bold"/>
                  <a:cs typeface="Nunito Bold"/>
                  <a:sym typeface="Nunito Bold"/>
                </a:rPr>
                <a:t>(Khusus untuk jenjang SD)</a:t>
              </a:r>
            </a:p>
          </p:txBody>
        </p:sp>
      </p:grpSp>
      <p:grpSp>
        <p:nvGrpSpPr>
          <p:cNvPr id="41" name="Group 41"/>
          <p:cNvGrpSpPr/>
          <p:nvPr/>
        </p:nvGrpSpPr>
        <p:grpSpPr>
          <a:xfrm>
            <a:off x="11791060" y="3628516"/>
            <a:ext cx="4181276" cy="4131920"/>
            <a:chOff x="0" y="0"/>
            <a:chExt cx="5575035" cy="5509227"/>
          </a:xfrm>
        </p:grpSpPr>
        <p:sp>
          <p:nvSpPr>
            <p:cNvPr id="42" name="Freeform 42"/>
            <p:cNvSpPr/>
            <p:nvPr/>
          </p:nvSpPr>
          <p:spPr>
            <a:xfrm>
              <a:off x="16891" y="16891"/>
              <a:ext cx="5541264" cy="5475351"/>
            </a:xfrm>
            <a:custGeom>
              <a:avLst/>
              <a:gdLst/>
              <a:ahLst/>
              <a:cxnLst/>
              <a:rect l="l" t="t" r="r" b="b"/>
              <a:pathLst>
                <a:path w="5541264" h="5475351">
                  <a:moveTo>
                    <a:pt x="0" y="0"/>
                  </a:moveTo>
                  <a:lnTo>
                    <a:pt x="5541264" y="0"/>
                  </a:lnTo>
                  <a:lnTo>
                    <a:pt x="5541264" y="5475351"/>
                  </a:lnTo>
                  <a:lnTo>
                    <a:pt x="0" y="5475351"/>
                  </a:lnTo>
                  <a:close/>
                </a:path>
              </a:pathLst>
            </a:custGeom>
            <a:solidFill>
              <a:srgbClr val="FFFFFF">
                <a:alpha val="80784"/>
              </a:srgbClr>
            </a:solidFill>
            <a:ln>
              <a:solidFill>
                <a:srgbClr val="FFC000"/>
              </a:solidFill>
            </a:ln>
          </p:spPr>
          <p:txBody>
            <a:bodyPr/>
            <a:lstStyle/>
            <a:p>
              <a:endParaRPr lang="id-ID" noProof="0" dirty="0"/>
            </a:p>
          </p:txBody>
        </p:sp>
        <p:sp>
          <p:nvSpPr>
            <p:cNvPr id="43" name="Freeform 43"/>
            <p:cNvSpPr/>
            <p:nvPr/>
          </p:nvSpPr>
          <p:spPr>
            <a:xfrm>
              <a:off x="0" y="0"/>
              <a:ext cx="5575046" cy="5509133"/>
            </a:xfrm>
            <a:custGeom>
              <a:avLst/>
              <a:gdLst/>
              <a:ahLst/>
              <a:cxnLst/>
              <a:rect l="l" t="t" r="r" b="b"/>
              <a:pathLst>
                <a:path w="5575046" h="5509133">
                  <a:moveTo>
                    <a:pt x="16891" y="0"/>
                  </a:moveTo>
                  <a:lnTo>
                    <a:pt x="5558155" y="0"/>
                  </a:lnTo>
                  <a:cubicBezTo>
                    <a:pt x="5567553" y="0"/>
                    <a:pt x="5575046" y="7620"/>
                    <a:pt x="5575046" y="16891"/>
                  </a:cubicBezTo>
                  <a:lnTo>
                    <a:pt x="5575046" y="5492242"/>
                  </a:lnTo>
                  <a:cubicBezTo>
                    <a:pt x="5575046" y="5501640"/>
                    <a:pt x="5567426" y="5509133"/>
                    <a:pt x="5558155" y="5509133"/>
                  </a:cubicBezTo>
                  <a:lnTo>
                    <a:pt x="16891" y="5509133"/>
                  </a:lnTo>
                  <a:cubicBezTo>
                    <a:pt x="7493" y="5509133"/>
                    <a:pt x="0" y="5501513"/>
                    <a:pt x="0" y="5492242"/>
                  </a:cubicBezTo>
                  <a:lnTo>
                    <a:pt x="0" y="16891"/>
                  </a:lnTo>
                  <a:cubicBezTo>
                    <a:pt x="0" y="7620"/>
                    <a:pt x="7620" y="0"/>
                    <a:pt x="16891" y="0"/>
                  </a:cubicBezTo>
                  <a:moveTo>
                    <a:pt x="16891" y="33909"/>
                  </a:moveTo>
                  <a:lnTo>
                    <a:pt x="16891" y="16891"/>
                  </a:lnTo>
                  <a:lnTo>
                    <a:pt x="33909" y="16891"/>
                  </a:lnTo>
                  <a:lnTo>
                    <a:pt x="33909" y="5492242"/>
                  </a:lnTo>
                  <a:lnTo>
                    <a:pt x="16891" y="5492242"/>
                  </a:lnTo>
                  <a:lnTo>
                    <a:pt x="16891" y="5475351"/>
                  </a:lnTo>
                  <a:lnTo>
                    <a:pt x="5558155" y="5475351"/>
                  </a:lnTo>
                  <a:lnTo>
                    <a:pt x="5558155" y="5492242"/>
                  </a:lnTo>
                  <a:lnTo>
                    <a:pt x="5541264" y="5492242"/>
                  </a:lnTo>
                  <a:lnTo>
                    <a:pt x="5541264" y="16891"/>
                  </a:lnTo>
                  <a:lnTo>
                    <a:pt x="5558155" y="16891"/>
                  </a:lnTo>
                  <a:lnTo>
                    <a:pt x="5558155" y="33909"/>
                  </a:lnTo>
                  <a:lnTo>
                    <a:pt x="16891" y="33909"/>
                  </a:lnTo>
                  <a:close/>
                </a:path>
              </a:pathLst>
            </a:custGeom>
            <a:solidFill>
              <a:srgbClr val="CCCFD7">
                <a:alpha val="80784"/>
              </a:srgbClr>
            </a:solidFill>
            <a:ln>
              <a:solidFill>
                <a:srgbClr val="FFC000"/>
              </a:solidFill>
            </a:ln>
          </p:spPr>
          <p:txBody>
            <a:bodyPr/>
            <a:lstStyle/>
            <a:p>
              <a:endParaRPr lang="id-ID" noProof="0" dirty="0"/>
            </a:p>
          </p:txBody>
        </p:sp>
      </p:grpSp>
      <p:grpSp>
        <p:nvGrpSpPr>
          <p:cNvPr id="44" name="Group 44"/>
          <p:cNvGrpSpPr/>
          <p:nvPr/>
        </p:nvGrpSpPr>
        <p:grpSpPr>
          <a:xfrm>
            <a:off x="11803729" y="3628516"/>
            <a:ext cx="3927282" cy="4131920"/>
            <a:chOff x="-504635" y="0"/>
            <a:chExt cx="5236376" cy="5509227"/>
          </a:xfrm>
        </p:grpSpPr>
        <p:sp>
          <p:nvSpPr>
            <p:cNvPr id="45" name="Freeform 45"/>
            <p:cNvSpPr/>
            <p:nvPr/>
          </p:nvSpPr>
          <p:spPr>
            <a:xfrm>
              <a:off x="0" y="0"/>
              <a:ext cx="4731739" cy="5509227"/>
            </a:xfrm>
            <a:custGeom>
              <a:avLst/>
              <a:gdLst/>
              <a:ahLst/>
              <a:cxnLst/>
              <a:rect l="l" t="t" r="r" b="b"/>
              <a:pathLst>
                <a:path w="4731739" h="5509227">
                  <a:moveTo>
                    <a:pt x="0" y="0"/>
                  </a:moveTo>
                  <a:lnTo>
                    <a:pt x="4731739" y="0"/>
                  </a:lnTo>
                  <a:lnTo>
                    <a:pt x="4731739" y="5509227"/>
                  </a:lnTo>
                  <a:lnTo>
                    <a:pt x="0" y="5509227"/>
                  </a:lnTo>
                  <a:close/>
                </a:path>
              </a:pathLst>
            </a:custGeom>
            <a:solidFill>
              <a:srgbClr val="FBFAFA">
                <a:alpha val="0"/>
              </a:srgbClr>
            </a:solidFill>
          </p:spPr>
          <p:txBody>
            <a:bodyPr/>
            <a:lstStyle/>
            <a:p>
              <a:endParaRPr lang="id-ID" noProof="0" dirty="0"/>
            </a:p>
          </p:txBody>
        </p:sp>
        <p:sp>
          <p:nvSpPr>
            <p:cNvPr id="46" name="TextBox 46"/>
            <p:cNvSpPr txBox="1"/>
            <p:nvPr/>
          </p:nvSpPr>
          <p:spPr>
            <a:xfrm>
              <a:off x="-504635" y="289452"/>
              <a:ext cx="5236376" cy="5219775"/>
            </a:xfrm>
            <a:prstGeom prst="rect">
              <a:avLst/>
            </a:prstGeom>
          </p:spPr>
          <p:txBody>
            <a:bodyPr lIns="0" tIns="0" rIns="0" bIns="0" rtlCol="0" anchor="t"/>
            <a:lstStyle/>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Pendaftaran</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Seleksi</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Pengumuman penetapan murid baru; dan</a:t>
              </a:r>
            </a:p>
            <a:p>
              <a:pPr marL="730673" lvl="2" indent="-457200" algn="just">
                <a:lnSpc>
                  <a:spcPts val="3672"/>
                </a:lnSpc>
                <a:buFont typeface="Arial" panose="020B0604020202020204" pitchFamily="34" charset="0"/>
                <a:buChar char="•"/>
              </a:pPr>
              <a:r>
                <a:rPr lang="id-ID" sz="3200" noProof="0" dirty="0">
                  <a:solidFill>
                    <a:srgbClr val="000000"/>
                  </a:solidFill>
                  <a:latin typeface="Nunito"/>
                  <a:ea typeface="Nunito"/>
                  <a:cs typeface="Nunito"/>
                  <a:sym typeface="Nunito"/>
                </a:rPr>
                <a:t>Daftar ulang</a:t>
              </a:r>
            </a:p>
          </p:txBody>
        </p:sp>
      </p:grpSp>
      <p:grpSp>
        <p:nvGrpSpPr>
          <p:cNvPr id="47" name="Group 47"/>
          <p:cNvGrpSpPr/>
          <p:nvPr/>
        </p:nvGrpSpPr>
        <p:grpSpPr>
          <a:xfrm>
            <a:off x="6311900" y="4673600"/>
            <a:ext cx="787400" cy="863600"/>
            <a:chOff x="0" y="0"/>
            <a:chExt cx="1049867" cy="1151467"/>
          </a:xfrm>
        </p:grpSpPr>
        <p:sp>
          <p:nvSpPr>
            <p:cNvPr id="48" name="Freeform 48"/>
            <p:cNvSpPr/>
            <p:nvPr/>
          </p:nvSpPr>
          <p:spPr>
            <a:xfrm>
              <a:off x="16891" y="16891"/>
              <a:ext cx="1016000" cy="1117600"/>
            </a:xfrm>
            <a:custGeom>
              <a:avLst/>
              <a:gdLst/>
              <a:ahLst/>
              <a:cxnLst/>
              <a:rect l="l" t="t" r="r" b="b"/>
              <a:pathLst>
                <a:path w="1016000" h="1117600">
                  <a:moveTo>
                    <a:pt x="0" y="279400"/>
                  </a:moveTo>
                  <a:lnTo>
                    <a:pt x="508000" y="279400"/>
                  </a:lnTo>
                  <a:lnTo>
                    <a:pt x="508000" y="0"/>
                  </a:lnTo>
                  <a:lnTo>
                    <a:pt x="1016000" y="558800"/>
                  </a:lnTo>
                  <a:lnTo>
                    <a:pt x="508000" y="1117600"/>
                  </a:lnTo>
                  <a:lnTo>
                    <a:pt x="508000" y="838200"/>
                  </a:lnTo>
                  <a:lnTo>
                    <a:pt x="0" y="838200"/>
                  </a:lnTo>
                  <a:close/>
                </a:path>
              </a:pathLst>
            </a:custGeom>
            <a:solidFill>
              <a:srgbClr val="4F81BD"/>
            </a:solidFill>
          </p:spPr>
          <p:txBody>
            <a:bodyPr/>
            <a:lstStyle/>
            <a:p>
              <a:endParaRPr lang="id-ID" noProof="0" dirty="0"/>
            </a:p>
          </p:txBody>
        </p:sp>
        <p:sp>
          <p:nvSpPr>
            <p:cNvPr id="49" name="Freeform 49"/>
            <p:cNvSpPr/>
            <p:nvPr/>
          </p:nvSpPr>
          <p:spPr>
            <a:xfrm>
              <a:off x="0" y="-1397"/>
              <a:ext cx="1051306" cy="1154303"/>
            </a:xfrm>
            <a:custGeom>
              <a:avLst/>
              <a:gdLst/>
              <a:ahLst/>
              <a:cxnLst/>
              <a:rect l="l" t="t" r="r" b="b"/>
              <a:pathLst>
                <a:path w="1051306" h="1154303">
                  <a:moveTo>
                    <a:pt x="16891" y="280797"/>
                  </a:moveTo>
                  <a:lnTo>
                    <a:pt x="524891" y="280797"/>
                  </a:lnTo>
                  <a:lnTo>
                    <a:pt x="524891" y="297688"/>
                  </a:lnTo>
                  <a:lnTo>
                    <a:pt x="508000" y="297688"/>
                  </a:lnTo>
                  <a:lnTo>
                    <a:pt x="508000" y="18288"/>
                  </a:lnTo>
                  <a:cubicBezTo>
                    <a:pt x="508000" y="11303"/>
                    <a:pt x="512318" y="5080"/>
                    <a:pt x="518795" y="2540"/>
                  </a:cubicBezTo>
                  <a:cubicBezTo>
                    <a:pt x="525272" y="0"/>
                    <a:pt x="532765" y="1778"/>
                    <a:pt x="537464" y="6985"/>
                  </a:cubicBezTo>
                  <a:lnTo>
                    <a:pt x="1045464" y="565785"/>
                  </a:lnTo>
                  <a:cubicBezTo>
                    <a:pt x="1051306" y="572262"/>
                    <a:pt x="1051306" y="582168"/>
                    <a:pt x="1045464" y="588518"/>
                  </a:cubicBezTo>
                  <a:lnTo>
                    <a:pt x="537464" y="1147318"/>
                  </a:lnTo>
                  <a:cubicBezTo>
                    <a:pt x="532765" y="1152525"/>
                    <a:pt x="525399" y="1154303"/>
                    <a:pt x="518795" y="1151763"/>
                  </a:cubicBezTo>
                  <a:cubicBezTo>
                    <a:pt x="512191" y="1149223"/>
                    <a:pt x="508000" y="1142873"/>
                    <a:pt x="508000" y="1135888"/>
                  </a:cubicBezTo>
                  <a:lnTo>
                    <a:pt x="508000" y="856488"/>
                  </a:lnTo>
                  <a:lnTo>
                    <a:pt x="524891" y="856488"/>
                  </a:lnTo>
                  <a:lnTo>
                    <a:pt x="524891" y="873379"/>
                  </a:lnTo>
                  <a:lnTo>
                    <a:pt x="16891" y="873379"/>
                  </a:lnTo>
                  <a:cubicBezTo>
                    <a:pt x="7620" y="873506"/>
                    <a:pt x="0" y="865886"/>
                    <a:pt x="0" y="856488"/>
                  </a:cubicBezTo>
                  <a:lnTo>
                    <a:pt x="0" y="297688"/>
                  </a:lnTo>
                  <a:cubicBezTo>
                    <a:pt x="0" y="288417"/>
                    <a:pt x="7620" y="280797"/>
                    <a:pt x="16891" y="280797"/>
                  </a:cubicBezTo>
                  <a:moveTo>
                    <a:pt x="16891" y="314706"/>
                  </a:moveTo>
                  <a:lnTo>
                    <a:pt x="16891" y="297688"/>
                  </a:lnTo>
                  <a:lnTo>
                    <a:pt x="33909" y="297688"/>
                  </a:lnTo>
                  <a:lnTo>
                    <a:pt x="33909" y="856488"/>
                  </a:lnTo>
                  <a:lnTo>
                    <a:pt x="16891" y="856488"/>
                  </a:lnTo>
                  <a:lnTo>
                    <a:pt x="16891" y="839597"/>
                  </a:lnTo>
                  <a:lnTo>
                    <a:pt x="524891" y="839597"/>
                  </a:lnTo>
                  <a:cubicBezTo>
                    <a:pt x="534289" y="839597"/>
                    <a:pt x="541782" y="847217"/>
                    <a:pt x="541782" y="856488"/>
                  </a:cubicBezTo>
                  <a:lnTo>
                    <a:pt x="541782" y="1135888"/>
                  </a:lnTo>
                  <a:lnTo>
                    <a:pt x="524891" y="1135888"/>
                  </a:lnTo>
                  <a:lnTo>
                    <a:pt x="512318" y="1124458"/>
                  </a:lnTo>
                  <a:lnTo>
                    <a:pt x="1020318" y="565658"/>
                  </a:lnTo>
                  <a:lnTo>
                    <a:pt x="1032891" y="577088"/>
                  </a:lnTo>
                  <a:lnTo>
                    <a:pt x="1020318" y="588518"/>
                  </a:lnTo>
                  <a:lnTo>
                    <a:pt x="512318" y="29718"/>
                  </a:lnTo>
                  <a:lnTo>
                    <a:pt x="524891" y="18288"/>
                  </a:lnTo>
                  <a:lnTo>
                    <a:pt x="541782" y="18288"/>
                  </a:lnTo>
                  <a:lnTo>
                    <a:pt x="541782" y="297688"/>
                  </a:lnTo>
                  <a:cubicBezTo>
                    <a:pt x="541782" y="307086"/>
                    <a:pt x="534162" y="314579"/>
                    <a:pt x="524891" y="314579"/>
                  </a:cubicBezTo>
                  <a:lnTo>
                    <a:pt x="16891" y="314579"/>
                  </a:lnTo>
                  <a:close/>
                </a:path>
              </a:pathLst>
            </a:custGeom>
            <a:solidFill>
              <a:srgbClr val="1C334E"/>
            </a:solidFill>
          </p:spPr>
          <p:txBody>
            <a:bodyPr/>
            <a:lstStyle/>
            <a:p>
              <a:endParaRPr lang="id-ID" noProof="0" dirty="0"/>
            </a:p>
          </p:txBody>
        </p:sp>
      </p:grpSp>
      <p:grpSp>
        <p:nvGrpSpPr>
          <p:cNvPr id="50" name="Group 50"/>
          <p:cNvGrpSpPr/>
          <p:nvPr/>
        </p:nvGrpSpPr>
        <p:grpSpPr>
          <a:xfrm>
            <a:off x="11112500" y="4673600"/>
            <a:ext cx="787400" cy="863600"/>
            <a:chOff x="0" y="0"/>
            <a:chExt cx="1049867" cy="1151467"/>
          </a:xfrm>
        </p:grpSpPr>
        <p:sp>
          <p:nvSpPr>
            <p:cNvPr id="51" name="Freeform 51"/>
            <p:cNvSpPr/>
            <p:nvPr/>
          </p:nvSpPr>
          <p:spPr>
            <a:xfrm>
              <a:off x="16891" y="16891"/>
              <a:ext cx="1016000" cy="1117600"/>
            </a:xfrm>
            <a:custGeom>
              <a:avLst/>
              <a:gdLst/>
              <a:ahLst/>
              <a:cxnLst/>
              <a:rect l="l" t="t" r="r" b="b"/>
              <a:pathLst>
                <a:path w="1016000" h="1117600">
                  <a:moveTo>
                    <a:pt x="0" y="279400"/>
                  </a:moveTo>
                  <a:lnTo>
                    <a:pt x="508000" y="279400"/>
                  </a:lnTo>
                  <a:lnTo>
                    <a:pt x="508000" y="0"/>
                  </a:lnTo>
                  <a:lnTo>
                    <a:pt x="1016000" y="558800"/>
                  </a:lnTo>
                  <a:lnTo>
                    <a:pt x="508000" y="1117600"/>
                  </a:lnTo>
                  <a:lnTo>
                    <a:pt x="508000" y="838200"/>
                  </a:lnTo>
                  <a:lnTo>
                    <a:pt x="0" y="838200"/>
                  </a:lnTo>
                  <a:close/>
                </a:path>
              </a:pathLst>
            </a:custGeom>
            <a:solidFill>
              <a:srgbClr val="4F81BD"/>
            </a:solidFill>
          </p:spPr>
          <p:txBody>
            <a:bodyPr/>
            <a:lstStyle/>
            <a:p>
              <a:endParaRPr lang="id-ID" noProof="0" dirty="0"/>
            </a:p>
          </p:txBody>
        </p:sp>
        <p:sp>
          <p:nvSpPr>
            <p:cNvPr id="52" name="Freeform 52"/>
            <p:cNvSpPr/>
            <p:nvPr/>
          </p:nvSpPr>
          <p:spPr>
            <a:xfrm>
              <a:off x="0" y="-1397"/>
              <a:ext cx="1051306" cy="1154303"/>
            </a:xfrm>
            <a:custGeom>
              <a:avLst/>
              <a:gdLst/>
              <a:ahLst/>
              <a:cxnLst/>
              <a:rect l="l" t="t" r="r" b="b"/>
              <a:pathLst>
                <a:path w="1051306" h="1154303">
                  <a:moveTo>
                    <a:pt x="16891" y="280797"/>
                  </a:moveTo>
                  <a:lnTo>
                    <a:pt x="524891" y="280797"/>
                  </a:lnTo>
                  <a:lnTo>
                    <a:pt x="524891" y="297688"/>
                  </a:lnTo>
                  <a:lnTo>
                    <a:pt x="508000" y="297688"/>
                  </a:lnTo>
                  <a:lnTo>
                    <a:pt x="508000" y="18288"/>
                  </a:lnTo>
                  <a:cubicBezTo>
                    <a:pt x="508000" y="11303"/>
                    <a:pt x="512318" y="5080"/>
                    <a:pt x="518795" y="2540"/>
                  </a:cubicBezTo>
                  <a:cubicBezTo>
                    <a:pt x="525272" y="0"/>
                    <a:pt x="532765" y="1778"/>
                    <a:pt x="537464" y="6985"/>
                  </a:cubicBezTo>
                  <a:lnTo>
                    <a:pt x="1045464" y="565785"/>
                  </a:lnTo>
                  <a:cubicBezTo>
                    <a:pt x="1051306" y="572262"/>
                    <a:pt x="1051306" y="582168"/>
                    <a:pt x="1045464" y="588518"/>
                  </a:cubicBezTo>
                  <a:lnTo>
                    <a:pt x="537464" y="1147318"/>
                  </a:lnTo>
                  <a:cubicBezTo>
                    <a:pt x="532765" y="1152525"/>
                    <a:pt x="525399" y="1154303"/>
                    <a:pt x="518795" y="1151763"/>
                  </a:cubicBezTo>
                  <a:cubicBezTo>
                    <a:pt x="512191" y="1149223"/>
                    <a:pt x="508000" y="1142873"/>
                    <a:pt x="508000" y="1135888"/>
                  </a:cubicBezTo>
                  <a:lnTo>
                    <a:pt x="508000" y="856488"/>
                  </a:lnTo>
                  <a:lnTo>
                    <a:pt x="524891" y="856488"/>
                  </a:lnTo>
                  <a:lnTo>
                    <a:pt x="524891" y="873379"/>
                  </a:lnTo>
                  <a:lnTo>
                    <a:pt x="16891" y="873379"/>
                  </a:lnTo>
                  <a:cubicBezTo>
                    <a:pt x="7620" y="873506"/>
                    <a:pt x="0" y="865886"/>
                    <a:pt x="0" y="856488"/>
                  </a:cubicBezTo>
                  <a:lnTo>
                    <a:pt x="0" y="297688"/>
                  </a:lnTo>
                  <a:cubicBezTo>
                    <a:pt x="0" y="288417"/>
                    <a:pt x="7620" y="280797"/>
                    <a:pt x="16891" y="280797"/>
                  </a:cubicBezTo>
                  <a:moveTo>
                    <a:pt x="16891" y="314706"/>
                  </a:moveTo>
                  <a:lnTo>
                    <a:pt x="16891" y="297688"/>
                  </a:lnTo>
                  <a:lnTo>
                    <a:pt x="33909" y="297688"/>
                  </a:lnTo>
                  <a:lnTo>
                    <a:pt x="33909" y="856488"/>
                  </a:lnTo>
                  <a:lnTo>
                    <a:pt x="16891" y="856488"/>
                  </a:lnTo>
                  <a:lnTo>
                    <a:pt x="16891" y="839597"/>
                  </a:lnTo>
                  <a:lnTo>
                    <a:pt x="524891" y="839597"/>
                  </a:lnTo>
                  <a:cubicBezTo>
                    <a:pt x="534289" y="839597"/>
                    <a:pt x="541782" y="847217"/>
                    <a:pt x="541782" y="856488"/>
                  </a:cubicBezTo>
                  <a:lnTo>
                    <a:pt x="541782" y="1135888"/>
                  </a:lnTo>
                  <a:lnTo>
                    <a:pt x="524891" y="1135888"/>
                  </a:lnTo>
                  <a:lnTo>
                    <a:pt x="512318" y="1124458"/>
                  </a:lnTo>
                  <a:lnTo>
                    <a:pt x="1020318" y="565658"/>
                  </a:lnTo>
                  <a:lnTo>
                    <a:pt x="1032891" y="577088"/>
                  </a:lnTo>
                  <a:lnTo>
                    <a:pt x="1020318" y="588518"/>
                  </a:lnTo>
                  <a:lnTo>
                    <a:pt x="512318" y="29718"/>
                  </a:lnTo>
                  <a:lnTo>
                    <a:pt x="524891" y="18288"/>
                  </a:lnTo>
                  <a:lnTo>
                    <a:pt x="541782" y="18288"/>
                  </a:lnTo>
                  <a:lnTo>
                    <a:pt x="541782" y="297688"/>
                  </a:lnTo>
                  <a:cubicBezTo>
                    <a:pt x="541782" y="307086"/>
                    <a:pt x="534162" y="314579"/>
                    <a:pt x="524891" y="314579"/>
                  </a:cubicBezTo>
                  <a:lnTo>
                    <a:pt x="16891" y="314579"/>
                  </a:lnTo>
                  <a:close/>
                </a:path>
              </a:pathLst>
            </a:custGeom>
            <a:solidFill>
              <a:srgbClr val="1C334E"/>
            </a:solidFill>
          </p:spPr>
          <p:txBody>
            <a:bodyPr/>
            <a:lstStyle/>
            <a:p>
              <a:endParaRPr lang="id-ID" noProof="0" dirty="0"/>
            </a:p>
          </p:txBody>
        </p:sp>
      </p:grpSp>
      <p:sp>
        <p:nvSpPr>
          <p:cNvPr id="71" name="TextBox 9">
            <a:extLst>
              <a:ext uri="{FF2B5EF4-FFF2-40B4-BE49-F238E27FC236}">
                <a16:creationId xmlns:a16="http://schemas.microsoft.com/office/drawing/2014/main" id="{47239D8F-22EA-A8CC-B6BE-2976B11DB123}"/>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72" name="AutoShape 10">
            <a:extLst>
              <a:ext uri="{FF2B5EF4-FFF2-40B4-BE49-F238E27FC236}">
                <a16:creationId xmlns:a16="http://schemas.microsoft.com/office/drawing/2014/main" id="{F714E31A-9ED1-CF5B-6B76-36BE65FE85B9}"/>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73" name="TextBox 9">
            <a:extLst>
              <a:ext uri="{FF2B5EF4-FFF2-40B4-BE49-F238E27FC236}">
                <a16:creationId xmlns:a16="http://schemas.microsoft.com/office/drawing/2014/main" id="{D103201E-F394-E053-B9E5-BEDC346F9CEA}"/>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6" name="TextBox 12">
            <a:extLst>
              <a:ext uri="{FF2B5EF4-FFF2-40B4-BE49-F238E27FC236}">
                <a16:creationId xmlns:a16="http://schemas.microsoft.com/office/drawing/2014/main" id="{D19428E0-2A09-8262-C954-18DD8D01CE0E}"/>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390FAD83-8271-41F1-EAFC-A9D925677D94}"/>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gr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grpSp>
      <p:sp>
        <p:nvSpPr>
          <p:cNvPr id="7" name="TextBox 7"/>
          <p:cNvSpPr txBox="1"/>
          <p:nvPr/>
        </p:nvSpPr>
        <p:spPr>
          <a:xfrm>
            <a:off x="1028700" y="474438"/>
            <a:ext cx="14252616" cy="860744"/>
          </a:xfrm>
          <a:prstGeom prst="rect">
            <a:avLst/>
          </a:prstGeom>
        </p:spPr>
        <p:txBody>
          <a:bodyPr lIns="0" tIns="0" rIns="0" bIns="0" rtlCol="0" anchor="t">
            <a:spAutoFit/>
          </a:bodyPr>
          <a:lstStyle/>
          <a:p>
            <a:pPr algn="l">
              <a:lnSpc>
                <a:spcPts val="5920"/>
              </a:lnSpc>
            </a:pPr>
            <a:r>
              <a:rPr lang="en-US" sz="8000" b="1">
                <a:solidFill>
                  <a:srgbClr val="FBB911"/>
                </a:solidFill>
                <a:latin typeface="Kelpt Bold"/>
                <a:ea typeface="Kelpt Bold"/>
                <a:cs typeface="Kelpt Bold"/>
                <a:sym typeface="Kelpt Bold"/>
              </a:rPr>
              <a:t>PENERIMAAN MURID BARU TAHAP KEDUA</a:t>
            </a:r>
          </a:p>
        </p:txBody>
      </p:sp>
      <p:sp>
        <p:nvSpPr>
          <p:cNvPr id="10" name="AutoShape 10"/>
          <p:cNvSpPr/>
          <p:nvPr/>
        </p:nvSpPr>
        <p:spPr>
          <a:xfrm>
            <a:off x="1028700" y="9521036"/>
            <a:ext cx="13738251" cy="0"/>
          </a:xfrm>
          <a:prstGeom prst="line">
            <a:avLst/>
          </a:prstGeom>
          <a:ln w="50800" cap="flat">
            <a:solidFill>
              <a:srgbClr val="4180AC"/>
            </a:solidFill>
            <a:prstDash val="solid"/>
            <a:headEnd type="oval" w="lg" len="lg"/>
            <a:tailEnd type="none" w="sm" len="sm"/>
          </a:ln>
        </p:spPr>
        <p:txBody>
          <a:bodyPr/>
          <a:lstStyle/>
          <a:p>
            <a:endParaRPr lang="en-ID"/>
          </a:p>
        </p:txBody>
      </p:sp>
      <p:graphicFrame>
        <p:nvGraphicFramePr>
          <p:cNvPr id="11" name="Table 11"/>
          <p:cNvGraphicFramePr>
            <a:graphicFrameLocks noGrp="1"/>
          </p:cNvGraphicFramePr>
          <p:nvPr>
            <p:extLst>
              <p:ext uri="{D42A27DB-BD31-4B8C-83A1-F6EECF244321}">
                <p14:modId xmlns:p14="http://schemas.microsoft.com/office/powerpoint/2010/main" val="4226994210"/>
              </p:ext>
            </p:extLst>
          </p:nvPr>
        </p:nvGraphicFramePr>
        <p:xfrm>
          <a:off x="762001" y="1567552"/>
          <a:ext cx="16916400" cy="8236470"/>
        </p:xfrm>
        <a:graphic>
          <a:graphicData uri="http://schemas.openxmlformats.org/drawingml/2006/table">
            <a:tbl>
              <a:tblPr/>
              <a:tblGrid>
                <a:gridCol w="1353312">
                  <a:extLst>
                    <a:ext uri="{9D8B030D-6E8A-4147-A177-3AD203B41FA5}">
                      <a16:colId xmlns:a16="http://schemas.microsoft.com/office/drawing/2014/main" val="20000"/>
                    </a:ext>
                  </a:extLst>
                </a:gridCol>
                <a:gridCol w="15563088">
                  <a:extLst>
                    <a:ext uri="{9D8B030D-6E8A-4147-A177-3AD203B41FA5}">
                      <a16:colId xmlns:a16="http://schemas.microsoft.com/office/drawing/2014/main" val="20001"/>
                    </a:ext>
                  </a:extLst>
                </a:gridCol>
              </a:tblGrid>
              <a:tr h="555510">
                <a:tc>
                  <a:txBody>
                    <a:bodyPr/>
                    <a:lstStyle/>
                    <a:p>
                      <a:pPr algn="ctr">
                        <a:lnSpc>
                          <a:spcPts val="2879"/>
                        </a:lnSpc>
                        <a:defRPr/>
                      </a:pPr>
                      <a:r>
                        <a:rPr lang="id-ID" sz="2400" b="1" noProof="0" dirty="0">
                          <a:solidFill>
                            <a:srgbClr val="000000"/>
                          </a:solidFill>
                          <a:latin typeface="Nunito Bold"/>
                          <a:ea typeface="Nunito Bold"/>
                          <a:cs typeface="Nunito Bold"/>
                          <a:sym typeface="Nunito Bold"/>
                        </a:rPr>
                        <a:t>Jenjang</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2879"/>
                        </a:lnSpc>
                        <a:defRPr/>
                      </a:pPr>
                      <a:r>
                        <a:rPr lang="id-ID" sz="2400" b="1" noProof="0" dirty="0">
                          <a:solidFill>
                            <a:srgbClr val="000000"/>
                          </a:solidFill>
                          <a:latin typeface="Nunito Bold"/>
                          <a:ea typeface="Nunito Bold"/>
                          <a:cs typeface="Nunito Bold"/>
                          <a:sym typeface="Nunito Bold"/>
                        </a:rPr>
                        <a:t>Ketentuan</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3851834">
                <a:tc>
                  <a:txBody>
                    <a:bodyPr/>
                    <a:lstStyle/>
                    <a:p>
                      <a:pPr algn="ctr">
                        <a:lnSpc>
                          <a:spcPts val="2399"/>
                        </a:lnSpc>
                        <a:defRPr/>
                      </a:pPr>
                      <a:r>
                        <a:rPr lang="id-ID" sz="1999" b="1" noProof="0" dirty="0">
                          <a:solidFill>
                            <a:srgbClr val="000000"/>
                          </a:solidFill>
                          <a:latin typeface="Nunito Bold"/>
                          <a:ea typeface="Nunito Bold"/>
                          <a:cs typeface="Nunito Bold"/>
                          <a:sym typeface="Nunito Bold"/>
                        </a:rPr>
                        <a:t>SD</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marL="0" lvl="1" indent="0" algn="just">
                        <a:lnSpc>
                          <a:spcPts val="2399"/>
                        </a:lnSpc>
                        <a:buNone/>
                      </a:pPr>
                      <a:r>
                        <a:rPr lang="id-ID" sz="1999" b="1" noProof="0" dirty="0">
                          <a:solidFill>
                            <a:srgbClr val="000000"/>
                          </a:solidFill>
                          <a:latin typeface="Nunito"/>
                          <a:ea typeface="Nunito"/>
                          <a:cs typeface="Nunito"/>
                          <a:sym typeface="Nunito"/>
                        </a:rPr>
                        <a:t>Kriteria:</a:t>
                      </a:r>
                    </a:p>
                    <a:p>
                      <a:pPr marL="0" lvl="1" indent="0" algn="just">
                        <a:lnSpc>
                          <a:spcPts val="2399"/>
                        </a:lnSpc>
                        <a:buNone/>
                      </a:pPr>
                      <a:r>
                        <a:rPr lang="id-ID" sz="1999" noProof="0" dirty="0">
                          <a:solidFill>
                            <a:srgbClr val="000000"/>
                          </a:solidFill>
                          <a:latin typeface="Nunito"/>
                          <a:ea typeface="Nunito"/>
                          <a:cs typeface="Nunito"/>
                          <a:sym typeface="Nunito"/>
                        </a:rPr>
                        <a:t>Diperuntukkan bagi Calon Murid Cadangan yang berdomisili di Provinsi DKI Jakarta dengan ketentuan:</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dapat memilih 3 sekolah tujuan sesuai dengan daftar penetapan wilayah PMB tahap kedua yang ditetapkan oleh Kepala Dinas Pendidikan</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dapat mendaftar di sekolah lain selama jadwal pendaftaran penerimaan murid baru tahap kedua masih berlangsung.</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yang sudah diterima sementara di sekolah tujuan, tidak dapat mengganti pilihan sekolah lain.</a:t>
                      </a:r>
                    </a:p>
                    <a:p>
                      <a:pPr marL="0" lvl="1" indent="0" algn="just">
                        <a:lnSpc>
                          <a:spcPts val="2399"/>
                        </a:lnSpc>
                        <a:spcBef>
                          <a:spcPts val="600"/>
                        </a:spcBef>
                        <a:buNone/>
                      </a:pPr>
                      <a:r>
                        <a:rPr lang="id-ID" sz="1999" b="1" noProof="0" dirty="0">
                          <a:solidFill>
                            <a:srgbClr val="000000"/>
                          </a:solidFill>
                          <a:latin typeface="Nunito"/>
                          <a:ea typeface="Nunito"/>
                          <a:cs typeface="Nunito"/>
                          <a:sym typeface="Nunito"/>
                        </a:rPr>
                        <a:t>Seleksi:</a:t>
                      </a:r>
                    </a:p>
                    <a:p>
                      <a:pPr marL="439738" marR="0" lvl="2" indent="-254000" algn="just" defTabSz="914400" rtl="0" eaLnBrk="1" fontAlgn="auto" latinLnBrk="0" hangingPunct="1">
                        <a:lnSpc>
                          <a:spcPts val="2399"/>
                        </a:lnSpc>
                        <a:spcBef>
                          <a:spcPts val="0"/>
                        </a:spcBef>
                        <a:spcAft>
                          <a:spcPts val="0"/>
                        </a:spcAft>
                        <a:buClrTx/>
                        <a:buSzTx/>
                        <a:buFont typeface="+mj-lt"/>
                        <a:buAutoNum type="arabicParenR"/>
                        <a:tabLst/>
                        <a:defRPr/>
                      </a:pPr>
                      <a:r>
                        <a:rPr lang="id-ID" sz="1999" noProof="0" dirty="0">
                          <a:solidFill>
                            <a:srgbClr val="000000"/>
                          </a:solidFill>
                          <a:latin typeface="Nunito"/>
                          <a:ea typeface="Nunito"/>
                          <a:cs typeface="Nunito"/>
                          <a:sym typeface="Nunito"/>
                        </a:rPr>
                        <a:t>usia tertua ke usia termuda;</a:t>
                      </a:r>
                    </a:p>
                    <a:p>
                      <a:pPr marL="439738" marR="0" lvl="2" indent="-254000" algn="just" defTabSz="914400" rtl="0" eaLnBrk="1" fontAlgn="auto" latinLnBrk="0" hangingPunct="1">
                        <a:lnSpc>
                          <a:spcPts val="2399"/>
                        </a:lnSpc>
                        <a:spcBef>
                          <a:spcPts val="0"/>
                        </a:spcBef>
                        <a:spcAft>
                          <a:spcPts val="0"/>
                        </a:spcAft>
                        <a:buClrTx/>
                        <a:buSzTx/>
                        <a:buFont typeface="+mj-lt"/>
                        <a:buAutoNum type="arabicParenR"/>
                        <a:tabLst/>
                        <a:defRPr/>
                      </a:pPr>
                      <a:r>
                        <a:rPr lang="id-ID" sz="1999" noProof="0" dirty="0">
                          <a:solidFill>
                            <a:srgbClr val="000000"/>
                          </a:solidFill>
                          <a:latin typeface="Nunito"/>
                          <a:ea typeface="Nunito"/>
                          <a:cs typeface="Nunito"/>
                          <a:sym typeface="Nunito"/>
                        </a:rPr>
                        <a:t>urutan pilihan sekolah; dan</a:t>
                      </a:r>
                    </a:p>
                    <a:p>
                      <a:pPr marL="439738" marR="0" lvl="2" indent="-254000" algn="just" defTabSz="914400" rtl="0" eaLnBrk="1" fontAlgn="auto" latinLnBrk="0" hangingPunct="1">
                        <a:lnSpc>
                          <a:spcPts val="2399"/>
                        </a:lnSpc>
                        <a:spcBef>
                          <a:spcPts val="0"/>
                        </a:spcBef>
                        <a:spcAft>
                          <a:spcPts val="0"/>
                        </a:spcAft>
                        <a:buClrTx/>
                        <a:buSzTx/>
                        <a:buFont typeface="+mj-lt"/>
                        <a:buAutoNum type="arabicParenR"/>
                        <a:tabLst/>
                        <a:defRPr/>
                      </a:pPr>
                      <a:r>
                        <a:rPr lang="id-ID" sz="1999" noProof="0" dirty="0">
                          <a:solidFill>
                            <a:srgbClr val="000000"/>
                          </a:solidFill>
                          <a:latin typeface="Nunito"/>
                          <a:ea typeface="Nunito"/>
                          <a:cs typeface="Nunito"/>
                          <a:sym typeface="Nunito"/>
                        </a:rPr>
                        <a:t>waktu mendaftar.</a:t>
                      </a:r>
                    </a:p>
                    <a:p>
                      <a:pPr marL="0" lvl="1" indent="0" algn="just">
                        <a:lnSpc>
                          <a:spcPts val="2399"/>
                        </a:lnSpc>
                        <a:spcBef>
                          <a:spcPts val="1200"/>
                        </a:spcBef>
                        <a:buNone/>
                      </a:pPr>
                      <a:r>
                        <a:rPr lang="id-ID" sz="1999" noProof="0" dirty="0">
                          <a:solidFill>
                            <a:srgbClr val="000000"/>
                          </a:solidFill>
                          <a:latin typeface="Nunito"/>
                          <a:ea typeface="Nunito"/>
                          <a:cs typeface="Nunito"/>
                          <a:sym typeface="Nunito"/>
                        </a:rPr>
                        <a:t>Dalam hal daya tampung penerimaan murid baru tahap kedua masih tersisa, maka akan dibuka penerimaan murid baru tahap ketiga.</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46133">
                <a:tc>
                  <a:txBody>
                    <a:bodyPr/>
                    <a:lstStyle/>
                    <a:p>
                      <a:pPr algn="ctr">
                        <a:lnSpc>
                          <a:spcPts val="2399"/>
                        </a:lnSpc>
                        <a:defRPr/>
                      </a:pPr>
                      <a:r>
                        <a:rPr lang="id-ID" sz="1999" b="1" noProof="0" dirty="0">
                          <a:solidFill>
                            <a:srgbClr val="000000"/>
                          </a:solidFill>
                          <a:latin typeface="Nunito Bold"/>
                          <a:ea typeface="Nunito Bold"/>
                          <a:cs typeface="Nunito Bold"/>
                          <a:sym typeface="Nunito Bold"/>
                        </a:rPr>
                        <a:t>SMP</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marL="0" lvl="1" indent="0" algn="just">
                        <a:lnSpc>
                          <a:spcPts val="2399"/>
                        </a:lnSpc>
                        <a:buNone/>
                      </a:pPr>
                      <a:r>
                        <a:rPr lang="id-ID" sz="1999" b="1" noProof="0" dirty="0">
                          <a:solidFill>
                            <a:srgbClr val="000000"/>
                          </a:solidFill>
                          <a:latin typeface="Nunito"/>
                          <a:ea typeface="Nunito"/>
                          <a:cs typeface="Nunito"/>
                          <a:sym typeface="Nunito"/>
                        </a:rPr>
                        <a:t>Kriteria:</a:t>
                      </a:r>
                    </a:p>
                    <a:p>
                      <a:pPr marL="0" lvl="1" indent="0" algn="just">
                        <a:lnSpc>
                          <a:spcPts val="2399"/>
                        </a:lnSpc>
                        <a:buNone/>
                      </a:pPr>
                      <a:r>
                        <a:rPr lang="id-ID" sz="1999" noProof="0" dirty="0">
                          <a:solidFill>
                            <a:srgbClr val="000000"/>
                          </a:solidFill>
                          <a:latin typeface="Nunito"/>
                          <a:ea typeface="Nunito"/>
                          <a:cs typeface="Nunito"/>
                          <a:sym typeface="Nunito"/>
                        </a:rPr>
                        <a:t>Diperuntukkan bagi Calon Murid Cadangan yang berdomisili di Provinsi DKI Jakarta, dengan ketentuan:</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dapat memilih 3 (tiga) sekolah tujuan di dalam atau di luar daftar penetapan wilayah penerimaan murid baru yang telah ditetapkan oleh Kepala Dinas Pendidikan.</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dapat mendaftar di sekolah lain selama jadwal pendaftaran penerimaan murid baru tahap kedua masih berlangsung</a:t>
                      </a:r>
                    </a:p>
                    <a:p>
                      <a:pPr marL="439738" lvl="2" indent="-254000" algn="just">
                        <a:lnSpc>
                          <a:spcPts val="2399"/>
                        </a:lnSpc>
                        <a:buAutoNum type="arabicPeriod"/>
                      </a:pPr>
                      <a:r>
                        <a:rPr lang="id-ID" sz="1999" noProof="0" dirty="0">
                          <a:solidFill>
                            <a:srgbClr val="000000"/>
                          </a:solidFill>
                          <a:latin typeface="Nunito"/>
                          <a:ea typeface="Nunito"/>
                          <a:cs typeface="Nunito"/>
                          <a:sym typeface="Nunito"/>
                        </a:rPr>
                        <a:t>Calon Murid Cadangan yang sudah diterima sementara di sekolah tujuan, tidak dapat mengganti pilihan sekolah lain.</a:t>
                      </a:r>
                    </a:p>
                    <a:p>
                      <a:pPr marL="0" lvl="1" indent="0" algn="just">
                        <a:lnSpc>
                          <a:spcPts val="2399"/>
                        </a:lnSpc>
                        <a:spcBef>
                          <a:spcPts val="600"/>
                        </a:spcBef>
                        <a:buNone/>
                      </a:pPr>
                      <a:r>
                        <a:rPr lang="id-ID" sz="1999" b="1" noProof="0" dirty="0">
                          <a:solidFill>
                            <a:srgbClr val="000000"/>
                          </a:solidFill>
                          <a:latin typeface="Nunito"/>
                          <a:ea typeface="Nunito"/>
                          <a:cs typeface="Nunito"/>
                          <a:sym typeface="Nunito"/>
                        </a:rPr>
                        <a:t>Seleksi:</a:t>
                      </a:r>
                    </a:p>
                    <a:p>
                      <a:pPr marL="439738" lvl="2" indent="-254000" algn="just">
                        <a:lnSpc>
                          <a:spcPts val="2399"/>
                        </a:lnSpc>
                        <a:buFont typeface="+mj-lt"/>
                        <a:buAutoNum type="arabicParenR"/>
                      </a:pPr>
                      <a:r>
                        <a:rPr lang="id-ID" sz="1999" noProof="0" dirty="0">
                          <a:solidFill>
                            <a:srgbClr val="000000"/>
                          </a:solidFill>
                          <a:latin typeface="Nunito"/>
                          <a:ea typeface="Nunito"/>
                          <a:cs typeface="Nunito"/>
                          <a:sym typeface="Nunito"/>
                        </a:rPr>
                        <a:t>total pembobotan indeks prestasi akademik; </a:t>
                      </a:r>
                    </a:p>
                    <a:p>
                      <a:pPr marL="439738" lvl="2" indent="-254000" algn="just">
                        <a:lnSpc>
                          <a:spcPts val="2399"/>
                        </a:lnSpc>
                        <a:buFont typeface="+mj-lt"/>
                        <a:buAutoNum type="arabicParenR"/>
                      </a:pPr>
                      <a:r>
                        <a:rPr lang="id-ID" sz="1999" noProof="0" dirty="0">
                          <a:solidFill>
                            <a:srgbClr val="000000"/>
                          </a:solidFill>
                          <a:latin typeface="Nunito"/>
                          <a:ea typeface="Nunito"/>
                          <a:cs typeface="Nunito"/>
                          <a:sym typeface="Nunito"/>
                        </a:rPr>
                        <a:t>urutan pilihan sekolah; dan</a:t>
                      </a:r>
                    </a:p>
                    <a:p>
                      <a:pPr marL="439738" lvl="2" indent="-254000" algn="just">
                        <a:lnSpc>
                          <a:spcPts val="2399"/>
                        </a:lnSpc>
                        <a:buFont typeface="+mj-lt"/>
                        <a:buAutoNum type="arabicParenR"/>
                      </a:pPr>
                      <a:r>
                        <a:rPr lang="id-ID" sz="1999" noProof="0" dirty="0">
                          <a:solidFill>
                            <a:srgbClr val="000000"/>
                          </a:solidFill>
                          <a:latin typeface="Nunito"/>
                          <a:ea typeface="Nunito"/>
                          <a:cs typeface="Nunito"/>
                          <a:sym typeface="Nunito"/>
                        </a:rPr>
                        <a:t>waktu mendaftar.</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TextBox 9">
            <a:extLst>
              <a:ext uri="{FF2B5EF4-FFF2-40B4-BE49-F238E27FC236}">
                <a16:creationId xmlns:a16="http://schemas.microsoft.com/office/drawing/2014/main" id="{C5FA2750-730D-2CA4-05EE-45CA9B1126E8}"/>
              </a:ext>
            </a:extLst>
          </p:cNvPr>
          <p:cNvSpPr txBox="1"/>
          <p:nvPr/>
        </p:nvSpPr>
        <p:spPr>
          <a:xfrm>
            <a:off x="14974015" y="9944100"/>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8" name="AutoShape 10">
            <a:extLst>
              <a:ext uri="{FF2B5EF4-FFF2-40B4-BE49-F238E27FC236}">
                <a16:creationId xmlns:a16="http://schemas.microsoft.com/office/drawing/2014/main" id="{B94CDB18-B3FA-F03C-848D-1BCD8CB0035D}"/>
              </a:ext>
            </a:extLst>
          </p:cNvPr>
          <p:cNvSpPr/>
          <p:nvPr/>
        </p:nvSpPr>
        <p:spPr>
          <a:xfrm>
            <a:off x="1028700" y="9902036"/>
            <a:ext cx="16497300" cy="8395"/>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9" name="TextBox 9">
            <a:extLst>
              <a:ext uri="{FF2B5EF4-FFF2-40B4-BE49-F238E27FC236}">
                <a16:creationId xmlns:a16="http://schemas.microsoft.com/office/drawing/2014/main" id="{D58B03F0-7D50-8A10-3989-9EA572B95C31}"/>
              </a:ext>
            </a:extLst>
          </p:cNvPr>
          <p:cNvSpPr txBox="1"/>
          <p:nvPr/>
        </p:nvSpPr>
        <p:spPr>
          <a:xfrm>
            <a:off x="970768" y="9944100"/>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13" name="TextBox 12">
            <a:extLst>
              <a:ext uri="{FF2B5EF4-FFF2-40B4-BE49-F238E27FC236}">
                <a16:creationId xmlns:a16="http://schemas.microsoft.com/office/drawing/2014/main" id="{57B19C8C-E344-F88A-7459-F5547B610B0C}"/>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AB7CB621-0CC0-18AF-BE25-6B5C47438FB8}"/>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gr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grpSp>
      <p:sp>
        <p:nvSpPr>
          <p:cNvPr id="7" name="TextBox 7"/>
          <p:cNvSpPr txBox="1"/>
          <p:nvPr/>
        </p:nvSpPr>
        <p:spPr>
          <a:xfrm>
            <a:off x="1028700" y="474438"/>
            <a:ext cx="14252616" cy="860744"/>
          </a:xfrm>
          <a:prstGeom prst="rect">
            <a:avLst/>
          </a:prstGeom>
        </p:spPr>
        <p:txBody>
          <a:bodyPr lIns="0" tIns="0" rIns="0" bIns="0" rtlCol="0" anchor="t">
            <a:spAutoFit/>
          </a:bodyPr>
          <a:lstStyle/>
          <a:p>
            <a:pPr algn="l">
              <a:lnSpc>
                <a:spcPts val="5920"/>
              </a:lnSpc>
            </a:pPr>
            <a:r>
              <a:rPr lang="en-US" sz="8000" b="1">
                <a:solidFill>
                  <a:srgbClr val="FBB911"/>
                </a:solidFill>
                <a:latin typeface="Kelpt Bold"/>
                <a:ea typeface="Kelpt Bold"/>
                <a:cs typeface="Kelpt Bold"/>
                <a:sym typeface="Kelpt Bold"/>
              </a:rPr>
              <a:t>PENERIMAAN MURID BARU TAHAP KEDUA</a:t>
            </a:r>
          </a:p>
        </p:txBody>
      </p:sp>
      <p:graphicFrame>
        <p:nvGraphicFramePr>
          <p:cNvPr id="11" name="Table 11"/>
          <p:cNvGraphicFramePr>
            <a:graphicFrameLocks noGrp="1"/>
          </p:cNvGraphicFramePr>
          <p:nvPr>
            <p:extLst>
              <p:ext uri="{D42A27DB-BD31-4B8C-83A1-F6EECF244321}">
                <p14:modId xmlns:p14="http://schemas.microsoft.com/office/powerpoint/2010/main" val="2193615107"/>
              </p:ext>
            </p:extLst>
          </p:nvPr>
        </p:nvGraphicFramePr>
        <p:xfrm>
          <a:off x="762000" y="1567552"/>
          <a:ext cx="16840200" cy="8383524"/>
        </p:xfrm>
        <a:graphic>
          <a:graphicData uri="http://schemas.openxmlformats.org/drawingml/2006/table">
            <a:tbl>
              <a:tblPr/>
              <a:tblGrid>
                <a:gridCol w="1289878">
                  <a:extLst>
                    <a:ext uri="{9D8B030D-6E8A-4147-A177-3AD203B41FA5}">
                      <a16:colId xmlns:a16="http://schemas.microsoft.com/office/drawing/2014/main" val="20000"/>
                    </a:ext>
                  </a:extLst>
                </a:gridCol>
                <a:gridCol w="15550322">
                  <a:extLst>
                    <a:ext uri="{9D8B030D-6E8A-4147-A177-3AD203B41FA5}">
                      <a16:colId xmlns:a16="http://schemas.microsoft.com/office/drawing/2014/main" val="20001"/>
                    </a:ext>
                  </a:extLst>
                </a:gridCol>
              </a:tblGrid>
              <a:tr h="519703">
                <a:tc>
                  <a:txBody>
                    <a:bodyPr/>
                    <a:lstStyle/>
                    <a:p>
                      <a:pPr algn="ctr">
                        <a:lnSpc>
                          <a:spcPts val="2879"/>
                        </a:lnSpc>
                        <a:defRPr/>
                      </a:pPr>
                      <a:r>
                        <a:rPr lang="id-ID" sz="2400" b="1" noProof="0" dirty="0">
                          <a:solidFill>
                            <a:srgbClr val="000000"/>
                          </a:solidFill>
                          <a:latin typeface="Nunito Bold"/>
                          <a:ea typeface="Nunito Bold"/>
                          <a:cs typeface="Nunito Bold"/>
                          <a:sym typeface="Nunito Bold"/>
                        </a:rPr>
                        <a:t>Jenjang</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2879"/>
                        </a:lnSpc>
                        <a:defRPr/>
                      </a:pPr>
                      <a:r>
                        <a:rPr lang="id-ID" sz="2400" b="1" noProof="0" dirty="0">
                          <a:solidFill>
                            <a:srgbClr val="000000"/>
                          </a:solidFill>
                          <a:latin typeface="Nunito Bold"/>
                          <a:ea typeface="Nunito Bold"/>
                          <a:cs typeface="Nunito Bold"/>
                          <a:sym typeface="Nunito Bold"/>
                        </a:rPr>
                        <a:t>Ketentuan</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3699823">
                <a:tc>
                  <a:txBody>
                    <a:bodyPr/>
                    <a:lstStyle/>
                    <a:p>
                      <a:pPr algn="ctr">
                        <a:lnSpc>
                          <a:spcPts val="2399"/>
                        </a:lnSpc>
                        <a:defRPr/>
                      </a:pPr>
                      <a:r>
                        <a:rPr lang="id-ID" sz="1999" b="1" noProof="0" dirty="0">
                          <a:solidFill>
                            <a:srgbClr val="000000"/>
                          </a:solidFill>
                          <a:latin typeface="Nunito Bold"/>
                          <a:ea typeface="Nunito Bold"/>
                          <a:cs typeface="Nunito Bold"/>
                          <a:sym typeface="Nunito Bold"/>
                        </a:rPr>
                        <a:t>SMA</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marL="0" lvl="1" indent="0" algn="just">
                        <a:lnSpc>
                          <a:spcPts val="2399"/>
                        </a:lnSpc>
                        <a:buNone/>
                      </a:pPr>
                      <a:r>
                        <a:rPr lang="id-ID" sz="1999" b="1" noProof="0" dirty="0">
                          <a:solidFill>
                            <a:srgbClr val="000000"/>
                          </a:solidFill>
                          <a:latin typeface="Nunito"/>
                          <a:ea typeface="Nunito"/>
                          <a:cs typeface="Nunito"/>
                          <a:sym typeface="Nunito"/>
                        </a:rPr>
                        <a:t>Kriteria:</a:t>
                      </a:r>
                    </a:p>
                    <a:p>
                      <a:pPr marL="0" lvl="1" indent="0" algn="just">
                        <a:lnSpc>
                          <a:spcPts val="2399"/>
                        </a:lnSpc>
                        <a:buNone/>
                      </a:pPr>
                      <a:r>
                        <a:rPr lang="id-ID" sz="1999" noProof="0" dirty="0">
                          <a:solidFill>
                            <a:srgbClr val="000000"/>
                          </a:solidFill>
                          <a:latin typeface="Nunito"/>
                          <a:ea typeface="Nunito"/>
                          <a:cs typeface="Nunito"/>
                          <a:sym typeface="Nunito"/>
                        </a:rPr>
                        <a:t>Penerimaan murid baru tahap kedua hanya diperuntukkan bagi Calon Murid Cadangan yang berdomisili di Provinsi DKI Jakarta, dengan ketentuan:</a:t>
                      </a:r>
                    </a:p>
                    <a:p>
                      <a:pPr marL="439738" lvl="2" indent="-355600"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dapat memilih 3 (tiga) sekolah tujuan di dalam atau di luar daftar penetapan wilayah penerimaan murid baru yang telah ditetapkan oleh Kepala Dinas Pendidikan.</a:t>
                      </a:r>
                    </a:p>
                    <a:p>
                      <a:pPr marL="439738" lvl="2" indent="-355600"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dapat mendaftar di sekolah lain selama jadwal pendaftaran penerimaan murid baru tahap kedua masih berlangsung.</a:t>
                      </a:r>
                    </a:p>
                    <a:p>
                      <a:pPr marL="439738" lvl="2" indent="-355600"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yang sudah diterima sementara di sekolah tujuan, tidak dapat mengganti pilihan sekolah lain</a:t>
                      </a:r>
                    </a:p>
                    <a:p>
                      <a:pPr marL="0" lvl="1" indent="0" algn="just">
                        <a:lnSpc>
                          <a:spcPts val="2399"/>
                        </a:lnSpc>
                        <a:spcBef>
                          <a:spcPts val="600"/>
                        </a:spcBef>
                        <a:buNone/>
                      </a:pPr>
                      <a:r>
                        <a:rPr lang="id-ID" sz="1999" b="1" noProof="0" dirty="0">
                          <a:solidFill>
                            <a:srgbClr val="000000"/>
                          </a:solidFill>
                          <a:latin typeface="Nunito"/>
                          <a:ea typeface="Nunito"/>
                          <a:cs typeface="Nunito"/>
                          <a:sym typeface="Nunito"/>
                        </a:rPr>
                        <a:t>Seleksi:</a:t>
                      </a:r>
                    </a:p>
                    <a:p>
                      <a:pPr marL="439738" lvl="1" indent="-355600" algn="just">
                        <a:lnSpc>
                          <a:spcPts val="2399"/>
                        </a:lnSpc>
                        <a:buAutoNum type="arabicParenR"/>
                      </a:pPr>
                      <a:r>
                        <a:rPr lang="id-ID" sz="1999" noProof="0" dirty="0">
                          <a:solidFill>
                            <a:srgbClr val="000000"/>
                          </a:solidFill>
                          <a:latin typeface="Nunito"/>
                          <a:ea typeface="Nunito"/>
                          <a:cs typeface="Nunito"/>
                          <a:sym typeface="Nunito"/>
                        </a:rPr>
                        <a:t>kemampuan akademik; </a:t>
                      </a:r>
                    </a:p>
                    <a:p>
                      <a:pPr marL="439738" lvl="1" indent="-355600" algn="just">
                        <a:lnSpc>
                          <a:spcPts val="2399"/>
                        </a:lnSpc>
                        <a:buAutoNum type="arabicParenR"/>
                      </a:pPr>
                      <a:r>
                        <a:rPr lang="id-ID" sz="1999" noProof="0" dirty="0">
                          <a:solidFill>
                            <a:srgbClr val="000000"/>
                          </a:solidFill>
                          <a:latin typeface="Nunito"/>
                          <a:ea typeface="Nunito"/>
                          <a:cs typeface="Nunito"/>
                          <a:sym typeface="Nunito"/>
                        </a:rPr>
                        <a:t>urutan pilihan sekolah; dan </a:t>
                      </a:r>
                    </a:p>
                    <a:p>
                      <a:pPr marL="439738" lvl="1" indent="-355600" algn="just">
                        <a:lnSpc>
                          <a:spcPts val="2399"/>
                        </a:lnSpc>
                        <a:buAutoNum type="arabicParenR"/>
                      </a:pPr>
                      <a:r>
                        <a:rPr lang="id-ID" sz="1999" noProof="0" dirty="0">
                          <a:solidFill>
                            <a:srgbClr val="000000"/>
                          </a:solidFill>
                          <a:latin typeface="Nunito"/>
                          <a:ea typeface="Nunito"/>
                          <a:cs typeface="Nunito"/>
                          <a:sym typeface="Nunito"/>
                        </a:rPr>
                        <a:t>waktu mendaftar.</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99823">
                <a:tc>
                  <a:txBody>
                    <a:bodyPr/>
                    <a:lstStyle/>
                    <a:p>
                      <a:pPr algn="ctr">
                        <a:lnSpc>
                          <a:spcPts val="2399"/>
                        </a:lnSpc>
                        <a:defRPr/>
                      </a:pPr>
                      <a:r>
                        <a:rPr lang="id-ID" sz="1999" b="1" noProof="0" dirty="0">
                          <a:solidFill>
                            <a:srgbClr val="000000"/>
                          </a:solidFill>
                          <a:latin typeface="Nunito Bold"/>
                          <a:ea typeface="Nunito Bold"/>
                          <a:cs typeface="Nunito Bold"/>
                          <a:sym typeface="Nunito Bold"/>
                        </a:rPr>
                        <a:t>SMK</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marL="0" lvl="1" indent="0" algn="just">
                        <a:lnSpc>
                          <a:spcPts val="2399"/>
                        </a:lnSpc>
                        <a:buNone/>
                      </a:pPr>
                      <a:r>
                        <a:rPr lang="id-ID" sz="1999" b="1" noProof="0" dirty="0">
                          <a:solidFill>
                            <a:srgbClr val="000000"/>
                          </a:solidFill>
                          <a:latin typeface="Nunito"/>
                          <a:ea typeface="Nunito"/>
                          <a:cs typeface="Nunito"/>
                          <a:sym typeface="Nunito"/>
                        </a:rPr>
                        <a:t>Kriteria:</a:t>
                      </a:r>
                    </a:p>
                    <a:p>
                      <a:pPr marL="0" lvl="1" indent="0" algn="just">
                        <a:lnSpc>
                          <a:spcPts val="2399"/>
                        </a:lnSpc>
                        <a:buNone/>
                      </a:pPr>
                      <a:r>
                        <a:rPr lang="id-ID" sz="1999" noProof="0" dirty="0">
                          <a:solidFill>
                            <a:srgbClr val="000000"/>
                          </a:solidFill>
                          <a:latin typeface="Nunito"/>
                          <a:ea typeface="Nunito"/>
                          <a:cs typeface="Nunito"/>
                          <a:sym typeface="Nunito"/>
                        </a:rPr>
                        <a:t>Penerimaan murid baru tahap kedua hanya diperuntukkan bagi Calon Murid Cadangan yang berdomisili di Provinsi DKI Jakarta, dengan ketentuan:</a:t>
                      </a:r>
                    </a:p>
                    <a:p>
                      <a:pPr marL="625475" lvl="2" indent="-352425"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dapat memilih 3 (tiga) konsentrasi keahlian pada 1 (satu) sekolah atau pada sekolah yang berbeda.</a:t>
                      </a:r>
                    </a:p>
                    <a:p>
                      <a:pPr marL="625475" lvl="2" indent="-352425"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dapat mendaftar di sekolah lain selama jadwal pendaftaran penerimaan murid baru tahap kedua masih berlangsung.</a:t>
                      </a:r>
                    </a:p>
                    <a:p>
                      <a:pPr marL="625475" lvl="2" indent="-352425" algn="just">
                        <a:lnSpc>
                          <a:spcPts val="2399"/>
                        </a:lnSpc>
                        <a:buFont typeface="+mj-lt"/>
                        <a:buAutoNum type="arabicPeriod"/>
                      </a:pPr>
                      <a:r>
                        <a:rPr lang="id-ID" sz="1999" noProof="0" dirty="0">
                          <a:solidFill>
                            <a:srgbClr val="000000"/>
                          </a:solidFill>
                          <a:latin typeface="Nunito"/>
                          <a:ea typeface="Nunito"/>
                          <a:cs typeface="Nunito"/>
                          <a:sym typeface="Nunito"/>
                        </a:rPr>
                        <a:t>Calon Murid Cadangan yang sudah diterima sementara pada konsentrasi keahlian di sekolah tujuan, tidak dapat mengganti pilihan konsentrasi keahlian di sekolah yang sama maupun di sekolah lain.</a:t>
                      </a:r>
                    </a:p>
                    <a:p>
                      <a:pPr marL="0" lvl="1" indent="0" algn="just">
                        <a:lnSpc>
                          <a:spcPts val="2399"/>
                        </a:lnSpc>
                        <a:spcBef>
                          <a:spcPts val="600"/>
                        </a:spcBef>
                        <a:buNone/>
                      </a:pPr>
                      <a:r>
                        <a:rPr lang="id-ID" sz="1999" b="1" noProof="0" dirty="0">
                          <a:solidFill>
                            <a:srgbClr val="000000"/>
                          </a:solidFill>
                          <a:latin typeface="Nunito"/>
                          <a:ea typeface="Nunito"/>
                          <a:cs typeface="Nunito"/>
                          <a:sym typeface="Nunito"/>
                        </a:rPr>
                        <a:t>Seleksi:</a:t>
                      </a:r>
                    </a:p>
                    <a:p>
                      <a:pPr marL="457200" lvl="1" indent="-373063" algn="just">
                        <a:lnSpc>
                          <a:spcPts val="2399"/>
                        </a:lnSpc>
                        <a:buFont typeface="+mj-lt"/>
                        <a:buAutoNum type="arabicParenR"/>
                      </a:pPr>
                      <a:r>
                        <a:rPr lang="id-ID" sz="1999" noProof="0" dirty="0">
                          <a:solidFill>
                            <a:srgbClr val="000000"/>
                          </a:solidFill>
                          <a:latin typeface="Nunito"/>
                          <a:ea typeface="Nunito"/>
                          <a:cs typeface="Nunito"/>
                          <a:sym typeface="Nunito"/>
                        </a:rPr>
                        <a:t>total pembobotan indeks prestasi akademik;</a:t>
                      </a:r>
                    </a:p>
                    <a:p>
                      <a:pPr marL="457200" lvl="1" indent="-373063" algn="just">
                        <a:lnSpc>
                          <a:spcPts val="2399"/>
                        </a:lnSpc>
                        <a:buFont typeface="+mj-lt"/>
                        <a:buAutoNum type="arabicParenR"/>
                      </a:pPr>
                      <a:r>
                        <a:rPr lang="id-ID" sz="1999" noProof="0" dirty="0">
                          <a:solidFill>
                            <a:srgbClr val="000000"/>
                          </a:solidFill>
                          <a:latin typeface="Nunito"/>
                          <a:ea typeface="Nunito"/>
                          <a:cs typeface="Nunito"/>
                          <a:sym typeface="Nunito"/>
                        </a:rPr>
                        <a:t>urutan pilihan sekolah; dan </a:t>
                      </a:r>
                    </a:p>
                    <a:p>
                      <a:pPr marL="457200" lvl="1" indent="-373063" algn="just">
                        <a:lnSpc>
                          <a:spcPts val="2399"/>
                        </a:lnSpc>
                        <a:buFont typeface="+mj-lt"/>
                        <a:buAutoNum type="arabicParenR"/>
                      </a:pPr>
                      <a:r>
                        <a:rPr lang="id-ID" sz="1999" noProof="0" dirty="0">
                          <a:solidFill>
                            <a:srgbClr val="000000"/>
                          </a:solidFill>
                          <a:latin typeface="Nunito"/>
                          <a:ea typeface="Nunito"/>
                          <a:cs typeface="Nunito"/>
                          <a:sym typeface="Nunito"/>
                        </a:rPr>
                        <a:t>waktu mendaftar.</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TextBox 12">
            <a:extLst>
              <a:ext uri="{FF2B5EF4-FFF2-40B4-BE49-F238E27FC236}">
                <a16:creationId xmlns:a16="http://schemas.microsoft.com/office/drawing/2014/main" id="{D427E16D-2DBF-D907-9C88-CF5F59C97B03}"/>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1C1A9F56-4F6C-860C-9771-6F27BE4F4B72}"/>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aphicFrame>
        <p:nvGraphicFramePr>
          <p:cNvPr id="7" name="Table 7"/>
          <p:cNvGraphicFramePr>
            <a:graphicFrameLocks noGrp="1"/>
          </p:cNvGraphicFramePr>
          <p:nvPr>
            <p:extLst>
              <p:ext uri="{D42A27DB-BD31-4B8C-83A1-F6EECF244321}">
                <p14:modId xmlns:p14="http://schemas.microsoft.com/office/powerpoint/2010/main" val="558362261"/>
              </p:ext>
            </p:extLst>
          </p:nvPr>
        </p:nvGraphicFramePr>
        <p:xfrm>
          <a:off x="1028698" y="2382171"/>
          <a:ext cx="16344901" cy="6772535"/>
        </p:xfrm>
        <a:graphic>
          <a:graphicData uri="http://schemas.openxmlformats.org/drawingml/2006/table">
            <a:tbl>
              <a:tblPr/>
              <a:tblGrid>
                <a:gridCol w="8143672">
                  <a:extLst>
                    <a:ext uri="{9D8B030D-6E8A-4147-A177-3AD203B41FA5}">
                      <a16:colId xmlns:a16="http://schemas.microsoft.com/office/drawing/2014/main" val="20000"/>
                    </a:ext>
                  </a:extLst>
                </a:gridCol>
                <a:gridCol w="8201229">
                  <a:extLst>
                    <a:ext uri="{9D8B030D-6E8A-4147-A177-3AD203B41FA5}">
                      <a16:colId xmlns:a16="http://schemas.microsoft.com/office/drawing/2014/main" val="20001"/>
                    </a:ext>
                  </a:extLst>
                </a:gridCol>
              </a:tblGrid>
              <a:tr h="936502">
                <a:tc>
                  <a:txBody>
                    <a:bodyPr/>
                    <a:lstStyle/>
                    <a:p>
                      <a:pPr algn="ctr">
                        <a:lnSpc>
                          <a:spcPts val="3004"/>
                        </a:lnSpc>
                        <a:defRPr/>
                      </a:pPr>
                      <a:r>
                        <a:rPr lang="id-ID" sz="2504" b="1" noProof="0" dirty="0">
                          <a:solidFill>
                            <a:srgbClr val="000000"/>
                          </a:solidFill>
                          <a:latin typeface="Nunito"/>
                          <a:ea typeface="Nunito"/>
                          <a:cs typeface="Nunito"/>
                          <a:sym typeface="Nunito"/>
                        </a:rPr>
                        <a:t>Nomenklatur Lama</a:t>
                      </a:r>
                      <a:endParaRPr lang="id-ID" sz="1100" b="1"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FBB911"/>
                    </a:solidFill>
                  </a:tcPr>
                </a:tc>
                <a:tc>
                  <a:txBody>
                    <a:bodyPr/>
                    <a:lstStyle/>
                    <a:p>
                      <a:pPr algn="ctr">
                        <a:lnSpc>
                          <a:spcPts val="3004"/>
                        </a:lnSpc>
                        <a:defRPr/>
                      </a:pPr>
                      <a:r>
                        <a:rPr lang="id-ID" sz="2504" b="1" noProof="0" dirty="0">
                          <a:solidFill>
                            <a:srgbClr val="000000"/>
                          </a:solidFill>
                          <a:latin typeface="Nunito"/>
                          <a:ea typeface="Nunito"/>
                          <a:cs typeface="Nunito"/>
                          <a:sym typeface="Nunito"/>
                        </a:rPr>
                        <a:t>Nomenklatur Baru</a:t>
                      </a:r>
                      <a:endParaRPr lang="id-ID" sz="1100" b="1"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1063951">
                <a:tc>
                  <a:txBody>
                    <a:bodyPr/>
                    <a:lstStyle/>
                    <a:p>
                      <a:pPr algn="ctr">
                        <a:lnSpc>
                          <a:spcPts val="3004"/>
                        </a:lnSpc>
                        <a:defRPr/>
                      </a:pPr>
                      <a:r>
                        <a:rPr lang="id-ID" sz="2504" noProof="0" dirty="0">
                          <a:solidFill>
                            <a:srgbClr val="000000"/>
                          </a:solidFill>
                          <a:latin typeface="Nunito"/>
                          <a:ea typeface="Nunito"/>
                          <a:cs typeface="Nunito"/>
                          <a:sym typeface="Nunito"/>
                        </a:rPr>
                        <a:t>Penerimaan Peserta Didik Baru (PPDB)</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tc>
                  <a:txBody>
                    <a:bodyPr/>
                    <a:lstStyle/>
                    <a:p>
                      <a:pPr algn="ctr">
                        <a:lnSpc>
                          <a:spcPts val="3004"/>
                        </a:lnSpc>
                        <a:defRPr/>
                      </a:pPr>
                      <a:r>
                        <a:rPr lang="id-ID" sz="2504" noProof="0" dirty="0">
                          <a:solidFill>
                            <a:srgbClr val="000000"/>
                          </a:solidFill>
                          <a:latin typeface="Nunito"/>
                          <a:ea typeface="Nunito"/>
                          <a:cs typeface="Nunito"/>
                          <a:sym typeface="Nunito"/>
                        </a:rPr>
                        <a:t>Penerimaan Murid Baru (PMB)</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882903">
                <a:tc>
                  <a:txBody>
                    <a:bodyPr/>
                    <a:lstStyle/>
                    <a:p>
                      <a:pPr algn="ctr">
                        <a:lnSpc>
                          <a:spcPts val="3004"/>
                        </a:lnSpc>
                        <a:defRPr/>
                      </a:pPr>
                      <a:r>
                        <a:rPr lang="id-ID" sz="2504" noProof="0" dirty="0">
                          <a:solidFill>
                            <a:srgbClr val="000000"/>
                          </a:solidFill>
                          <a:latin typeface="Nunito"/>
                          <a:ea typeface="Nunito"/>
                          <a:cs typeface="Nunito"/>
                          <a:sym typeface="Nunito"/>
                        </a:rPr>
                        <a:t>Peserta Didik</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tc>
                  <a:txBody>
                    <a:bodyPr/>
                    <a:lstStyle/>
                    <a:p>
                      <a:pPr algn="ctr">
                        <a:lnSpc>
                          <a:spcPts val="3004"/>
                        </a:lnSpc>
                        <a:defRPr/>
                      </a:pPr>
                      <a:r>
                        <a:rPr lang="id-ID" sz="2504" noProof="0" dirty="0">
                          <a:solidFill>
                            <a:srgbClr val="000000"/>
                          </a:solidFill>
                          <a:latin typeface="Nunito"/>
                          <a:ea typeface="Nunito"/>
                          <a:cs typeface="Nunito"/>
                          <a:sym typeface="Nunito"/>
                        </a:rPr>
                        <a:t>Murid</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960816">
                <a:tc>
                  <a:txBody>
                    <a:bodyPr/>
                    <a:lstStyle/>
                    <a:p>
                      <a:pPr algn="ctr">
                        <a:lnSpc>
                          <a:spcPts val="3004"/>
                        </a:lnSpc>
                        <a:defRPr/>
                      </a:pPr>
                      <a:r>
                        <a:rPr lang="id-ID" sz="2504" noProof="0" dirty="0">
                          <a:solidFill>
                            <a:srgbClr val="000000"/>
                          </a:solidFill>
                          <a:latin typeface="Nunito"/>
                          <a:ea typeface="Nunito"/>
                          <a:cs typeface="Nunito"/>
                          <a:sym typeface="Nunito"/>
                        </a:rPr>
                        <a:t>Calon Peserta Didik Baru (CPDB)</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tc>
                  <a:txBody>
                    <a:bodyPr/>
                    <a:lstStyle/>
                    <a:p>
                      <a:pPr algn="ctr">
                        <a:lnSpc>
                          <a:spcPts val="3004"/>
                        </a:lnSpc>
                        <a:defRPr/>
                      </a:pPr>
                      <a:r>
                        <a:rPr lang="id-ID" sz="2504" noProof="0" dirty="0">
                          <a:solidFill>
                            <a:srgbClr val="000000"/>
                          </a:solidFill>
                          <a:latin typeface="Nunito"/>
                          <a:ea typeface="Nunito"/>
                          <a:cs typeface="Nunito"/>
                          <a:sym typeface="Nunito"/>
                        </a:rPr>
                        <a:t>Calon Murid Baru (CMB)</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425247">
                <a:tc>
                  <a:txBody>
                    <a:bodyPr/>
                    <a:lstStyle/>
                    <a:p>
                      <a:pPr algn="ctr">
                        <a:lnSpc>
                          <a:spcPts val="3004"/>
                        </a:lnSpc>
                        <a:defRPr/>
                      </a:pPr>
                      <a:r>
                        <a:rPr lang="id-ID" sz="2504" noProof="0" dirty="0">
                          <a:solidFill>
                            <a:srgbClr val="000000"/>
                          </a:solidFill>
                          <a:latin typeface="Nunito"/>
                          <a:ea typeface="Nunito"/>
                          <a:cs typeface="Nunito"/>
                          <a:sym typeface="Nunito"/>
                        </a:rPr>
                        <a:t>Jalur Zonasi</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tc>
                  <a:txBody>
                    <a:bodyPr/>
                    <a:lstStyle/>
                    <a:p>
                      <a:pPr algn="ctr">
                        <a:lnSpc>
                          <a:spcPts val="3004"/>
                        </a:lnSpc>
                        <a:defRPr/>
                      </a:pPr>
                      <a:r>
                        <a:rPr lang="id-ID" sz="2504" noProof="0" dirty="0">
                          <a:solidFill>
                            <a:srgbClr val="000000"/>
                          </a:solidFill>
                          <a:latin typeface="Nunito"/>
                          <a:ea typeface="Nunito"/>
                          <a:cs typeface="Nunito"/>
                          <a:sym typeface="Nunito"/>
                        </a:rPr>
                        <a:t>Jalur Domisili</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1503116">
                <a:tc>
                  <a:txBody>
                    <a:bodyPr/>
                    <a:lstStyle/>
                    <a:p>
                      <a:pPr algn="ctr">
                        <a:lnSpc>
                          <a:spcPts val="3004"/>
                        </a:lnSpc>
                        <a:defRPr/>
                      </a:pPr>
                      <a:r>
                        <a:rPr lang="id-ID" sz="2504" noProof="0" dirty="0">
                          <a:solidFill>
                            <a:srgbClr val="000000"/>
                          </a:solidFill>
                          <a:latin typeface="Nunito"/>
                          <a:ea typeface="Nunito"/>
                          <a:cs typeface="Nunito"/>
                          <a:sym typeface="Nunito"/>
                        </a:rPr>
                        <a:t>Jalur Perpindahan Orang Tua/Wali dan Anak Guru</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tc>
                  <a:txBody>
                    <a:bodyPr/>
                    <a:lstStyle/>
                    <a:p>
                      <a:pPr algn="ctr">
                        <a:lnSpc>
                          <a:spcPts val="3004"/>
                        </a:lnSpc>
                        <a:defRPr/>
                      </a:pPr>
                      <a:r>
                        <a:rPr lang="id-ID" sz="2504" noProof="0" dirty="0">
                          <a:solidFill>
                            <a:srgbClr val="000000"/>
                          </a:solidFill>
                          <a:latin typeface="Nunito"/>
                          <a:ea typeface="Nunito"/>
                          <a:cs typeface="Nunito"/>
                          <a:sym typeface="Nunito"/>
                        </a:rPr>
                        <a:t>Jalur Mutasi</a:t>
                      </a:r>
                      <a:endParaRPr lang="id-ID" sz="1100" noProof="0" dirty="0"/>
                    </a:p>
                  </a:txBody>
                  <a:tcPr marL="8522" marR="8522" marT="8522" marB="8522" anchor="ctr">
                    <a:lnL w="30499" cap="flat" cmpd="sng" algn="ctr">
                      <a:solidFill>
                        <a:srgbClr val="000000"/>
                      </a:solidFill>
                      <a:prstDash val="solid"/>
                      <a:round/>
                      <a:headEnd type="none" w="med" len="med"/>
                      <a:tailEnd type="none" w="med" len="med"/>
                    </a:lnL>
                    <a:lnR w="30499" cap="flat" cmpd="sng" algn="ctr">
                      <a:solidFill>
                        <a:srgbClr val="000000"/>
                      </a:solidFill>
                      <a:prstDash val="solid"/>
                      <a:round/>
                      <a:headEnd type="none" w="med" len="med"/>
                      <a:tailEnd type="none" w="med" len="med"/>
                    </a:lnR>
                    <a:lnT w="30499" cap="flat" cmpd="sng" algn="ctr">
                      <a:solidFill>
                        <a:srgbClr val="000000"/>
                      </a:solidFill>
                      <a:prstDash val="solid"/>
                      <a:round/>
                      <a:headEnd type="none" w="med" len="med"/>
                      <a:tailEnd type="none" w="med" len="med"/>
                    </a:lnT>
                    <a:lnB w="3049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1028700" y="657813"/>
            <a:ext cx="10888766" cy="1027525"/>
          </a:xfrm>
          <a:prstGeom prst="rect">
            <a:avLst/>
          </a:prstGeom>
        </p:spPr>
        <p:txBody>
          <a:bodyPr lIns="0" tIns="0" rIns="0" bIns="0" rtlCol="0" anchor="t">
            <a:spAutoFit/>
          </a:bodyPr>
          <a:lstStyle/>
          <a:p>
            <a:pPr algn="l">
              <a:lnSpc>
                <a:spcPts val="7336"/>
              </a:lnSpc>
            </a:pPr>
            <a:r>
              <a:rPr lang="id-ID" sz="8630" b="1" noProof="0" dirty="0">
                <a:solidFill>
                  <a:srgbClr val="FBB911"/>
                </a:solidFill>
                <a:latin typeface="Kelpt Bold"/>
                <a:ea typeface="Kelpt Bold"/>
                <a:cs typeface="Kelpt Bold"/>
                <a:sym typeface="Kelpt Bold"/>
              </a:rPr>
              <a:t>PERUBAHAN NOMENKLATUR</a:t>
            </a:r>
          </a:p>
        </p:txBody>
      </p:sp>
      <p:sp>
        <p:nvSpPr>
          <p:cNvPr id="25" name="TextBox 9">
            <a:extLst>
              <a:ext uri="{FF2B5EF4-FFF2-40B4-BE49-F238E27FC236}">
                <a16:creationId xmlns:a16="http://schemas.microsoft.com/office/drawing/2014/main" id="{240355D8-B65A-7AD4-5AC9-55BE6335C17A}"/>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6" name="AutoShape 10">
            <a:extLst>
              <a:ext uri="{FF2B5EF4-FFF2-40B4-BE49-F238E27FC236}">
                <a16:creationId xmlns:a16="http://schemas.microsoft.com/office/drawing/2014/main" id="{BF47C486-A418-E308-BF96-6DEC5498432C}"/>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7" name="TextBox 9">
            <a:extLst>
              <a:ext uri="{FF2B5EF4-FFF2-40B4-BE49-F238E27FC236}">
                <a16:creationId xmlns:a16="http://schemas.microsoft.com/office/drawing/2014/main" id="{7B52690A-62B1-49B8-E58D-6432CA5B3358}"/>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6BF3768B-B33E-0446-6A82-19BE784C2D9D}"/>
              </a:ext>
            </a:extLst>
          </p:cNvPr>
          <p:cNvSpPr txBox="1"/>
          <p:nvPr/>
        </p:nvSpPr>
        <p:spPr>
          <a:xfrm>
            <a:off x="11994583" y="2667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F92CCDF5-1D7D-8938-5825-1D12665FE1E4}"/>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4252616" cy="860744"/>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PENERIMAAN MURID BARU TAHAP KETIGA</a:t>
            </a:r>
          </a:p>
        </p:txBody>
      </p:sp>
      <p:graphicFrame>
        <p:nvGraphicFramePr>
          <p:cNvPr id="11" name="Table 11"/>
          <p:cNvGraphicFramePr>
            <a:graphicFrameLocks noGrp="1"/>
          </p:cNvGraphicFramePr>
          <p:nvPr>
            <p:extLst>
              <p:ext uri="{D42A27DB-BD31-4B8C-83A1-F6EECF244321}">
                <p14:modId xmlns:p14="http://schemas.microsoft.com/office/powerpoint/2010/main" val="2591006370"/>
              </p:ext>
            </p:extLst>
          </p:nvPr>
        </p:nvGraphicFramePr>
        <p:xfrm>
          <a:off x="762000" y="2560282"/>
          <a:ext cx="16535400" cy="6542591"/>
        </p:xfrm>
        <a:graphic>
          <a:graphicData uri="http://schemas.openxmlformats.org/drawingml/2006/table">
            <a:tbl>
              <a:tblPr/>
              <a:tblGrid>
                <a:gridCol w="1322833">
                  <a:extLst>
                    <a:ext uri="{9D8B030D-6E8A-4147-A177-3AD203B41FA5}">
                      <a16:colId xmlns:a16="http://schemas.microsoft.com/office/drawing/2014/main" val="20000"/>
                    </a:ext>
                  </a:extLst>
                </a:gridCol>
                <a:gridCol w="15212567">
                  <a:extLst>
                    <a:ext uri="{9D8B030D-6E8A-4147-A177-3AD203B41FA5}">
                      <a16:colId xmlns:a16="http://schemas.microsoft.com/office/drawing/2014/main" val="20001"/>
                    </a:ext>
                  </a:extLst>
                </a:gridCol>
              </a:tblGrid>
              <a:tr h="683999">
                <a:tc>
                  <a:txBody>
                    <a:bodyPr/>
                    <a:lstStyle/>
                    <a:p>
                      <a:pPr algn="ctr">
                        <a:lnSpc>
                          <a:spcPts val="2640"/>
                        </a:lnSpc>
                        <a:defRPr/>
                      </a:pPr>
                      <a:r>
                        <a:rPr lang="id-ID" sz="2200" b="1" noProof="0" dirty="0">
                          <a:solidFill>
                            <a:srgbClr val="000000"/>
                          </a:solidFill>
                          <a:latin typeface="Nunito Bold"/>
                          <a:ea typeface="Nunito Bold"/>
                          <a:cs typeface="Nunito Bold"/>
                          <a:sym typeface="Nunito Bold"/>
                        </a:rPr>
                        <a:t>Jenjang</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ts val="2640"/>
                        </a:lnSpc>
                        <a:defRPr/>
                      </a:pPr>
                      <a:r>
                        <a:rPr lang="id-ID" sz="2200" b="1" noProof="0" dirty="0">
                          <a:solidFill>
                            <a:srgbClr val="000000"/>
                          </a:solidFill>
                          <a:latin typeface="Nunito Bold"/>
                          <a:ea typeface="Nunito Bold"/>
                          <a:cs typeface="Nunito Bold"/>
                          <a:sym typeface="Nunito Bold"/>
                        </a:rPr>
                        <a:t>Ketentuan</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5858592">
                <a:tc>
                  <a:txBody>
                    <a:bodyPr/>
                    <a:lstStyle/>
                    <a:p>
                      <a:pPr algn="ctr">
                        <a:lnSpc>
                          <a:spcPts val="2039"/>
                        </a:lnSpc>
                        <a:defRPr/>
                      </a:pPr>
                      <a:r>
                        <a:rPr lang="id-ID" sz="1700" b="1" noProof="0" dirty="0">
                          <a:solidFill>
                            <a:srgbClr val="000000"/>
                          </a:solidFill>
                          <a:latin typeface="Nunito Bold"/>
                          <a:ea typeface="Nunito Bold"/>
                          <a:cs typeface="Nunito Bold"/>
                          <a:sym typeface="Nunito Bold"/>
                        </a:rPr>
                        <a:t>SD</a:t>
                      </a:r>
                      <a:endParaRPr lang="id-ID" sz="1100" noProof="0" dirty="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marL="217170" lvl="1" indent="-216000" algn="just">
                        <a:lnSpc>
                          <a:spcPts val="2160"/>
                        </a:lnSpc>
                        <a:buAutoNum type="arabicPeriod"/>
                      </a:pPr>
                      <a:r>
                        <a:rPr lang="id-ID" sz="1800" noProof="0" dirty="0">
                          <a:solidFill>
                            <a:srgbClr val="000000"/>
                          </a:solidFill>
                          <a:latin typeface="Nunito"/>
                          <a:ea typeface="Nunito"/>
                          <a:cs typeface="Nunito"/>
                          <a:sym typeface="Nunito"/>
                        </a:rPr>
                        <a:t>Apabila daya tampung belum terisi penuh pada saat penerimaan murid baru tahap ketiga berakhir sesuai jadwal yang telah ditetapkan, tidak dapat dilakukan perpanjangan waktu pelaksanaan penerimaan murid baru.</a:t>
                      </a:r>
                    </a:p>
                    <a:p>
                      <a:pPr marL="217170" lvl="1" indent="-216000" algn="just">
                        <a:lnSpc>
                          <a:spcPts val="2160"/>
                        </a:lnSpc>
                        <a:buAutoNum type="arabicPeriod"/>
                      </a:pPr>
                      <a:r>
                        <a:rPr lang="id-ID" sz="1800" noProof="0" dirty="0">
                          <a:solidFill>
                            <a:srgbClr val="000000"/>
                          </a:solidFill>
                          <a:latin typeface="Nunito"/>
                          <a:ea typeface="Nunito"/>
                          <a:cs typeface="Nunito"/>
                          <a:sym typeface="Nunito"/>
                        </a:rPr>
                        <a:t>Pengisian daya tampung yang belum terisi sampai dengan pelaksanaan penerimaan murid baru berakhir dilakukan melalui proses perpindahan murid setelah 1 semester tahun pelajaran berjalan.</a:t>
                      </a:r>
                    </a:p>
                    <a:p>
                      <a:pPr marL="217170" lvl="1" indent="-216000" algn="just">
                        <a:lnSpc>
                          <a:spcPts val="2160"/>
                        </a:lnSpc>
                        <a:buAutoNum type="arabicPeriod"/>
                      </a:pPr>
                      <a:r>
                        <a:rPr lang="id-ID" sz="1800" noProof="0" dirty="0">
                          <a:solidFill>
                            <a:srgbClr val="000000"/>
                          </a:solidFill>
                          <a:latin typeface="Nunito"/>
                          <a:ea typeface="Nunito"/>
                          <a:cs typeface="Nunito"/>
                          <a:sym typeface="Nunito"/>
                        </a:rPr>
                        <a:t>Pelaksanaan penerimaan murid baru tahap ketiga hanya dapat dilaksanakan untuk melakukan pengisian daya tampung pada Sekolah Dasar yang masih terdapat sisa kuota setelah pelaksanaan penerimaan murid baru tahap kedua selesai</a:t>
                      </a:r>
                    </a:p>
                    <a:p>
                      <a:pPr marL="217170" lvl="1" indent="-216000" algn="just">
                        <a:lnSpc>
                          <a:spcPts val="2160"/>
                        </a:lnSpc>
                        <a:buAutoNum type="arabicPeriod"/>
                      </a:pPr>
                      <a:r>
                        <a:rPr lang="id-ID" sz="1800" noProof="0" dirty="0">
                          <a:solidFill>
                            <a:srgbClr val="000000"/>
                          </a:solidFill>
                          <a:latin typeface="Nunito"/>
                          <a:ea typeface="Nunito"/>
                          <a:cs typeface="Nunito"/>
                          <a:sym typeface="Nunito"/>
                        </a:rPr>
                        <a:t>Penerimaan murid baru tahap ketiga dilaksanakan sesuai jadwal yang ditetapkan oleh Kepala Dinas Pendidikan.</a:t>
                      </a:r>
                    </a:p>
                    <a:p>
                      <a:pPr marL="217170" lvl="1" indent="-216000" algn="just">
                        <a:lnSpc>
                          <a:spcPts val="2160"/>
                        </a:lnSpc>
                        <a:buAutoNum type="arabicPeriod"/>
                      </a:pPr>
                      <a:r>
                        <a:rPr lang="id-ID" sz="1800" noProof="0" dirty="0">
                          <a:solidFill>
                            <a:srgbClr val="000000"/>
                          </a:solidFill>
                          <a:latin typeface="Nunito"/>
                          <a:ea typeface="Nunito"/>
                          <a:cs typeface="Nunito"/>
                          <a:sym typeface="Nunito"/>
                        </a:rPr>
                        <a:t>Penerimaan murid baru tahap ketiga hanya diperuntukkan bagi Calon Murid Cadangan yang berdomisili di Provinsi DKI Jakarta, dengan ketentuan:</a:t>
                      </a:r>
                    </a:p>
                    <a:p>
                      <a:pPr marL="792480" lvl="2" indent="-342900" algn="just">
                        <a:lnSpc>
                          <a:spcPts val="2160"/>
                        </a:lnSpc>
                        <a:buFont typeface="+mj-lt"/>
                        <a:buAutoNum type="alphaLcParenR"/>
                      </a:pPr>
                      <a:r>
                        <a:rPr lang="id-ID" sz="1800" noProof="0" dirty="0">
                          <a:solidFill>
                            <a:srgbClr val="000000"/>
                          </a:solidFill>
                          <a:latin typeface="Nunito"/>
                          <a:ea typeface="Nunito"/>
                          <a:cs typeface="Nunito"/>
                          <a:sym typeface="Nunito"/>
                        </a:rPr>
                        <a:t>Calon Murid Cadangan dapat memilih 3 sekolah tujuan sesuai dengan daftar penetapan wilayah penerimaan murid baru tahap kedua yang ditetapkan oleh Kepala Dinas Pendidikan.</a:t>
                      </a:r>
                    </a:p>
                    <a:p>
                      <a:pPr marL="792480" lvl="2" indent="-342900" algn="just">
                        <a:lnSpc>
                          <a:spcPts val="2160"/>
                        </a:lnSpc>
                        <a:buFont typeface="+mj-lt"/>
                        <a:buAutoNum type="alphaLcParenR"/>
                      </a:pPr>
                      <a:r>
                        <a:rPr lang="id-ID" sz="1800" noProof="0" dirty="0">
                          <a:solidFill>
                            <a:srgbClr val="000000"/>
                          </a:solidFill>
                          <a:latin typeface="Nunito"/>
                          <a:ea typeface="Nunito"/>
                          <a:cs typeface="Nunito"/>
                          <a:sym typeface="Nunito"/>
                        </a:rPr>
                        <a:t>Calon Murid Cadangan, dapat mendaftar di sekolah lain selama jadwal pendaftaran penerimaan murid baru tahap ketiga masih berlangsung.</a:t>
                      </a:r>
                    </a:p>
                    <a:p>
                      <a:pPr marL="792480" lvl="2" indent="-342900" algn="just">
                        <a:lnSpc>
                          <a:spcPts val="2160"/>
                        </a:lnSpc>
                        <a:buFont typeface="+mj-lt"/>
                        <a:buAutoNum type="alphaLcParenR"/>
                      </a:pPr>
                      <a:r>
                        <a:rPr lang="id-ID" sz="1800" noProof="0" dirty="0">
                          <a:solidFill>
                            <a:srgbClr val="000000"/>
                          </a:solidFill>
                          <a:latin typeface="Nunito"/>
                          <a:ea typeface="Nunito"/>
                          <a:cs typeface="Nunito"/>
                          <a:sym typeface="Nunito"/>
                        </a:rPr>
                        <a:t>Calon Murid Cadangan yang sudah diterima sementara di sekolah tujuan, tidak dapat mengganti pilihan sekolah lain.</a:t>
                      </a:r>
                    </a:p>
                    <a:p>
                      <a:pPr marL="1170" lvl="1" indent="0" algn="just">
                        <a:lnSpc>
                          <a:spcPts val="2160"/>
                        </a:lnSpc>
                        <a:spcBef>
                          <a:spcPts val="600"/>
                        </a:spcBef>
                        <a:buNone/>
                      </a:pPr>
                      <a:r>
                        <a:rPr lang="id-ID" sz="1800" b="1" noProof="0" dirty="0">
                          <a:solidFill>
                            <a:srgbClr val="000000"/>
                          </a:solidFill>
                          <a:latin typeface="Nunito"/>
                          <a:ea typeface="Nunito"/>
                          <a:cs typeface="Nunito"/>
                          <a:sym typeface="Nunito"/>
                        </a:rPr>
                        <a:t>Seleksi:</a:t>
                      </a:r>
                    </a:p>
                    <a:p>
                      <a:pPr marL="344070" lvl="1" indent="-342900" algn="just">
                        <a:lnSpc>
                          <a:spcPts val="2160"/>
                        </a:lnSpc>
                        <a:buAutoNum type="arabicParenR"/>
                      </a:pPr>
                      <a:r>
                        <a:rPr lang="id-ID" sz="1800" noProof="0" dirty="0">
                          <a:solidFill>
                            <a:srgbClr val="000000"/>
                          </a:solidFill>
                          <a:latin typeface="Nunito"/>
                          <a:ea typeface="Nunito"/>
                          <a:cs typeface="Nunito"/>
                          <a:sym typeface="Nunito"/>
                        </a:rPr>
                        <a:t>usia tertua ke usia termuda; </a:t>
                      </a:r>
                    </a:p>
                    <a:p>
                      <a:pPr marL="344070" lvl="1" indent="-342900" algn="just">
                        <a:lnSpc>
                          <a:spcPts val="2160"/>
                        </a:lnSpc>
                        <a:buAutoNum type="arabicParenR"/>
                      </a:pPr>
                      <a:r>
                        <a:rPr lang="id-ID" sz="1800" noProof="0" dirty="0">
                          <a:solidFill>
                            <a:srgbClr val="000000"/>
                          </a:solidFill>
                          <a:latin typeface="Nunito"/>
                          <a:ea typeface="Nunito"/>
                          <a:cs typeface="Nunito"/>
                          <a:sym typeface="Nunito"/>
                        </a:rPr>
                        <a:t>urutan pilihan sekolah; dan </a:t>
                      </a:r>
                    </a:p>
                    <a:p>
                      <a:pPr marL="344070" lvl="1" indent="-342900" algn="just">
                        <a:lnSpc>
                          <a:spcPts val="2160"/>
                        </a:lnSpc>
                        <a:buAutoNum type="arabicParenR"/>
                      </a:pPr>
                      <a:r>
                        <a:rPr lang="id-ID" sz="1800" noProof="0" dirty="0">
                          <a:solidFill>
                            <a:srgbClr val="000000"/>
                          </a:solidFill>
                          <a:latin typeface="Nunito"/>
                          <a:ea typeface="Nunito"/>
                          <a:cs typeface="Nunito"/>
                          <a:sym typeface="Nunito"/>
                        </a:rPr>
                        <a:t>waktu mendaftar.</a:t>
                      </a:r>
                    </a:p>
                    <a:p>
                      <a:pPr marL="217170" lvl="1" indent="-108585" algn="just">
                        <a:lnSpc>
                          <a:spcPts val="2160"/>
                        </a:lnSpc>
                      </a:pPr>
                      <a:endParaRPr lang="id-ID" sz="1800" noProof="0" dirty="0">
                        <a:solidFill>
                          <a:srgbClr val="000000"/>
                        </a:solidFill>
                        <a:latin typeface="Nunito"/>
                        <a:ea typeface="Nunito"/>
                        <a:cs typeface="Nunito"/>
                        <a:sym typeface="Nunito"/>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pSp>
        <p:nvGrpSpPr>
          <p:cNvPr id="12" name="Group 12"/>
          <p:cNvGrpSpPr/>
          <p:nvPr/>
        </p:nvGrpSpPr>
        <p:grpSpPr>
          <a:xfrm>
            <a:off x="1035696" y="1769040"/>
            <a:ext cx="15890034" cy="755523"/>
            <a:chOff x="0" y="0"/>
            <a:chExt cx="21186712" cy="1007364"/>
          </a:xfrm>
        </p:grpSpPr>
        <p:sp>
          <p:nvSpPr>
            <p:cNvPr id="13" name="Freeform 13"/>
            <p:cNvSpPr/>
            <p:nvPr/>
          </p:nvSpPr>
          <p:spPr>
            <a:xfrm>
              <a:off x="0" y="0"/>
              <a:ext cx="21186711" cy="1007364"/>
            </a:xfrm>
            <a:custGeom>
              <a:avLst/>
              <a:gdLst/>
              <a:ahLst/>
              <a:cxnLst/>
              <a:rect l="l" t="t" r="r" b="b"/>
              <a:pathLst>
                <a:path w="21186711" h="1007364">
                  <a:moveTo>
                    <a:pt x="0" y="0"/>
                  </a:moveTo>
                  <a:lnTo>
                    <a:pt x="21186711" y="0"/>
                  </a:lnTo>
                  <a:lnTo>
                    <a:pt x="21186711" y="1007364"/>
                  </a:lnTo>
                  <a:lnTo>
                    <a:pt x="0" y="1007364"/>
                  </a:lnTo>
                  <a:close/>
                </a:path>
              </a:pathLst>
            </a:custGeom>
            <a:solidFill>
              <a:srgbClr val="000000">
                <a:alpha val="0"/>
              </a:srgbClr>
            </a:solidFill>
          </p:spPr>
          <p:txBody>
            <a:bodyPr/>
            <a:lstStyle/>
            <a:p>
              <a:endParaRPr lang="id-ID" noProof="0" dirty="0"/>
            </a:p>
          </p:txBody>
        </p:sp>
        <p:sp>
          <p:nvSpPr>
            <p:cNvPr id="14" name="TextBox 14"/>
            <p:cNvSpPr txBox="1"/>
            <p:nvPr/>
          </p:nvSpPr>
          <p:spPr>
            <a:xfrm>
              <a:off x="0" y="47625"/>
              <a:ext cx="21186712" cy="959739"/>
            </a:xfrm>
            <a:prstGeom prst="rect">
              <a:avLst/>
            </a:prstGeom>
          </p:spPr>
          <p:txBody>
            <a:bodyPr lIns="0" tIns="0" rIns="0" bIns="0" rtlCol="0" anchor="t"/>
            <a:lstStyle/>
            <a:p>
              <a:pPr algn="just">
                <a:lnSpc>
                  <a:spcPts val="2300"/>
                </a:lnSpc>
              </a:pPr>
              <a:r>
                <a:rPr lang="id-ID" sz="2300" noProof="0" dirty="0">
                  <a:solidFill>
                    <a:srgbClr val="FFFFFF"/>
                  </a:solidFill>
                  <a:latin typeface="Nunito"/>
                  <a:ea typeface="Nunito"/>
                  <a:cs typeface="Nunito"/>
                  <a:sym typeface="Nunito"/>
                </a:rPr>
                <a:t>Penerimaan murid baru tahap ketiga dilaksanakan untuk mengakomodir Calon Murid Cadangan yang belum diterima pada khusus pada Sekolah Dasar setelah dilaksanakan penerimaan murid baru tahap kedua.</a:t>
              </a:r>
            </a:p>
          </p:txBody>
        </p:sp>
      </p:grpSp>
      <p:sp>
        <p:nvSpPr>
          <p:cNvPr id="6" name="TextBox 9">
            <a:extLst>
              <a:ext uri="{FF2B5EF4-FFF2-40B4-BE49-F238E27FC236}">
                <a16:creationId xmlns:a16="http://schemas.microsoft.com/office/drawing/2014/main" id="{EC786DBF-F4AF-9412-E0B3-A307BE6E39FD}"/>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6" name="AutoShape 10">
            <a:extLst>
              <a:ext uri="{FF2B5EF4-FFF2-40B4-BE49-F238E27FC236}">
                <a16:creationId xmlns:a16="http://schemas.microsoft.com/office/drawing/2014/main" id="{82AC8046-A71A-F54C-A270-F1C2E332C1E4}"/>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7" name="TextBox 9">
            <a:extLst>
              <a:ext uri="{FF2B5EF4-FFF2-40B4-BE49-F238E27FC236}">
                <a16:creationId xmlns:a16="http://schemas.microsoft.com/office/drawing/2014/main" id="{08ABEA64-CA1F-2D44-9FF8-5CFEE446A58D}"/>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8" name="TextBox 12">
            <a:extLst>
              <a:ext uri="{FF2B5EF4-FFF2-40B4-BE49-F238E27FC236}">
                <a16:creationId xmlns:a16="http://schemas.microsoft.com/office/drawing/2014/main" id="{6858B47C-5754-DE97-0B5C-969F7EEC360D}"/>
              </a:ext>
            </a:extLst>
          </p:cNvPr>
          <p:cNvSpPr txBox="1"/>
          <p:nvPr/>
        </p:nvSpPr>
        <p:spPr>
          <a:xfrm>
            <a:off x="11994583" y="-1905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74" name="Freeform 2">
            <a:extLst>
              <a:ext uri="{FF2B5EF4-FFF2-40B4-BE49-F238E27FC236}">
                <a16:creationId xmlns:a16="http://schemas.microsoft.com/office/drawing/2014/main" id="{4BAE24CC-1C53-3A58-020D-0D275CA65464}"/>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p:cNvGrpSpPr/>
          <p:nvPr/>
        </p:nvGrpSpPr>
        <p:grpSpPr>
          <a:xfrm>
            <a:off x="1028700" y="3311553"/>
            <a:ext cx="16466197" cy="6183370"/>
            <a:chOff x="0" y="0"/>
            <a:chExt cx="20542161" cy="7713972"/>
          </a:xfrm>
        </p:grpSpPr>
        <p:sp>
          <p:nvSpPr>
            <p:cNvPr id="3" name="Freeform 3"/>
            <p:cNvSpPr/>
            <p:nvPr/>
          </p:nvSpPr>
          <p:spPr>
            <a:xfrm>
              <a:off x="0" y="0"/>
              <a:ext cx="20542107" cy="7714010"/>
            </a:xfrm>
            <a:custGeom>
              <a:avLst/>
              <a:gdLst/>
              <a:ahLst/>
              <a:cxnLst/>
              <a:rect l="l" t="t" r="r" b="b"/>
              <a:pathLst>
                <a:path w="20542107" h="7714010">
                  <a:moveTo>
                    <a:pt x="0" y="0"/>
                  </a:moveTo>
                  <a:lnTo>
                    <a:pt x="0" y="7714010"/>
                  </a:lnTo>
                  <a:lnTo>
                    <a:pt x="20542107" y="7714010"/>
                  </a:lnTo>
                  <a:lnTo>
                    <a:pt x="20542107" y="0"/>
                  </a:lnTo>
                  <a:close/>
                </a:path>
              </a:pathLst>
            </a:custGeom>
            <a:solidFill>
              <a:srgbClr val="C9DAF8"/>
            </a:solidFill>
          </p:spPr>
          <p:txBody>
            <a:bodyPr/>
            <a:lstStyle/>
            <a:p>
              <a:endParaRPr lang="id-ID" noProof="0" dirty="0"/>
            </a:p>
          </p:txBody>
        </p:sp>
      </p:grpSp>
      <p:grpSp>
        <p:nvGrpSpPr>
          <p:cNvPr id="5" name="Group 5"/>
          <p:cNvGrpSpPr/>
          <p:nvPr/>
        </p:nvGrpSpPr>
        <p:grpSpPr>
          <a:xfrm>
            <a:off x="15731010" y="294250"/>
            <a:ext cx="1194720" cy="1273302"/>
            <a:chOff x="0" y="0"/>
            <a:chExt cx="1592960" cy="1697736"/>
          </a:xfrm>
        </p:grpSpPr>
        <p:sp>
          <p:nvSpPr>
            <p:cNvPr id="6" name="Freeform 6"/>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7" name="Group 7"/>
          <p:cNvGrpSpPr/>
          <p:nvPr/>
        </p:nvGrpSpPr>
        <p:grpSpPr>
          <a:xfrm>
            <a:off x="16925730" y="294250"/>
            <a:ext cx="1138333" cy="1273302"/>
            <a:chOff x="0" y="0"/>
            <a:chExt cx="1517777" cy="1697736"/>
          </a:xfrm>
        </p:grpSpPr>
        <p:sp>
          <p:nvSpPr>
            <p:cNvPr id="8" name="Freeform 8"/>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9" name="TextBox 9"/>
          <p:cNvSpPr txBox="1"/>
          <p:nvPr/>
        </p:nvSpPr>
        <p:spPr>
          <a:xfrm>
            <a:off x="1028700" y="474438"/>
            <a:ext cx="14252616" cy="1606552"/>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MEKANISME PRAPENDAFTARAN PMB</a:t>
            </a:r>
          </a:p>
          <a:p>
            <a:pPr algn="l">
              <a:lnSpc>
                <a:spcPts val="5920"/>
              </a:lnSpc>
            </a:pPr>
            <a:r>
              <a:rPr lang="id-ID" sz="8000" b="1" noProof="0" dirty="0">
                <a:solidFill>
                  <a:srgbClr val="FBB911"/>
                </a:solidFill>
                <a:latin typeface="Kelpt Bold"/>
                <a:ea typeface="Kelpt Bold"/>
                <a:cs typeface="Kelpt Bold"/>
                <a:sym typeface="Kelpt Bold"/>
              </a:rPr>
              <a:t>SMPN, SMAN, SMKN </a:t>
            </a:r>
          </a:p>
        </p:txBody>
      </p:sp>
      <p:grpSp>
        <p:nvGrpSpPr>
          <p:cNvPr id="13" name="Group 13"/>
          <p:cNvGrpSpPr/>
          <p:nvPr/>
        </p:nvGrpSpPr>
        <p:grpSpPr>
          <a:xfrm>
            <a:off x="801534" y="5063183"/>
            <a:ext cx="2681330" cy="2680111"/>
            <a:chOff x="-302888" y="0"/>
            <a:chExt cx="3575102" cy="3573481"/>
          </a:xfrm>
        </p:grpSpPr>
        <p:sp>
          <p:nvSpPr>
            <p:cNvPr id="14" name="Freeform 14"/>
            <p:cNvSpPr/>
            <p:nvPr/>
          </p:nvSpPr>
          <p:spPr>
            <a:xfrm>
              <a:off x="0" y="0"/>
              <a:ext cx="3175098" cy="3573481"/>
            </a:xfrm>
            <a:custGeom>
              <a:avLst/>
              <a:gdLst/>
              <a:ahLst/>
              <a:cxnLst/>
              <a:rect l="l" t="t" r="r" b="b"/>
              <a:pathLst>
                <a:path w="3175098" h="3573481">
                  <a:moveTo>
                    <a:pt x="0" y="0"/>
                  </a:moveTo>
                  <a:lnTo>
                    <a:pt x="3175098" y="0"/>
                  </a:lnTo>
                  <a:lnTo>
                    <a:pt x="3175098" y="3573481"/>
                  </a:lnTo>
                  <a:lnTo>
                    <a:pt x="0" y="3573481"/>
                  </a:lnTo>
                  <a:close/>
                </a:path>
              </a:pathLst>
            </a:custGeom>
            <a:solidFill>
              <a:srgbClr val="000000">
                <a:alpha val="0"/>
              </a:srgbClr>
            </a:solidFill>
          </p:spPr>
          <p:txBody>
            <a:bodyPr/>
            <a:lstStyle/>
            <a:p>
              <a:endParaRPr lang="id-ID" noProof="0" dirty="0"/>
            </a:p>
          </p:txBody>
        </p:sp>
        <p:sp>
          <p:nvSpPr>
            <p:cNvPr id="15" name="TextBox 15"/>
            <p:cNvSpPr txBox="1"/>
            <p:nvPr/>
          </p:nvSpPr>
          <p:spPr>
            <a:xfrm>
              <a:off x="-302888" y="28575"/>
              <a:ext cx="3575102" cy="3544906"/>
            </a:xfrm>
            <a:prstGeom prst="rect">
              <a:avLst/>
            </a:prstGeom>
          </p:spPr>
          <p:txBody>
            <a:bodyPr lIns="0" tIns="0" rIns="0" bIns="0" rtlCol="0" anchor="t"/>
            <a:lstStyle/>
            <a:p>
              <a:pPr marL="540000" lvl="4" indent="-180000" algn="just">
                <a:lnSpc>
                  <a:spcPts val="1665"/>
                </a:lnSpc>
                <a:buFont typeface="Arial"/>
                <a:buChar char="•"/>
              </a:pPr>
              <a:r>
                <a:rPr lang="id-ID" sz="1632" noProof="0" dirty="0">
                  <a:solidFill>
                    <a:srgbClr val="000000"/>
                  </a:solidFill>
                  <a:latin typeface="Nunito"/>
                  <a:ea typeface="Nunito"/>
                  <a:cs typeface="Nunito"/>
                  <a:sym typeface="Nunito"/>
                </a:rPr>
                <a:t>Mengakses laman pra-pendaftaran</a:t>
              </a:r>
              <a:r>
                <a:rPr lang="id-ID" sz="1632" noProof="0" dirty="0">
                  <a:solidFill>
                    <a:srgbClr val="0000FF"/>
                  </a:solidFill>
                  <a:latin typeface="Nunito"/>
                  <a:ea typeface="Nunito"/>
                  <a:cs typeface="Nunito"/>
                  <a:sym typeface="Nunito"/>
                </a:rPr>
                <a:t> </a:t>
              </a:r>
              <a:r>
                <a:rPr lang="id-ID" sz="1632" i="1" u="sng" noProof="0" dirty="0">
                  <a:solidFill>
                    <a:srgbClr val="0000FF"/>
                  </a:solidFill>
                  <a:latin typeface="Nunito Italics"/>
                  <a:ea typeface="Nunito Italics"/>
                  <a:cs typeface="Nunito Italics"/>
                  <a:sym typeface="Nunito Italics"/>
                  <a:hlinkClick r:id="rId6" tooltip="https://sidanira.jakarta.go.id/prapendaftaran"/>
                </a:rPr>
                <a:t>https://sidanira.jakarta.go.id/prapendaftaran</a:t>
              </a:r>
              <a:r>
                <a:rPr lang="id-ID" sz="1632" noProof="0" dirty="0">
                  <a:solidFill>
                    <a:srgbClr val="0000FF"/>
                  </a:solidFill>
                  <a:latin typeface="Nunito"/>
                  <a:ea typeface="Nunito"/>
                  <a:cs typeface="Nunito"/>
                  <a:sym typeface="Nunito"/>
                </a:rPr>
                <a:t>;</a:t>
              </a:r>
            </a:p>
            <a:p>
              <a:pPr marL="540000" lvl="4" indent="-180000" algn="just">
                <a:lnSpc>
                  <a:spcPts val="1665"/>
                </a:lnSpc>
                <a:buFont typeface="Arial"/>
                <a:buChar char="•"/>
              </a:pPr>
              <a:r>
                <a:rPr lang="id-ID" sz="1632" noProof="0" dirty="0">
                  <a:solidFill>
                    <a:srgbClr val="000000"/>
                  </a:solidFill>
                  <a:latin typeface="Nunito"/>
                  <a:ea typeface="Nunito"/>
                  <a:cs typeface="Nunito"/>
                  <a:sym typeface="Nunito"/>
                </a:rPr>
                <a:t>Mengisi formulir prapendaftaran dan mengunggah pada aplikasi SIDANIRA. </a:t>
              </a:r>
            </a:p>
            <a:p>
              <a:pPr marL="531254" lvl="4" indent="-106251" algn="just">
                <a:lnSpc>
                  <a:spcPts val="2449"/>
                </a:lnSpc>
              </a:pPr>
              <a:endParaRPr lang="id-ID" sz="1632" noProof="0" dirty="0">
                <a:solidFill>
                  <a:srgbClr val="000000"/>
                </a:solidFill>
                <a:latin typeface="Nunito"/>
                <a:ea typeface="Nunito"/>
                <a:cs typeface="Nunito"/>
                <a:sym typeface="Nunito"/>
              </a:endParaRPr>
            </a:p>
          </p:txBody>
        </p:sp>
      </p:grpSp>
      <p:grpSp>
        <p:nvGrpSpPr>
          <p:cNvPr id="16" name="Group 16"/>
          <p:cNvGrpSpPr/>
          <p:nvPr/>
        </p:nvGrpSpPr>
        <p:grpSpPr>
          <a:xfrm>
            <a:off x="3810000" y="5063183"/>
            <a:ext cx="4010702" cy="4737858"/>
            <a:chOff x="-180232" y="0"/>
            <a:chExt cx="5347603" cy="6317144"/>
          </a:xfrm>
        </p:grpSpPr>
        <p:sp>
          <p:nvSpPr>
            <p:cNvPr id="17" name="Freeform 17"/>
            <p:cNvSpPr/>
            <p:nvPr/>
          </p:nvSpPr>
          <p:spPr>
            <a:xfrm>
              <a:off x="0" y="0"/>
              <a:ext cx="5167371" cy="6243320"/>
            </a:xfrm>
            <a:custGeom>
              <a:avLst/>
              <a:gdLst/>
              <a:ahLst/>
              <a:cxnLst/>
              <a:rect l="l" t="t" r="r" b="b"/>
              <a:pathLst>
                <a:path w="5167371" h="6243320">
                  <a:moveTo>
                    <a:pt x="0" y="0"/>
                  </a:moveTo>
                  <a:lnTo>
                    <a:pt x="5167371" y="0"/>
                  </a:lnTo>
                  <a:lnTo>
                    <a:pt x="5167371" y="6243320"/>
                  </a:lnTo>
                  <a:lnTo>
                    <a:pt x="0" y="6243320"/>
                  </a:lnTo>
                  <a:close/>
                </a:path>
              </a:pathLst>
            </a:custGeom>
            <a:solidFill>
              <a:srgbClr val="000000">
                <a:alpha val="0"/>
              </a:srgbClr>
            </a:solidFill>
          </p:spPr>
          <p:txBody>
            <a:bodyPr/>
            <a:lstStyle/>
            <a:p>
              <a:endParaRPr lang="id-ID" noProof="0" dirty="0"/>
            </a:p>
          </p:txBody>
        </p:sp>
        <p:sp>
          <p:nvSpPr>
            <p:cNvPr id="18" name="TextBox 18"/>
            <p:cNvSpPr txBox="1"/>
            <p:nvPr/>
          </p:nvSpPr>
          <p:spPr>
            <a:xfrm>
              <a:off x="-180232" y="73824"/>
              <a:ext cx="5316516" cy="6243320"/>
            </a:xfrm>
            <a:prstGeom prst="rect">
              <a:avLst/>
            </a:prstGeom>
          </p:spPr>
          <p:txBody>
            <a:bodyPr lIns="0" tIns="0" rIns="0" bIns="0" rtlCol="0" anchor="t"/>
            <a:lstStyle/>
            <a:p>
              <a:pPr algn="ctr">
                <a:lnSpc>
                  <a:spcPts val="1800"/>
                </a:lnSpc>
              </a:pPr>
              <a:r>
                <a:rPr lang="id-ID" sz="1500" noProof="0" dirty="0">
                  <a:solidFill>
                    <a:srgbClr val="000000"/>
                  </a:solidFill>
                  <a:latin typeface="Nunito"/>
                  <a:ea typeface="Nunito"/>
                  <a:cs typeface="Nunito"/>
                  <a:sym typeface="Nunito"/>
                </a:rPr>
                <a:t>Mengunggah dokumen yang dipersyaratkan: </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KK</a:t>
              </a:r>
              <a:r>
                <a:rPr lang="id-ID" sz="1500" b="1" noProof="0" dirty="0">
                  <a:solidFill>
                    <a:srgbClr val="000000"/>
                  </a:solidFill>
                  <a:latin typeface="Nunito Bold"/>
                  <a:ea typeface="Nunito Bold"/>
                  <a:cs typeface="Nunito Bold"/>
                  <a:sym typeface="Nunito Bold"/>
                </a:rPr>
                <a:t>*</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halaman depan Rapor/ Keterangan tentang Diri Murid/Ijazah</a:t>
              </a:r>
              <a:r>
                <a:rPr lang="id-ID" sz="1500" b="1" noProof="0" dirty="0">
                  <a:solidFill>
                    <a:srgbClr val="000000"/>
                  </a:solidFill>
                  <a:latin typeface="Nunito Bold"/>
                  <a:ea typeface="Nunito Bold"/>
                  <a:cs typeface="Nunito Bold"/>
                  <a:sym typeface="Nunito Bold"/>
                </a:rPr>
                <a:t>*</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Surat Perwalian Anak Di Bawah Umur (khusus CMB diasuh wali), </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Rapor selama 5  semester</a:t>
              </a:r>
              <a:r>
                <a:rPr lang="id-ID" sz="1500" b="1" noProof="0" dirty="0">
                  <a:solidFill>
                    <a:srgbClr val="000000"/>
                  </a:solidFill>
                  <a:latin typeface="Nunito Bold"/>
                  <a:ea typeface="Nunito Bold"/>
                  <a:cs typeface="Nunito Bold"/>
                  <a:sym typeface="Nunito Bold"/>
                </a:rPr>
                <a:t>* </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Surat keterangan perolehan nilai Rapor Pendidikan sekolah asal</a:t>
              </a:r>
              <a:r>
                <a:rPr lang="id-ID" sz="1500" b="1" noProof="0" dirty="0">
                  <a:solidFill>
                    <a:srgbClr val="000000"/>
                  </a:solidFill>
                  <a:latin typeface="Nunito Bold"/>
                  <a:ea typeface="Nunito Bold"/>
                  <a:cs typeface="Nunito Bold"/>
                  <a:sym typeface="Nunito Bold"/>
                </a:rPr>
                <a:t>*</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SK peringkat rerata nilai rapor sekolah asal</a:t>
              </a:r>
              <a:r>
                <a:rPr lang="id-ID" sz="1500" b="1" noProof="0" dirty="0">
                  <a:solidFill>
                    <a:srgbClr val="000000"/>
                  </a:solidFill>
                  <a:latin typeface="Nunito Bold"/>
                  <a:ea typeface="Nunito Bold"/>
                  <a:cs typeface="Nunito Bold"/>
                  <a:sym typeface="Nunito Bold"/>
                </a:rPr>
                <a:t>*</a:t>
              </a:r>
            </a:p>
            <a:p>
              <a:pPr marL="180975" lvl="1" indent="-180000" algn="l">
                <a:lnSpc>
                  <a:spcPts val="1800"/>
                </a:lnSpc>
                <a:buFont typeface="Arial"/>
                <a:buChar char="•"/>
              </a:pPr>
              <a:r>
                <a:rPr lang="id-ID" sz="1500" noProof="0" dirty="0">
                  <a:solidFill>
                    <a:srgbClr val="000000"/>
                  </a:solidFill>
                  <a:latin typeface="Nunito"/>
                  <a:ea typeface="Nunito"/>
                  <a:cs typeface="Nunito"/>
                  <a:sym typeface="Nunito"/>
                </a:rPr>
                <a:t>Sertifikat prestasi akademik/nonakademik, </a:t>
              </a:r>
            </a:p>
            <a:p>
              <a:pPr marL="180975" lvl="1" indent="-180000" algn="l">
                <a:lnSpc>
                  <a:spcPts val="1800"/>
                </a:lnSpc>
                <a:buFont typeface="Arial"/>
                <a:buChar char="•"/>
              </a:pPr>
              <a:r>
                <a:rPr lang="id-ID" sz="1500" noProof="0" dirty="0">
                  <a:solidFill>
                    <a:srgbClr val="000000"/>
                  </a:solidFill>
                  <a:latin typeface="Nunito"/>
                  <a:ea typeface="Nunito"/>
                  <a:cs typeface="Nunito"/>
                  <a:sym typeface="Nunito"/>
                </a:rPr>
                <a:t>Sertifikat seleksi ketat bukan perlombaan, </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SK Kepala Sekolah terkait kepengurusan OSIS/MPK/Ekskul (untuk jenjang SMA dan SMK), </a:t>
              </a:r>
            </a:p>
            <a:p>
              <a:pPr marL="180975" lvl="1" indent="-180000" algn="just">
                <a:lnSpc>
                  <a:spcPts val="1800"/>
                </a:lnSpc>
                <a:buFont typeface="Arial"/>
                <a:buChar char="•"/>
              </a:pPr>
              <a:r>
                <a:rPr lang="id-ID" sz="1500" noProof="0" dirty="0">
                  <a:solidFill>
                    <a:srgbClr val="000000"/>
                  </a:solidFill>
                  <a:latin typeface="Nunito"/>
                  <a:ea typeface="Nunito"/>
                  <a:cs typeface="Nunito"/>
                  <a:sym typeface="Nunito"/>
                </a:rPr>
                <a:t>SPTJM keabsahan dokumen dari Orang Tua/Wali CMB bermaterai cukup.</a:t>
              </a:r>
              <a:r>
                <a:rPr lang="id-ID" sz="1500" b="1" noProof="0" dirty="0">
                  <a:solidFill>
                    <a:srgbClr val="000000"/>
                  </a:solidFill>
                  <a:latin typeface="Nunito Bold"/>
                  <a:ea typeface="Nunito Bold"/>
                  <a:cs typeface="Nunito Bold"/>
                  <a:sym typeface="Nunito Bold"/>
                </a:rPr>
                <a:t>*</a:t>
              </a:r>
            </a:p>
            <a:p>
              <a:pPr marL="24132" lvl="1" indent="-12066" algn="just">
                <a:lnSpc>
                  <a:spcPts val="240"/>
                </a:lnSpc>
              </a:pPr>
              <a:endParaRPr lang="id-ID" sz="1500" b="1" noProof="0" dirty="0">
                <a:solidFill>
                  <a:srgbClr val="000000"/>
                </a:solidFill>
                <a:latin typeface="Nunito Bold"/>
                <a:ea typeface="Nunito Bold"/>
                <a:cs typeface="Nunito Bold"/>
                <a:sym typeface="Nunito Bold"/>
              </a:endParaRPr>
            </a:p>
            <a:p>
              <a:pPr marL="180975" lvl="1" indent="-90488" algn="just">
                <a:lnSpc>
                  <a:spcPts val="1800"/>
                </a:lnSpc>
              </a:pPr>
              <a:r>
                <a:rPr lang="id-ID" sz="1500" noProof="0" dirty="0">
                  <a:solidFill>
                    <a:srgbClr val="000000"/>
                  </a:solidFill>
                  <a:latin typeface="Nunito"/>
                  <a:ea typeface="Nunito"/>
                  <a:cs typeface="Nunito"/>
                  <a:sym typeface="Nunito"/>
                </a:rPr>
                <a:t>Keterangan: </a:t>
              </a:r>
              <a:r>
                <a:rPr lang="id-ID" sz="1500" b="1" noProof="0" dirty="0">
                  <a:solidFill>
                    <a:srgbClr val="000000"/>
                  </a:solidFill>
                  <a:latin typeface="Nunito Bold"/>
                  <a:ea typeface="Nunito Bold"/>
                  <a:cs typeface="Nunito Bold"/>
                  <a:sym typeface="Nunito Bold"/>
                </a:rPr>
                <a:t>*Wajib</a:t>
              </a:r>
            </a:p>
            <a:p>
              <a:pPr marL="180975" lvl="1" indent="-90488" algn="just">
                <a:lnSpc>
                  <a:spcPts val="1800"/>
                </a:lnSpc>
              </a:pPr>
              <a:endParaRPr lang="id-ID" sz="1500" b="1" noProof="0" dirty="0">
                <a:solidFill>
                  <a:srgbClr val="000000"/>
                </a:solidFill>
                <a:latin typeface="Nunito Bold"/>
                <a:ea typeface="Nunito Bold"/>
                <a:cs typeface="Nunito Bold"/>
                <a:sym typeface="Nunito Bold"/>
              </a:endParaRPr>
            </a:p>
          </p:txBody>
        </p:sp>
      </p:grpSp>
      <p:grpSp>
        <p:nvGrpSpPr>
          <p:cNvPr id="19" name="Group 19"/>
          <p:cNvGrpSpPr/>
          <p:nvPr/>
        </p:nvGrpSpPr>
        <p:grpSpPr>
          <a:xfrm>
            <a:off x="8141229" y="4302128"/>
            <a:ext cx="1986430" cy="2261691"/>
            <a:chOff x="0" y="0"/>
            <a:chExt cx="2648573" cy="3015587"/>
          </a:xfrm>
        </p:grpSpPr>
        <p:sp>
          <p:nvSpPr>
            <p:cNvPr id="20" name="Freeform 20"/>
            <p:cNvSpPr/>
            <p:nvPr/>
          </p:nvSpPr>
          <p:spPr>
            <a:xfrm>
              <a:off x="0" y="0"/>
              <a:ext cx="2506569" cy="1905535"/>
            </a:xfrm>
            <a:custGeom>
              <a:avLst/>
              <a:gdLst/>
              <a:ahLst/>
              <a:cxnLst/>
              <a:rect l="l" t="t" r="r" b="b"/>
              <a:pathLst>
                <a:path w="2506569" h="1905535">
                  <a:moveTo>
                    <a:pt x="0" y="0"/>
                  </a:moveTo>
                  <a:lnTo>
                    <a:pt x="2506569" y="0"/>
                  </a:lnTo>
                  <a:lnTo>
                    <a:pt x="2506569" y="1905535"/>
                  </a:lnTo>
                  <a:lnTo>
                    <a:pt x="0" y="1905535"/>
                  </a:lnTo>
                  <a:close/>
                </a:path>
              </a:pathLst>
            </a:custGeom>
            <a:solidFill>
              <a:srgbClr val="000000">
                <a:alpha val="0"/>
              </a:srgbClr>
            </a:solidFill>
          </p:spPr>
          <p:txBody>
            <a:bodyPr/>
            <a:lstStyle/>
            <a:p>
              <a:endParaRPr lang="id-ID" noProof="0" dirty="0"/>
            </a:p>
          </p:txBody>
        </p:sp>
        <p:sp>
          <p:nvSpPr>
            <p:cNvPr id="21" name="TextBox 21"/>
            <p:cNvSpPr txBox="1"/>
            <p:nvPr/>
          </p:nvSpPr>
          <p:spPr>
            <a:xfrm>
              <a:off x="142004" y="1138627"/>
              <a:ext cx="2506569" cy="1876960"/>
            </a:xfrm>
            <a:prstGeom prst="rect">
              <a:avLst/>
            </a:prstGeom>
          </p:spPr>
          <p:txBody>
            <a:bodyPr lIns="0" tIns="0" rIns="0" bIns="0" rtlCol="0" anchor="t"/>
            <a:lstStyle/>
            <a:p>
              <a:pPr algn="ctr">
                <a:lnSpc>
                  <a:spcPts val="1665"/>
                </a:lnSpc>
              </a:pPr>
              <a:r>
                <a:rPr lang="id-ID" sz="1632" noProof="0" dirty="0">
                  <a:solidFill>
                    <a:srgbClr val="000000"/>
                  </a:solidFill>
                  <a:latin typeface="Nunito"/>
                  <a:ea typeface="Nunito"/>
                  <a:cs typeface="Nunito"/>
                  <a:sym typeface="Nunito"/>
                </a:rPr>
                <a:t>Mencetak tanda bukti pengajuan prapendaftaran yang berisi Nama dan Nomor Peserta.</a:t>
              </a:r>
            </a:p>
            <a:p>
              <a:pPr algn="ctr">
                <a:lnSpc>
                  <a:spcPts val="2449"/>
                </a:lnSpc>
              </a:pPr>
              <a:endParaRPr lang="id-ID" sz="1632" noProof="0" dirty="0">
                <a:solidFill>
                  <a:srgbClr val="000000"/>
                </a:solidFill>
                <a:latin typeface="Nunito"/>
                <a:ea typeface="Nunito"/>
                <a:cs typeface="Nunito"/>
                <a:sym typeface="Nunito"/>
              </a:endParaRPr>
            </a:p>
          </p:txBody>
        </p:sp>
      </p:grpSp>
      <p:grpSp>
        <p:nvGrpSpPr>
          <p:cNvPr id="22" name="Group 22"/>
          <p:cNvGrpSpPr/>
          <p:nvPr/>
        </p:nvGrpSpPr>
        <p:grpSpPr>
          <a:xfrm>
            <a:off x="11353800" y="5140097"/>
            <a:ext cx="2454501" cy="2985997"/>
            <a:chOff x="-105557" y="-1796395"/>
            <a:chExt cx="3272670" cy="3981330"/>
          </a:xfrm>
        </p:grpSpPr>
        <p:sp>
          <p:nvSpPr>
            <p:cNvPr id="23" name="Freeform 23"/>
            <p:cNvSpPr/>
            <p:nvPr/>
          </p:nvSpPr>
          <p:spPr>
            <a:xfrm>
              <a:off x="0" y="0"/>
              <a:ext cx="3167113" cy="2184935"/>
            </a:xfrm>
            <a:custGeom>
              <a:avLst/>
              <a:gdLst/>
              <a:ahLst/>
              <a:cxnLst/>
              <a:rect l="l" t="t" r="r" b="b"/>
              <a:pathLst>
                <a:path w="3167113" h="2184935">
                  <a:moveTo>
                    <a:pt x="0" y="0"/>
                  </a:moveTo>
                  <a:lnTo>
                    <a:pt x="3167113" y="0"/>
                  </a:lnTo>
                  <a:lnTo>
                    <a:pt x="3167113" y="2184935"/>
                  </a:lnTo>
                  <a:lnTo>
                    <a:pt x="0" y="2184935"/>
                  </a:lnTo>
                  <a:close/>
                </a:path>
              </a:pathLst>
            </a:custGeom>
            <a:solidFill>
              <a:srgbClr val="000000">
                <a:alpha val="0"/>
              </a:srgbClr>
            </a:solidFill>
          </p:spPr>
          <p:txBody>
            <a:bodyPr/>
            <a:lstStyle/>
            <a:p>
              <a:endParaRPr lang="id-ID" noProof="0" dirty="0"/>
            </a:p>
          </p:txBody>
        </p:sp>
        <p:sp>
          <p:nvSpPr>
            <p:cNvPr id="24" name="TextBox 24"/>
            <p:cNvSpPr txBox="1"/>
            <p:nvPr/>
          </p:nvSpPr>
          <p:spPr>
            <a:xfrm>
              <a:off x="-105557" y="-1796395"/>
              <a:ext cx="3167114" cy="2156360"/>
            </a:xfrm>
            <a:prstGeom prst="rect">
              <a:avLst/>
            </a:prstGeom>
          </p:spPr>
          <p:txBody>
            <a:bodyPr lIns="0" tIns="0" rIns="0" bIns="0" rtlCol="0" anchor="t"/>
            <a:lstStyle/>
            <a:p>
              <a:pPr algn="ctr">
                <a:lnSpc>
                  <a:spcPts val="1665"/>
                </a:lnSpc>
              </a:pPr>
              <a:r>
                <a:rPr lang="id-ID" sz="1632" noProof="0" dirty="0">
                  <a:solidFill>
                    <a:srgbClr val="000000"/>
                  </a:solidFill>
                  <a:latin typeface="Nunito"/>
                  <a:ea typeface="Nunito"/>
                  <a:cs typeface="Nunito"/>
                  <a:sym typeface="Nunito"/>
                </a:rPr>
                <a:t>Memantau hasil verifikasi berkas prapendaftaran yang telah diunggah di laman </a:t>
              </a:r>
              <a:r>
                <a:rPr lang="id-ID" sz="1632" i="1" u="sng" noProof="0" dirty="0">
                  <a:solidFill>
                    <a:srgbClr val="0000FF"/>
                  </a:solidFill>
                  <a:latin typeface="Nunito Italics"/>
                  <a:ea typeface="Nunito Italics"/>
                  <a:cs typeface="Nunito Italics"/>
                  <a:sym typeface="Nunito Italics"/>
                  <a:hlinkClick r:id="rId6" tooltip="https://sidanira.jakarta.go.id/prapendaftaran"/>
                </a:rPr>
                <a:t>https://sidanira.jakarta.go.id/prapendaftaran.</a:t>
              </a:r>
            </a:p>
            <a:p>
              <a:pPr algn="ctr">
                <a:lnSpc>
                  <a:spcPts val="2449"/>
                </a:lnSpc>
              </a:pPr>
              <a:endParaRPr lang="id-ID" sz="1632" i="1" u="sng" noProof="0" dirty="0">
                <a:solidFill>
                  <a:srgbClr val="0000FF"/>
                </a:solidFill>
                <a:latin typeface="Nunito Italics"/>
                <a:ea typeface="Nunito Italics"/>
                <a:cs typeface="Nunito Italics"/>
                <a:sym typeface="Nunito Italics"/>
                <a:hlinkClick r:id="rId6" tooltip="https://sidanira.jakarta.go.id/prapendaftaran"/>
              </a:endParaRPr>
            </a:p>
          </p:txBody>
        </p:sp>
      </p:grpSp>
      <p:grpSp>
        <p:nvGrpSpPr>
          <p:cNvPr id="25" name="Group 25"/>
          <p:cNvGrpSpPr/>
          <p:nvPr/>
        </p:nvGrpSpPr>
        <p:grpSpPr>
          <a:xfrm>
            <a:off x="14630400" y="5148470"/>
            <a:ext cx="2744871" cy="2057801"/>
            <a:chOff x="0" y="0"/>
            <a:chExt cx="3659829" cy="2743735"/>
          </a:xfrm>
        </p:grpSpPr>
        <p:sp>
          <p:nvSpPr>
            <p:cNvPr id="26" name="Freeform 26"/>
            <p:cNvSpPr/>
            <p:nvPr/>
          </p:nvSpPr>
          <p:spPr>
            <a:xfrm>
              <a:off x="0" y="0"/>
              <a:ext cx="3659829" cy="2743735"/>
            </a:xfrm>
            <a:custGeom>
              <a:avLst/>
              <a:gdLst/>
              <a:ahLst/>
              <a:cxnLst/>
              <a:rect l="l" t="t" r="r" b="b"/>
              <a:pathLst>
                <a:path w="3659829" h="2743735">
                  <a:moveTo>
                    <a:pt x="0" y="0"/>
                  </a:moveTo>
                  <a:lnTo>
                    <a:pt x="3659829" y="0"/>
                  </a:lnTo>
                  <a:lnTo>
                    <a:pt x="3659829" y="2743735"/>
                  </a:lnTo>
                  <a:lnTo>
                    <a:pt x="0" y="2743735"/>
                  </a:lnTo>
                  <a:close/>
                </a:path>
              </a:pathLst>
            </a:custGeom>
            <a:solidFill>
              <a:srgbClr val="000000">
                <a:alpha val="0"/>
              </a:srgbClr>
            </a:solidFill>
          </p:spPr>
          <p:txBody>
            <a:bodyPr/>
            <a:lstStyle/>
            <a:p>
              <a:endParaRPr lang="id-ID" noProof="0" dirty="0"/>
            </a:p>
          </p:txBody>
        </p:sp>
        <p:sp>
          <p:nvSpPr>
            <p:cNvPr id="27" name="TextBox 27"/>
            <p:cNvSpPr txBox="1"/>
            <p:nvPr/>
          </p:nvSpPr>
          <p:spPr>
            <a:xfrm>
              <a:off x="0" y="28575"/>
              <a:ext cx="3659829" cy="2715160"/>
            </a:xfrm>
            <a:prstGeom prst="rect">
              <a:avLst/>
            </a:prstGeom>
          </p:spPr>
          <p:txBody>
            <a:bodyPr lIns="0" tIns="0" rIns="0" bIns="0" rtlCol="0" anchor="t"/>
            <a:lstStyle/>
            <a:p>
              <a:pPr algn="ctr">
                <a:lnSpc>
                  <a:spcPts val="1665"/>
                </a:lnSpc>
              </a:pPr>
              <a:r>
                <a:rPr lang="id-ID" sz="1632" noProof="0" dirty="0">
                  <a:solidFill>
                    <a:srgbClr val="000000"/>
                  </a:solidFill>
                  <a:latin typeface="Nunito"/>
                  <a:ea typeface="Nunito"/>
                  <a:cs typeface="Nunito"/>
                  <a:sym typeface="Nunito"/>
                </a:rPr>
                <a:t>Cetak tanda bukti hasil verifikasi prapendaftaran yang berisi persetujuan pernyataan kebenaran data hasil prapendaftaran untuk proses pendaftaran SPMB pada laman </a:t>
              </a:r>
              <a:r>
                <a:rPr lang="id-ID" sz="1632" i="1" u="sng" noProof="0" dirty="0">
                  <a:solidFill>
                    <a:srgbClr val="0000FF"/>
                  </a:solidFill>
                  <a:latin typeface="Nunito Italics"/>
                  <a:ea typeface="Nunito Italics"/>
                  <a:cs typeface="Nunito Italics"/>
                  <a:sym typeface="Nunito Italics"/>
                  <a:hlinkClick r:id="rId7" tooltip="https://spmb.jakarta.go.id/"/>
                </a:rPr>
                <a:t>https://spmb.jakarta.go.id</a:t>
              </a:r>
              <a:r>
                <a:rPr lang="id-ID" sz="1632" noProof="0" dirty="0">
                  <a:solidFill>
                    <a:srgbClr val="0000FF"/>
                  </a:solidFill>
                  <a:latin typeface="Nunito"/>
                  <a:ea typeface="Nunito"/>
                  <a:cs typeface="Nunito"/>
                  <a:sym typeface="Nunito"/>
                </a:rPr>
                <a:t>.</a:t>
              </a:r>
            </a:p>
            <a:p>
              <a:pPr algn="ctr">
                <a:lnSpc>
                  <a:spcPts val="2449"/>
                </a:lnSpc>
              </a:pPr>
              <a:endParaRPr lang="id-ID" sz="1632" noProof="0" dirty="0">
                <a:solidFill>
                  <a:srgbClr val="0000FF"/>
                </a:solidFill>
                <a:latin typeface="Nunito"/>
                <a:ea typeface="Nunito"/>
                <a:cs typeface="Nunito"/>
                <a:sym typeface="Nunito"/>
              </a:endParaRPr>
            </a:p>
          </p:txBody>
        </p:sp>
      </p:grpSp>
      <p:grpSp>
        <p:nvGrpSpPr>
          <p:cNvPr id="28" name="Group 28"/>
          <p:cNvGrpSpPr/>
          <p:nvPr/>
        </p:nvGrpSpPr>
        <p:grpSpPr>
          <a:xfrm>
            <a:off x="1096737" y="2080990"/>
            <a:ext cx="16398160" cy="3204806"/>
            <a:chOff x="0" y="0"/>
            <a:chExt cx="21864213" cy="4273076"/>
          </a:xfrm>
        </p:grpSpPr>
        <p:sp>
          <p:nvSpPr>
            <p:cNvPr id="29" name="Freeform 29"/>
            <p:cNvSpPr/>
            <p:nvPr/>
          </p:nvSpPr>
          <p:spPr>
            <a:xfrm>
              <a:off x="699956" y="1784441"/>
              <a:ext cx="1442355" cy="1442355"/>
            </a:xfrm>
            <a:custGeom>
              <a:avLst/>
              <a:gdLst/>
              <a:ahLst/>
              <a:cxnLst/>
              <a:rect l="l" t="t" r="r" b="b"/>
              <a:pathLst>
                <a:path w="1442355" h="1442355">
                  <a:moveTo>
                    <a:pt x="0" y="0"/>
                  </a:moveTo>
                  <a:lnTo>
                    <a:pt x="1442355" y="0"/>
                  </a:lnTo>
                  <a:lnTo>
                    <a:pt x="1442355" y="1442355"/>
                  </a:lnTo>
                  <a:lnTo>
                    <a:pt x="0" y="14423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d-ID" noProof="0" dirty="0"/>
            </a:p>
          </p:txBody>
        </p:sp>
        <p:sp>
          <p:nvSpPr>
            <p:cNvPr id="30" name="Freeform 30"/>
            <p:cNvSpPr/>
            <p:nvPr/>
          </p:nvSpPr>
          <p:spPr>
            <a:xfrm>
              <a:off x="5320004" y="1784441"/>
              <a:ext cx="1442355" cy="1442355"/>
            </a:xfrm>
            <a:custGeom>
              <a:avLst/>
              <a:gdLst/>
              <a:ahLst/>
              <a:cxnLst/>
              <a:rect l="l" t="t" r="r" b="b"/>
              <a:pathLst>
                <a:path w="1442355" h="1442355">
                  <a:moveTo>
                    <a:pt x="0" y="0"/>
                  </a:moveTo>
                  <a:lnTo>
                    <a:pt x="1442355" y="0"/>
                  </a:lnTo>
                  <a:lnTo>
                    <a:pt x="1442355" y="1442355"/>
                  </a:lnTo>
                  <a:lnTo>
                    <a:pt x="0" y="14423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d-ID" noProof="0" dirty="0"/>
            </a:p>
          </p:txBody>
        </p:sp>
        <p:sp>
          <p:nvSpPr>
            <p:cNvPr id="31" name="Freeform 31"/>
            <p:cNvSpPr/>
            <p:nvPr/>
          </p:nvSpPr>
          <p:spPr>
            <a:xfrm>
              <a:off x="10066507" y="1784441"/>
              <a:ext cx="1442355" cy="1442355"/>
            </a:xfrm>
            <a:custGeom>
              <a:avLst/>
              <a:gdLst/>
              <a:ahLst/>
              <a:cxnLst/>
              <a:rect l="l" t="t" r="r" b="b"/>
              <a:pathLst>
                <a:path w="1442355" h="1442355">
                  <a:moveTo>
                    <a:pt x="0" y="0"/>
                  </a:moveTo>
                  <a:lnTo>
                    <a:pt x="1442354" y="0"/>
                  </a:lnTo>
                  <a:lnTo>
                    <a:pt x="1442354" y="1442355"/>
                  </a:lnTo>
                  <a:lnTo>
                    <a:pt x="0" y="14423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d-ID" noProof="0" dirty="0"/>
            </a:p>
          </p:txBody>
        </p:sp>
        <p:sp>
          <p:nvSpPr>
            <p:cNvPr id="32" name="Freeform 32"/>
            <p:cNvSpPr/>
            <p:nvPr/>
          </p:nvSpPr>
          <p:spPr>
            <a:xfrm>
              <a:off x="14560100" y="1784441"/>
              <a:ext cx="1442355" cy="1442355"/>
            </a:xfrm>
            <a:custGeom>
              <a:avLst/>
              <a:gdLst/>
              <a:ahLst/>
              <a:cxnLst/>
              <a:rect l="l" t="t" r="r" b="b"/>
              <a:pathLst>
                <a:path w="1442355" h="1442355">
                  <a:moveTo>
                    <a:pt x="0" y="0"/>
                  </a:moveTo>
                  <a:lnTo>
                    <a:pt x="1442355" y="0"/>
                  </a:lnTo>
                  <a:lnTo>
                    <a:pt x="1442355" y="1442355"/>
                  </a:lnTo>
                  <a:lnTo>
                    <a:pt x="0" y="14423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d-ID" noProof="0" dirty="0"/>
            </a:p>
          </p:txBody>
        </p:sp>
        <p:sp>
          <p:nvSpPr>
            <p:cNvPr id="33" name="Freeform 33"/>
            <p:cNvSpPr/>
            <p:nvPr/>
          </p:nvSpPr>
          <p:spPr>
            <a:xfrm rot="1788336">
              <a:off x="2838573" y="1783926"/>
              <a:ext cx="1759515" cy="1348228"/>
            </a:xfrm>
            <a:custGeom>
              <a:avLst/>
              <a:gdLst/>
              <a:ahLst/>
              <a:cxnLst/>
              <a:rect l="l" t="t" r="r" b="b"/>
              <a:pathLst>
                <a:path w="1759515" h="1348228">
                  <a:moveTo>
                    <a:pt x="0" y="0"/>
                  </a:moveTo>
                  <a:lnTo>
                    <a:pt x="1759515" y="0"/>
                  </a:lnTo>
                  <a:lnTo>
                    <a:pt x="1759515" y="1348228"/>
                  </a:lnTo>
                  <a:lnTo>
                    <a:pt x="0" y="1348228"/>
                  </a:lnTo>
                  <a:lnTo>
                    <a:pt x="0" y="0"/>
                  </a:lnTo>
                  <a:close/>
                </a:path>
              </a:pathLst>
            </a:custGeom>
            <a:blipFill>
              <a:blip r:embed="rId16">
                <a:extLst>
                  <a:ext uri="{96DAC541-7B7A-43D3-8B79-37D633B846F1}">
                    <asvg:svgBlip xmlns:asvg="http://schemas.microsoft.com/office/drawing/2016/SVG/main" r:embed="rId17"/>
                  </a:ext>
                </a:extLst>
              </a:blip>
              <a:stretch>
                <a:fillRect t="-230" b="-230"/>
              </a:stretch>
            </a:blipFill>
          </p:spPr>
          <p:txBody>
            <a:bodyPr/>
            <a:lstStyle/>
            <a:p>
              <a:endParaRPr lang="id-ID" noProof="0" dirty="0"/>
            </a:p>
          </p:txBody>
        </p:sp>
        <p:sp>
          <p:nvSpPr>
            <p:cNvPr id="34" name="Freeform 34"/>
            <p:cNvSpPr/>
            <p:nvPr/>
          </p:nvSpPr>
          <p:spPr>
            <a:xfrm rot="1788336">
              <a:off x="7484275" y="1783926"/>
              <a:ext cx="1759515" cy="1348228"/>
            </a:xfrm>
            <a:custGeom>
              <a:avLst/>
              <a:gdLst/>
              <a:ahLst/>
              <a:cxnLst/>
              <a:rect l="l" t="t" r="r" b="b"/>
              <a:pathLst>
                <a:path w="1759515" h="1348228">
                  <a:moveTo>
                    <a:pt x="0" y="0"/>
                  </a:moveTo>
                  <a:lnTo>
                    <a:pt x="1759514" y="0"/>
                  </a:lnTo>
                  <a:lnTo>
                    <a:pt x="1759514" y="1348228"/>
                  </a:lnTo>
                  <a:lnTo>
                    <a:pt x="0" y="1348228"/>
                  </a:lnTo>
                  <a:lnTo>
                    <a:pt x="0" y="0"/>
                  </a:lnTo>
                  <a:close/>
                </a:path>
              </a:pathLst>
            </a:custGeom>
            <a:blipFill>
              <a:blip r:embed="rId16">
                <a:extLst>
                  <a:ext uri="{96DAC541-7B7A-43D3-8B79-37D633B846F1}">
                    <asvg:svgBlip xmlns:asvg="http://schemas.microsoft.com/office/drawing/2016/SVG/main" r:embed="rId17"/>
                  </a:ext>
                </a:extLst>
              </a:blip>
              <a:stretch>
                <a:fillRect t="-230" b="-230"/>
              </a:stretch>
            </a:blipFill>
          </p:spPr>
          <p:txBody>
            <a:bodyPr/>
            <a:lstStyle/>
            <a:p>
              <a:endParaRPr lang="id-ID" noProof="0" dirty="0"/>
            </a:p>
          </p:txBody>
        </p:sp>
        <p:sp>
          <p:nvSpPr>
            <p:cNvPr id="35" name="Freeform 35"/>
            <p:cNvSpPr/>
            <p:nvPr/>
          </p:nvSpPr>
          <p:spPr>
            <a:xfrm rot="1788336">
              <a:off x="12104324" y="1783926"/>
              <a:ext cx="1759515" cy="1348228"/>
            </a:xfrm>
            <a:custGeom>
              <a:avLst/>
              <a:gdLst/>
              <a:ahLst/>
              <a:cxnLst/>
              <a:rect l="l" t="t" r="r" b="b"/>
              <a:pathLst>
                <a:path w="1759515" h="1348228">
                  <a:moveTo>
                    <a:pt x="0" y="0"/>
                  </a:moveTo>
                  <a:lnTo>
                    <a:pt x="1759515" y="0"/>
                  </a:lnTo>
                  <a:lnTo>
                    <a:pt x="1759515" y="1348228"/>
                  </a:lnTo>
                  <a:lnTo>
                    <a:pt x="0" y="1348228"/>
                  </a:lnTo>
                  <a:lnTo>
                    <a:pt x="0" y="0"/>
                  </a:lnTo>
                  <a:close/>
                </a:path>
              </a:pathLst>
            </a:custGeom>
            <a:blipFill>
              <a:blip r:embed="rId16">
                <a:extLst>
                  <a:ext uri="{96DAC541-7B7A-43D3-8B79-37D633B846F1}">
                    <asvg:svgBlip xmlns:asvg="http://schemas.microsoft.com/office/drawing/2016/SVG/main" r:embed="rId17"/>
                  </a:ext>
                </a:extLst>
              </a:blip>
              <a:stretch>
                <a:fillRect t="-230" b="-230"/>
              </a:stretch>
            </a:blipFill>
          </p:spPr>
          <p:txBody>
            <a:bodyPr/>
            <a:lstStyle/>
            <a:p>
              <a:endParaRPr lang="id-ID" noProof="0" dirty="0"/>
            </a:p>
          </p:txBody>
        </p:sp>
        <p:grpSp>
          <p:nvGrpSpPr>
            <p:cNvPr id="36" name="Group 36"/>
            <p:cNvGrpSpPr/>
            <p:nvPr/>
          </p:nvGrpSpPr>
          <p:grpSpPr>
            <a:xfrm>
              <a:off x="0" y="3224332"/>
              <a:ext cx="3015068" cy="664855"/>
              <a:chOff x="0" y="0"/>
              <a:chExt cx="3015068" cy="664855"/>
            </a:xfrm>
          </p:grpSpPr>
          <p:sp>
            <p:nvSpPr>
              <p:cNvPr id="37" name="Freeform 37"/>
              <p:cNvSpPr/>
              <p:nvPr/>
            </p:nvSpPr>
            <p:spPr>
              <a:xfrm>
                <a:off x="0" y="0"/>
                <a:ext cx="2915584" cy="511879"/>
              </a:xfrm>
              <a:custGeom>
                <a:avLst/>
                <a:gdLst/>
                <a:ahLst/>
                <a:cxnLst/>
                <a:rect l="l" t="t" r="r" b="b"/>
                <a:pathLst>
                  <a:path w="2915584" h="511879">
                    <a:moveTo>
                      <a:pt x="0" y="0"/>
                    </a:moveTo>
                    <a:lnTo>
                      <a:pt x="2915584" y="0"/>
                    </a:lnTo>
                    <a:lnTo>
                      <a:pt x="2915584" y="511879"/>
                    </a:lnTo>
                    <a:lnTo>
                      <a:pt x="0" y="511879"/>
                    </a:lnTo>
                    <a:close/>
                  </a:path>
                </a:pathLst>
              </a:custGeom>
              <a:solidFill>
                <a:srgbClr val="000000">
                  <a:alpha val="0"/>
                </a:srgbClr>
              </a:solidFill>
            </p:spPr>
            <p:txBody>
              <a:bodyPr/>
              <a:lstStyle/>
              <a:p>
                <a:endParaRPr lang="id-ID" noProof="0" dirty="0"/>
              </a:p>
            </p:txBody>
          </p:sp>
          <p:sp>
            <p:nvSpPr>
              <p:cNvPr id="38" name="TextBox 38"/>
              <p:cNvSpPr txBox="1"/>
              <p:nvPr/>
            </p:nvSpPr>
            <p:spPr>
              <a:xfrm>
                <a:off x="99484" y="181551"/>
                <a:ext cx="2915584" cy="483304"/>
              </a:xfrm>
              <a:prstGeom prst="rect">
                <a:avLst/>
              </a:prstGeom>
            </p:spPr>
            <p:txBody>
              <a:bodyPr lIns="0" tIns="0" rIns="0" bIns="0" rtlCol="0" anchor="t"/>
              <a:lstStyle/>
              <a:p>
                <a:pPr algn="ctr">
                  <a:lnSpc>
                    <a:spcPts val="1819"/>
                  </a:lnSpc>
                </a:pPr>
                <a:r>
                  <a:rPr lang="id-ID" sz="1857" b="1" noProof="0" dirty="0">
                    <a:solidFill>
                      <a:srgbClr val="000000"/>
                    </a:solidFill>
                    <a:latin typeface="Nunito Bold"/>
                    <a:ea typeface="Nunito Bold"/>
                    <a:cs typeface="Nunito Bold"/>
                    <a:sym typeface="Nunito Bold"/>
                  </a:rPr>
                  <a:t>ISI </a:t>
                </a:r>
                <a:r>
                  <a:rPr lang="id-ID" b="1" noProof="0" dirty="0">
                    <a:solidFill>
                      <a:srgbClr val="000000"/>
                    </a:solidFill>
                    <a:latin typeface="Nunito Bold"/>
                    <a:ea typeface="Nunito Bold"/>
                    <a:cs typeface="Nunito Bold"/>
                    <a:sym typeface="Nunito Bold"/>
                  </a:rPr>
                  <a:t>FORMULIR</a:t>
                </a:r>
              </a:p>
            </p:txBody>
          </p:sp>
        </p:grpSp>
        <p:grpSp>
          <p:nvGrpSpPr>
            <p:cNvPr id="39" name="Group 39"/>
            <p:cNvGrpSpPr/>
            <p:nvPr/>
          </p:nvGrpSpPr>
          <p:grpSpPr>
            <a:xfrm>
              <a:off x="4024084" y="3275369"/>
              <a:ext cx="4049271" cy="503179"/>
              <a:chOff x="-632989" y="0"/>
              <a:chExt cx="4049271" cy="503179"/>
            </a:xfrm>
          </p:grpSpPr>
          <p:sp>
            <p:nvSpPr>
              <p:cNvPr id="40" name="Freeform 40"/>
              <p:cNvSpPr/>
              <p:nvPr/>
            </p:nvSpPr>
            <p:spPr>
              <a:xfrm>
                <a:off x="0" y="0"/>
                <a:ext cx="2914099" cy="460842"/>
              </a:xfrm>
              <a:custGeom>
                <a:avLst/>
                <a:gdLst/>
                <a:ahLst/>
                <a:cxnLst/>
                <a:rect l="l" t="t" r="r" b="b"/>
                <a:pathLst>
                  <a:path w="2914099" h="460842">
                    <a:moveTo>
                      <a:pt x="0" y="0"/>
                    </a:moveTo>
                    <a:lnTo>
                      <a:pt x="2914099" y="0"/>
                    </a:lnTo>
                    <a:lnTo>
                      <a:pt x="2914099" y="460842"/>
                    </a:lnTo>
                    <a:lnTo>
                      <a:pt x="0" y="460842"/>
                    </a:lnTo>
                    <a:close/>
                  </a:path>
                </a:pathLst>
              </a:custGeom>
              <a:solidFill>
                <a:srgbClr val="000000">
                  <a:alpha val="0"/>
                </a:srgbClr>
              </a:solidFill>
            </p:spPr>
            <p:txBody>
              <a:bodyPr/>
              <a:lstStyle/>
              <a:p>
                <a:endParaRPr lang="id-ID" noProof="0" dirty="0"/>
              </a:p>
            </p:txBody>
          </p:sp>
          <p:sp>
            <p:nvSpPr>
              <p:cNvPr id="41" name="TextBox 41"/>
              <p:cNvSpPr txBox="1"/>
              <p:nvPr/>
            </p:nvSpPr>
            <p:spPr>
              <a:xfrm>
                <a:off x="-632989" y="143592"/>
                <a:ext cx="4049271" cy="359587"/>
              </a:xfrm>
              <a:prstGeom prst="rect">
                <a:avLst/>
              </a:prstGeom>
            </p:spPr>
            <p:txBody>
              <a:bodyPr lIns="0" tIns="0" rIns="0" bIns="0" rtlCol="0" anchor="t"/>
              <a:lstStyle/>
              <a:p>
                <a:pPr algn="ctr">
                  <a:lnSpc>
                    <a:spcPts val="1624"/>
                  </a:lnSpc>
                </a:pPr>
                <a:r>
                  <a:rPr lang="id-ID" b="1" noProof="0" dirty="0">
                    <a:solidFill>
                      <a:srgbClr val="000000"/>
                    </a:solidFill>
                    <a:latin typeface="Nunito Bold"/>
                    <a:ea typeface="Nunito Bold"/>
                    <a:cs typeface="Nunito Bold"/>
                    <a:sym typeface="Nunito Bold"/>
                  </a:rPr>
                  <a:t>UNGGAH DOKUMEN</a:t>
                </a:r>
              </a:p>
            </p:txBody>
          </p:sp>
        </p:grpSp>
        <p:grpSp>
          <p:nvGrpSpPr>
            <p:cNvPr id="42" name="Group 42"/>
            <p:cNvGrpSpPr/>
            <p:nvPr/>
          </p:nvGrpSpPr>
          <p:grpSpPr>
            <a:xfrm>
              <a:off x="8885890" y="3224333"/>
              <a:ext cx="4017680" cy="921430"/>
              <a:chOff x="-243487" y="1"/>
              <a:chExt cx="4017680" cy="921430"/>
            </a:xfrm>
          </p:grpSpPr>
          <p:sp>
            <p:nvSpPr>
              <p:cNvPr id="43" name="Freeform 43"/>
              <p:cNvSpPr/>
              <p:nvPr/>
            </p:nvSpPr>
            <p:spPr>
              <a:xfrm>
                <a:off x="0" y="1"/>
                <a:ext cx="3774193" cy="782320"/>
              </a:xfrm>
              <a:custGeom>
                <a:avLst/>
                <a:gdLst/>
                <a:ahLst/>
                <a:cxnLst/>
                <a:rect l="l" t="t" r="r" b="b"/>
                <a:pathLst>
                  <a:path w="3774193" h="782320">
                    <a:moveTo>
                      <a:pt x="0" y="0"/>
                    </a:moveTo>
                    <a:lnTo>
                      <a:pt x="3774193" y="0"/>
                    </a:lnTo>
                    <a:lnTo>
                      <a:pt x="3774193" y="782320"/>
                    </a:lnTo>
                    <a:lnTo>
                      <a:pt x="0" y="782320"/>
                    </a:lnTo>
                    <a:close/>
                  </a:path>
                </a:pathLst>
              </a:custGeom>
              <a:solidFill>
                <a:srgbClr val="000000">
                  <a:alpha val="0"/>
                </a:srgbClr>
              </a:solidFill>
            </p:spPr>
            <p:txBody>
              <a:bodyPr/>
              <a:lstStyle/>
              <a:p>
                <a:endParaRPr lang="id-ID" noProof="0" dirty="0"/>
              </a:p>
            </p:txBody>
          </p:sp>
          <p:sp>
            <p:nvSpPr>
              <p:cNvPr id="44" name="TextBox 44"/>
              <p:cNvSpPr txBox="1"/>
              <p:nvPr/>
            </p:nvSpPr>
            <p:spPr>
              <a:xfrm>
                <a:off x="-243487" y="186736"/>
                <a:ext cx="3774193" cy="734695"/>
              </a:xfrm>
              <a:prstGeom prst="rect">
                <a:avLst/>
              </a:prstGeom>
            </p:spPr>
            <p:txBody>
              <a:bodyPr lIns="0" tIns="0" rIns="0" bIns="0" rtlCol="0" anchor="t"/>
              <a:lstStyle/>
              <a:p>
                <a:pPr algn="ctr">
                  <a:lnSpc>
                    <a:spcPts val="1764"/>
                  </a:lnSpc>
                </a:pPr>
                <a:r>
                  <a:rPr lang="id-ID" sz="1800" b="1" noProof="0" dirty="0">
                    <a:solidFill>
                      <a:srgbClr val="000000"/>
                    </a:solidFill>
                    <a:latin typeface="Nunito Bold"/>
                    <a:ea typeface="Nunito Bold"/>
                    <a:cs typeface="Nunito Bold"/>
                    <a:sym typeface="Nunito Bold"/>
                  </a:rPr>
                  <a:t>CETAK TANDA BUKTI PENGAJUAN</a:t>
                </a:r>
              </a:p>
            </p:txBody>
          </p:sp>
        </p:grpSp>
        <p:grpSp>
          <p:nvGrpSpPr>
            <p:cNvPr id="45" name="Group 45"/>
            <p:cNvGrpSpPr/>
            <p:nvPr/>
          </p:nvGrpSpPr>
          <p:grpSpPr>
            <a:xfrm>
              <a:off x="13168084" y="3216709"/>
              <a:ext cx="4107533" cy="966979"/>
              <a:chOff x="-737233" y="0"/>
              <a:chExt cx="4107533" cy="966979"/>
            </a:xfrm>
          </p:grpSpPr>
          <p:sp>
            <p:nvSpPr>
              <p:cNvPr id="46" name="Freeform 46"/>
              <p:cNvSpPr/>
              <p:nvPr/>
            </p:nvSpPr>
            <p:spPr>
              <a:xfrm>
                <a:off x="0" y="0"/>
                <a:ext cx="2914099" cy="813994"/>
              </a:xfrm>
              <a:custGeom>
                <a:avLst/>
                <a:gdLst/>
                <a:ahLst/>
                <a:cxnLst/>
                <a:rect l="l" t="t" r="r" b="b"/>
                <a:pathLst>
                  <a:path w="2914099" h="813994">
                    <a:moveTo>
                      <a:pt x="0" y="0"/>
                    </a:moveTo>
                    <a:lnTo>
                      <a:pt x="2914099" y="0"/>
                    </a:lnTo>
                    <a:lnTo>
                      <a:pt x="2914099" y="813994"/>
                    </a:lnTo>
                    <a:lnTo>
                      <a:pt x="0" y="813994"/>
                    </a:lnTo>
                    <a:close/>
                  </a:path>
                </a:pathLst>
              </a:custGeom>
              <a:solidFill>
                <a:srgbClr val="000000">
                  <a:alpha val="0"/>
                </a:srgbClr>
              </a:solidFill>
            </p:spPr>
            <p:txBody>
              <a:bodyPr/>
              <a:lstStyle/>
              <a:p>
                <a:endParaRPr lang="id-ID" noProof="0" dirty="0"/>
              </a:p>
            </p:txBody>
          </p:sp>
          <p:sp>
            <p:nvSpPr>
              <p:cNvPr id="47" name="TextBox 47"/>
              <p:cNvSpPr txBox="1"/>
              <p:nvPr/>
            </p:nvSpPr>
            <p:spPr>
              <a:xfrm>
                <a:off x="-737233" y="181560"/>
                <a:ext cx="4107533" cy="785419"/>
              </a:xfrm>
              <a:prstGeom prst="rect">
                <a:avLst/>
              </a:prstGeom>
            </p:spPr>
            <p:txBody>
              <a:bodyPr lIns="0" tIns="0" rIns="0" bIns="0" rtlCol="0" anchor="t"/>
              <a:lstStyle/>
              <a:p>
                <a:pPr algn="ctr">
                  <a:lnSpc>
                    <a:spcPts val="1819"/>
                  </a:lnSpc>
                </a:pPr>
                <a:r>
                  <a:rPr lang="id-ID" b="1" noProof="0" dirty="0">
                    <a:solidFill>
                      <a:srgbClr val="000000"/>
                    </a:solidFill>
                    <a:latin typeface="Nunito Bold"/>
                    <a:ea typeface="Nunito Bold"/>
                    <a:cs typeface="Nunito Bold"/>
                    <a:sym typeface="Nunito Bold"/>
                  </a:rPr>
                  <a:t>MEMANTAU HASIL VERIFIKASI</a:t>
                </a:r>
              </a:p>
            </p:txBody>
          </p:sp>
        </p:grpSp>
        <p:sp>
          <p:nvSpPr>
            <p:cNvPr id="48" name="Freeform 48"/>
            <p:cNvSpPr/>
            <p:nvPr/>
          </p:nvSpPr>
          <p:spPr>
            <a:xfrm>
              <a:off x="19118351" y="1758092"/>
              <a:ext cx="1442355" cy="1442355"/>
            </a:xfrm>
            <a:custGeom>
              <a:avLst/>
              <a:gdLst/>
              <a:ahLst/>
              <a:cxnLst/>
              <a:rect l="l" t="t" r="r" b="b"/>
              <a:pathLst>
                <a:path w="1442355" h="1442355">
                  <a:moveTo>
                    <a:pt x="0" y="0"/>
                  </a:moveTo>
                  <a:lnTo>
                    <a:pt x="1442354" y="0"/>
                  </a:lnTo>
                  <a:lnTo>
                    <a:pt x="1442354" y="1442354"/>
                  </a:lnTo>
                  <a:lnTo>
                    <a:pt x="0" y="144235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id-ID" noProof="0" dirty="0"/>
            </a:p>
          </p:txBody>
        </p:sp>
        <p:sp>
          <p:nvSpPr>
            <p:cNvPr id="49" name="Freeform 49"/>
            <p:cNvSpPr/>
            <p:nvPr/>
          </p:nvSpPr>
          <p:spPr>
            <a:xfrm rot="1788336">
              <a:off x="16662573" y="1757577"/>
              <a:ext cx="1759515" cy="1348228"/>
            </a:xfrm>
            <a:custGeom>
              <a:avLst/>
              <a:gdLst/>
              <a:ahLst/>
              <a:cxnLst/>
              <a:rect l="l" t="t" r="r" b="b"/>
              <a:pathLst>
                <a:path w="1759515" h="1348228">
                  <a:moveTo>
                    <a:pt x="0" y="0"/>
                  </a:moveTo>
                  <a:lnTo>
                    <a:pt x="1759515" y="0"/>
                  </a:lnTo>
                  <a:lnTo>
                    <a:pt x="1759515" y="1348228"/>
                  </a:lnTo>
                  <a:lnTo>
                    <a:pt x="0" y="1348228"/>
                  </a:lnTo>
                  <a:lnTo>
                    <a:pt x="0" y="0"/>
                  </a:lnTo>
                  <a:close/>
                </a:path>
              </a:pathLst>
            </a:custGeom>
            <a:blipFill>
              <a:blip r:embed="rId16">
                <a:extLst>
                  <a:ext uri="{96DAC541-7B7A-43D3-8B79-37D633B846F1}">
                    <asvg:svgBlip xmlns:asvg="http://schemas.microsoft.com/office/drawing/2016/SVG/main" r:embed="rId17"/>
                  </a:ext>
                </a:extLst>
              </a:blip>
              <a:stretch>
                <a:fillRect t="-230" b="-230"/>
              </a:stretch>
            </a:blipFill>
          </p:spPr>
          <p:txBody>
            <a:bodyPr/>
            <a:lstStyle/>
            <a:p>
              <a:endParaRPr lang="id-ID" noProof="0" dirty="0"/>
            </a:p>
          </p:txBody>
        </p:sp>
        <p:grpSp>
          <p:nvGrpSpPr>
            <p:cNvPr id="50" name="Group 50"/>
            <p:cNvGrpSpPr/>
            <p:nvPr/>
          </p:nvGrpSpPr>
          <p:grpSpPr>
            <a:xfrm>
              <a:off x="17968332" y="3204569"/>
              <a:ext cx="3895881" cy="1068507"/>
              <a:chOff x="-60129" y="0"/>
              <a:chExt cx="3895881" cy="1068507"/>
            </a:xfrm>
          </p:grpSpPr>
          <p:sp>
            <p:nvSpPr>
              <p:cNvPr id="51" name="Freeform 51"/>
              <p:cNvSpPr/>
              <p:nvPr/>
            </p:nvSpPr>
            <p:spPr>
              <a:xfrm>
                <a:off x="0" y="0"/>
                <a:ext cx="3835752" cy="882089"/>
              </a:xfrm>
              <a:custGeom>
                <a:avLst/>
                <a:gdLst/>
                <a:ahLst/>
                <a:cxnLst/>
                <a:rect l="l" t="t" r="r" b="b"/>
                <a:pathLst>
                  <a:path w="3835752" h="882089">
                    <a:moveTo>
                      <a:pt x="0" y="0"/>
                    </a:moveTo>
                    <a:lnTo>
                      <a:pt x="3835752" y="0"/>
                    </a:lnTo>
                    <a:lnTo>
                      <a:pt x="3835752" y="882089"/>
                    </a:lnTo>
                    <a:lnTo>
                      <a:pt x="0" y="882089"/>
                    </a:lnTo>
                    <a:close/>
                  </a:path>
                </a:pathLst>
              </a:custGeom>
              <a:solidFill>
                <a:srgbClr val="000000">
                  <a:alpha val="0"/>
                </a:srgbClr>
              </a:solidFill>
            </p:spPr>
            <p:txBody>
              <a:bodyPr/>
              <a:lstStyle/>
              <a:p>
                <a:endParaRPr lang="id-ID" noProof="0" dirty="0"/>
              </a:p>
            </p:txBody>
          </p:sp>
          <p:sp>
            <p:nvSpPr>
              <p:cNvPr id="52" name="TextBox 52"/>
              <p:cNvSpPr txBox="1"/>
              <p:nvPr/>
            </p:nvSpPr>
            <p:spPr>
              <a:xfrm>
                <a:off x="-60129" y="214993"/>
                <a:ext cx="3835752" cy="853514"/>
              </a:xfrm>
              <a:prstGeom prst="rect">
                <a:avLst/>
              </a:prstGeom>
            </p:spPr>
            <p:txBody>
              <a:bodyPr lIns="0" tIns="0" rIns="0" bIns="0" rtlCol="0" anchor="t"/>
              <a:lstStyle/>
              <a:p>
                <a:pPr algn="ctr">
                  <a:lnSpc>
                    <a:spcPts val="1819"/>
                  </a:lnSpc>
                </a:pPr>
                <a:r>
                  <a:rPr lang="id-ID" b="1" noProof="0" dirty="0">
                    <a:solidFill>
                      <a:srgbClr val="000000"/>
                    </a:solidFill>
                    <a:latin typeface="Nunito Bold"/>
                    <a:ea typeface="Nunito Bold"/>
                    <a:cs typeface="Nunito Bold"/>
                    <a:sym typeface="Nunito Bold"/>
                  </a:rPr>
                  <a:t>CETAK TANDA BUKTI PRAPENDAFTARAN</a:t>
                </a:r>
              </a:p>
            </p:txBody>
          </p:sp>
        </p:grpSp>
        <p:grpSp>
          <p:nvGrpSpPr>
            <p:cNvPr id="53" name="Group 53"/>
            <p:cNvGrpSpPr/>
            <p:nvPr/>
          </p:nvGrpSpPr>
          <p:grpSpPr>
            <a:xfrm>
              <a:off x="942433" y="2103694"/>
              <a:ext cx="957400" cy="883224"/>
              <a:chOff x="0" y="0"/>
              <a:chExt cx="957400" cy="883224"/>
            </a:xfrm>
          </p:grpSpPr>
          <p:sp>
            <p:nvSpPr>
              <p:cNvPr id="54" name="Freeform 54"/>
              <p:cNvSpPr/>
              <p:nvPr/>
            </p:nvSpPr>
            <p:spPr>
              <a:xfrm>
                <a:off x="0" y="0"/>
                <a:ext cx="957400" cy="883224"/>
              </a:xfrm>
              <a:custGeom>
                <a:avLst/>
                <a:gdLst/>
                <a:ahLst/>
                <a:cxnLst/>
                <a:rect l="l" t="t" r="r" b="b"/>
                <a:pathLst>
                  <a:path w="957400" h="883224">
                    <a:moveTo>
                      <a:pt x="0" y="0"/>
                    </a:moveTo>
                    <a:lnTo>
                      <a:pt x="957400" y="0"/>
                    </a:lnTo>
                    <a:lnTo>
                      <a:pt x="957400" y="883224"/>
                    </a:lnTo>
                    <a:lnTo>
                      <a:pt x="0" y="883224"/>
                    </a:lnTo>
                    <a:close/>
                  </a:path>
                </a:pathLst>
              </a:custGeom>
              <a:solidFill>
                <a:srgbClr val="000000">
                  <a:alpha val="0"/>
                </a:srgbClr>
              </a:solidFill>
            </p:spPr>
            <p:txBody>
              <a:bodyPr/>
              <a:lstStyle/>
              <a:p>
                <a:endParaRPr lang="id-ID" noProof="0" dirty="0"/>
              </a:p>
            </p:txBody>
          </p:sp>
          <p:sp>
            <p:nvSpPr>
              <p:cNvPr id="55" name="TextBox 55"/>
              <p:cNvSpPr txBox="1"/>
              <p:nvPr/>
            </p:nvSpPr>
            <p:spPr>
              <a:xfrm>
                <a:off x="0" y="57150"/>
                <a:ext cx="957400" cy="826074"/>
              </a:xfrm>
              <a:prstGeom prst="rect">
                <a:avLst/>
              </a:prstGeom>
            </p:spPr>
            <p:txBody>
              <a:bodyPr lIns="0" tIns="0" rIns="0" bIns="0" rtlCol="0" anchor="ctr"/>
              <a:lstStyle/>
              <a:p>
                <a:pPr algn="ctr">
                  <a:lnSpc>
                    <a:spcPts val="2743"/>
                  </a:lnSpc>
                </a:pPr>
                <a:r>
                  <a:rPr lang="id-ID" sz="2799" b="1" noProof="0" dirty="0">
                    <a:solidFill>
                      <a:srgbClr val="000000"/>
                    </a:solidFill>
                    <a:latin typeface="Nunito Bold"/>
                    <a:ea typeface="Nunito Bold"/>
                    <a:cs typeface="Nunito Bold"/>
                    <a:sym typeface="Nunito Bold"/>
                  </a:rPr>
                  <a:t>1</a:t>
                </a:r>
              </a:p>
            </p:txBody>
          </p:sp>
        </p:grpSp>
        <p:grpSp>
          <p:nvGrpSpPr>
            <p:cNvPr id="56" name="Group 56"/>
            <p:cNvGrpSpPr/>
            <p:nvPr/>
          </p:nvGrpSpPr>
          <p:grpSpPr>
            <a:xfrm>
              <a:off x="5547412" y="2078294"/>
              <a:ext cx="957400" cy="883224"/>
              <a:chOff x="0" y="0"/>
              <a:chExt cx="957400" cy="883224"/>
            </a:xfrm>
          </p:grpSpPr>
          <p:sp>
            <p:nvSpPr>
              <p:cNvPr id="57" name="Freeform 57"/>
              <p:cNvSpPr/>
              <p:nvPr/>
            </p:nvSpPr>
            <p:spPr>
              <a:xfrm>
                <a:off x="0" y="0"/>
                <a:ext cx="957400" cy="883224"/>
              </a:xfrm>
              <a:custGeom>
                <a:avLst/>
                <a:gdLst/>
                <a:ahLst/>
                <a:cxnLst/>
                <a:rect l="l" t="t" r="r" b="b"/>
                <a:pathLst>
                  <a:path w="957400" h="883224">
                    <a:moveTo>
                      <a:pt x="0" y="0"/>
                    </a:moveTo>
                    <a:lnTo>
                      <a:pt x="957400" y="0"/>
                    </a:lnTo>
                    <a:lnTo>
                      <a:pt x="957400" y="883224"/>
                    </a:lnTo>
                    <a:lnTo>
                      <a:pt x="0" y="883224"/>
                    </a:lnTo>
                    <a:close/>
                  </a:path>
                </a:pathLst>
              </a:custGeom>
              <a:solidFill>
                <a:srgbClr val="000000">
                  <a:alpha val="0"/>
                </a:srgbClr>
              </a:solidFill>
            </p:spPr>
            <p:txBody>
              <a:bodyPr/>
              <a:lstStyle/>
              <a:p>
                <a:endParaRPr lang="id-ID" noProof="0" dirty="0"/>
              </a:p>
            </p:txBody>
          </p:sp>
          <p:sp>
            <p:nvSpPr>
              <p:cNvPr id="58" name="TextBox 58"/>
              <p:cNvSpPr txBox="1"/>
              <p:nvPr/>
            </p:nvSpPr>
            <p:spPr>
              <a:xfrm>
                <a:off x="0" y="57150"/>
                <a:ext cx="957400" cy="826074"/>
              </a:xfrm>
              <a:prstGeom prst="rect">
                <a:avLst/>
              </a:prstGeom>
            </p:spPr>
            <p:txBody>
              <a:bodyPr lIns="0" tIns="0" rIns="0" bIns="0" rtlCol="0" anchor="ctr"/>
              <a:lstStyle/>
              <a:p>
                <a:pPr algn="ctr">
                  <a:lnSpc>
                    <a:spcPts val="2743"/>
                  </a:lnSpc>
                </a:pPr>
                <a:r>
                  <a:rPr lang="id-ID" sz="2799" b="1" noProof="0" dirty="0">
                    <a:solidFill>
                      <a:srgbClr val="000000"/>
                    </a:solidFill>
                    <a:latin typeface="Nunito Bold"/>
                    <a:ea typeface="Nunito Bold"/>
                    <a:cs typeface="Nunito Bold"/>
                    <a:sym typeface="Nunito Bold"/>
                  </a:rPr>
                  <a:t>2</a:t>
                </a:r>
              </a:p>
            </p:txBody>
          </p:sp>
        </p:grpSp>
        <p:grpSp>
          <p:nvGrpSpPr>
            <p:cNvPr id="59" name="Group 59"/>
            <p:cNvGrpSpPr/>
            <p:nvPr/>
          </p:nvGrpSpPr>
          <p:grpSpPr>
            <a:xfrm>
              <a:off x="10322507" y="2051945"/>
              <a:ext cx="957400" cy="951864"/>
              <a:chOff x="0" y="0"/>
              <a:chExt cx="957400" cy="951864"/>
            </a:xfrm>
          </p:grpSpPr>
          <p:sp>
            <p:nvSpPr>
              <p:cNvPr id="60" name="Freeform 60"/>
              <p:cNvSpPr/>
              <p:nvPr/>
            </p:nvSpPr>
            <p:spPr>
              <a:xfrm>
                <a:off x="0" y="0"/>
                <a:ext cx="957400" cy="951864"/>
              </a:xfrm>
              <a:custGeom>
                <a:avLst/>
                <a:gdLst/>
                <a:ahLst/>
                <a:cxnLst/>
                <a:rect l="l" t="t" r="r" b="b"/>
                <a:pathLst>
                  <a:path w="957400" h="951864">
                    <a:moveTo>
                      <a:pt x="0" y="0"/>
                    </a:moveTo>
                    <a:lnTo>
                      <a:pt x="957400" y="0"/>
                    </a:lnTo>
                    <a:lnTo>
                      <a:pt x="957400" y="951864"/>
                    </a:lnTo>
                    <a:lnTo>
                      <a:pt x="0" y="951864"/>
                    </a:lnTo>
                    <a:close/>
                  </a:path>
                </a:pathLst>
              </a:custGeom>
              <a:solidFill>
                <a:srgbClr val="000000">
                  <a:alpha val="0"/>
                </a:srgbClr>
              </a:solidFill>
            </p:spPr>
            <p:txBody>
              <a:bodyPr/>
              <a:lstStyle/>
              <a:p>
                <a:endParaRPr lang="id-ID" noProof="0" dirty="0"/>
              </a:p>
            </p:txBody>
          </p:sp>
          <p:sp>
            <p:nvSpPr>
              <p:cNvPr id="61" name="TextBox 61"/>
              <p:cNvSpPr txBox="1"/>
              <p:nvPr/>
            </p:nvSpPr>
            <p:spPr>
              <a:xfrm>
                <a:off x="0" y="57150"/>
                <a:ext cx="957400" cy="894714"/>
              </a:xfrm>
              <a:prstGeom prst="rect">
                <a:avLst/>
              </a:prstGeom>
            </p:spPr>
            <p:txBody>
              <a:bodyPr lIns="0" tIns="0" rIns="0" bIns="0" rtlCol="0" anchor="ctr"/>
              <a:lstStyle/>
              <a:p>
                <a:pPr algn="ctr">
                  <a:lnSpc>
                    <a:spcPts val="2743"/>
                  </a:lnSpc>
                </a:pPr>
                <a:r>
                  <a:rPr lang="id-ID" sz="2799" b="1" noProof="0" dirty="0">
                    <a:solidFill>
                      <a:srgbClr val="000000"/>
                    </a:solidFill>
                    <a:latin typeface="Nunito Bold"/>
                    <a:ea typeface="Nunito Bold"/>
                    <a:cs typeface="Nunito Bold"/>
                    <a:sym typeface="Nunito Bold"/>
                  </a:rPr>
                  <a:t>3</a:t>
                </a:r>
              </a:p>
            </p:txBody>
          </p:sp>
        </p:grpSp>
        <p:grpSp>
          <p:nvGrpSpPr>
            <p:cNvPr id="62" name="Group 62"/>
            <p:cNvGrpSpPr/>
            <p:nvPr/>
          </p:nvGrpSpPr>
          <p:grpSpPr>
            <a:xfrm>
              <a:off x="14802577" y="2064645"/>
              <a:ext cx="957400" cy="951864"/>
              <a:chOff x="0" y="0"/>
              <a:chExt cx="957400" cy="951864"/>
            </a:xfrm>
          </p:grpSpPr>
          <p:sp>
            <p:nvSpPr>
              <p:cNvPr id="63" name="Freeform 63"/>
              <p:cNvSpPr/>
              <p:nvPr/>
            </p:nvSpPr>
            <p:spPr>
              <a:xfrm>
                <a:off x="0" y="0"/>
                <a:ext cx="957400" cy="951864"/>
              </a:xfrm>
              <a:custGeom>
                <a:avLst/>
                <a:gdLst/>
                <a:ahLst/>
                <a:cxnLst/>
                <a:rect l="l" t="t" r="r" b="b"/>
                <a:pathLst>
                  <a:path w="957400" h="951864">
                    <a:moveTo>
                      <a:pt x="0" y="0"/>
                    </a:moveTo>
                    <a:lnTo>
                      <a:pt x="957400" y="0"/>
                    </a:lnTo>
                    <a:lnTo>
                      <a:pt x="957400" y="951864"/>
                    </a:lnTo>
                    <a:lnTo>
                      <a:pt x="0" y="951864"/>
                    </a:lnTo>
                    <a:close/>
                  </a:path>
                </a:pathLst>
              </a:custGeom>
              <a:solidFill>
                <a:srgbClr val="000000">
                  <a:alpha val="0"/>
                </a:srgbClr>
              </a:solidFill>
            </p:spPr>
            <p:txBody>
              <a:bodyPr/>
              <a:lstStyle/>
              <a:p>
                <a:endParaRPr lang="id-ID" noProof="0" dirty="0"/>
              </a:p>
            </p:txBody>
          </p:sp>
          <p:sp>
            <p:nvSpPr>
              <p:cNvPr id="64" name="TextBox 64"/>
              <p:cNvSpPr txBox="1"/>
              <p:nvPr/>
            </p:nvSpPr>
            <p:spPr>
              <a:xfrm>
                <a:off x="0" y="57150"/>
                <a:ext cx="957400" cy="894714"/>
              </a:xfrm>
              <a:prstGeom prst="rect">
                <a:avLst/>
              </a:prstGeom>
            </p:spPr>
            <p:txBody>
              <a:bodyPr lIns="0" tIns="0" rIns="0" bIns="0" rtlCol="0" anchor="ctr"/>
              <a:lstStyle/>
              <a:p>
                <a:pPr algn="ctr">
                  <a:lnSpc>
                    <a:spcPts val="2743"/>
                  </a:lnSpc>
                </a:pPr>
                <a:r>
                  <a:rPr lang="id-ID" sz="2799" b="1" noProof="0" dirty="0">
                    <a:solidFill>
                      <a:srgbClr val="000000"/>
                    </a:solidFill>
                    <a:latin typeface="Nunito Bold"/>
                    <a:ea typeface="Nunito Bold"/>
                    <a:cs typeface="Nunito Bold"/>
                    <a:sym typeface="Nunito Bold"/>
                  </a:rPr>
                  <a:t>4</a:t>
                </a:r>
              </a:p>
            </p:txBody>
          </p:sp>
        </p:grpSp>
        <p:grpSp>
          <p:nvGrpSpPr>
            <p:cNvPr id="65" name="Group 65"/>
            <p:cNvGrpSpPr/>
            <p:nvPr/>
          </p:nvGrpSpPr>
          <p:grpSpPr>
            <a:xfrm>
              <a:off x="19358712" y="2051945"/>
              <a:ext cx="957400" cy="951864"/>
              <a:chOff x="0" y="0"/>
              <a:chExt cx="957400" cy="951864"/>
            </a:xfrm>
          </p:grpSpPr>
          <p:sp>
            <p:nvSpPr>
              <p:cNvPr id="66" name="Freeform 66"/>
              <p:cNvSpPr/>
              <p:nvPr/>
            </p:nvSpPr>
            <p:spPr>
              <a:xfrm>
                <a:off x="0" y="0"/>
                <a:ext cx="957400" cy="951864"/>
              </a:xfrm>
              <a:custGeom>
                <a:avLst/>
                <a:gdLst/>
                <a:ahLst/>
                <a:cxnLst/>
                <a:rect l="l" t="t" r="r" b="b"/>
                <a:pathLst>
                  <a:path w="957400" h="951864">
                    <a:moveTo>
                      <a:pt x="0" y="0"/>
                    </a:moveTo>
                    <a:lnTo>
                      <a:pt x="957400" y="0"/>
                    </a:lnTo>
                    <a:lnTo>
                      <a:pt x="957400" y="951864"/>
                    </a:lnTo>
                    <a:lnTo>
                      <a:pt x="0" y="951864"/>
                    </a:lnTo>
                    <a:close/>
                  </a:path>
                </a:pathLst>
              </a:custGeom>
              <a:solidFill>
                <a:srgbClr val="000000">
                  <a:alpha val="0"/>
                </a:srgbClr>
              </a:solidFill>
            </p:spPr>
            <p:txBody>
              <a:bodyPr/>
              <a:lstStyle/>
              <a:p>
                <a:endParaRPr lang="id-ID" noProof="0" dirty="0"/>
              </a:p>
            </p:txBody>
          </p:sp>
          <p:sp>
            <p:nvSpPr>
              <p:cNvPr id="67" name="TextBox 67"/>
              <p:cNvSpPr txBox="1"/>
              <p:nvPr/>
            </p:nvSpPr>
            <p:spPr>
              <a:xfrm>
                <a:off x="0" y="57150"/>
                <a:ext cx="957400" cy="894714"/>
              </a:xfrm>
              <a:prstGeom prst="rect">
                <a:avLst/>
              </a:prstGeom>
            </p:spPr>
            <p:txBody>
              <a:bodyPr lIns="0" tIns="0" rIns="0" bIns="0" rtlCol="0" anchor="ctr"/>
              <a:lstStyle/>
              <a:p>
                <a:pPr algn="ctr">
                  <a:lnSpc>
                    <a:spcPts val="2743"/>
                  </a:lnSpc>
                </a:pPr>
                <a:r>
                  <a:rPr lang="id-ID" sz="2799" b="1" noProof="0" dirty="0">
                    <a:solidFill>
                      <a:srgbClr val="000000"/>
                    </a:solidFill>
                    <a:latin typeface="Nunito Bold"/>
                    <a:ea typeface="Nunito Bold"/>
                    <a:cs typeface="Nunito Bold"/>
                    <a:sym typeface="Nunito Bold"/>
                  </a:rPr>
                  <a:t>5</a:t>
                </a:r>
              </a:p>
            </p:txBody>
          </p:sp>
        </p:grpSp>
        <p:grpSp>
          <p:nvGrpSpPr>
            <p:cNvPr id="68" name="Group 68"/>
            <p:cNvGrpSpPr/>
            <p:nvPr/>
          </p:nvGrpSpPr>
          <p:grpSpPr>
            <a:xfrm>
              <a:off x="114537" y="0"/>
              <a:ext cx="21640801" cy="2217674"/>
              <a:chOff x="-1" y="0"/>
              <a:chExt cx="21640801" cy="2217674"/>
            </a:xfrm>
          </p:grpSpPr>
          <p:sp>
            <p:nvSpPr>
              <p:cNvPr id="69" name="Freeform 69"/>
              <p:cNvSpPr/>
              <p:nvPr/>
            </p:nvSpPr>
            <p:spPr>
              <a:xfrm>
                <a:off x="-1" y="0"/>
                <a:ext cx="21640800" cy="2217674"/>
              </a:xfrm>
              <a:custGeom>
                <a:avLst/>
                <a:gdLst/>
                <a:ahLst/>
                <a:cxnLst/>
                <a:rect l="l" t="t" r="r" b="b"/>
                <a:pathLst>
                  <a:path w="21640800" h="2217674">
                    <a:moveTo>
                      <a:pt x="0" y="0"/>
                    </a:moveTo>
                    <a:lnTo>
                      <a:pt x="21640800" y="0"/>
                    </a:lnTo>
                    <a:lnTo>
                      <a:pt x="21640800" y="2217674"/>
                    </a:lnTo>
                    <a:lnTo>
                      <a:pt x="0" y="2217674"/>
                    </a:lnTo>
                    <a:close/>
                  </a:path>
                </a:pathLst>
              </a:custGeom>
              <a:solidFill>
                <a:srgbClr val="000000">
                  <a:alpha val="0"/>
                </a:srgbClr>
              </a:solidFill>
            </p:spPr>
            <p:txBody>
              <a:bodyPr/>
              <a:lstStyle/>
              <a:p>
                <a:endParaRPr lang="id-ID" noProof="0" dirty="0"/>
              </a:p>
            </p:txBody>
          </p:sp>
          <p:sp>
            <p:nvSpPr>
              <p:cNvPr id="70" name="TextBox 70"/>
              <p:cNvSpPr txBox="1"/>
              <p:nvPr/>
            </p:nvSpPr>
            <p:spPr>
              <a:xfrm>
                <a:off x="0" y="47625"/>
                <a:ext cx="21640800" cy="2170049"/>
              </a:xfrm>
              <a:prstGeom prst="rect">
                <a:avLst/>
              </a:prstGeom>
            </p:spPr>
            <p:txBody>
              <a:bodyPr lIns="0" tIns="0" rIns="0" bIns="0" rtlCol="0" anchor="t"/>
              <a:lstStyle/>
              <a:p>
                <a:pPr algn="just">
                  <a:lnSpc>
                    <a:spcPts val="1960"/>
                  </a:lnSpc>
                </a:pPr>
                <a:r>
                  <a:rPr lang="id-ID" sz="2000" b="1" noProof="0" dirty="0">
                    <a:solidFill>
                      <a:srgbClr val="FFFFFF"/>
                    </a:solidFill>
                    <a:latin typeface="Nunito Bold"/>
                    <a:ea typeface="Nunito Bold"/>
                    <a:cs typeface="Nunito Bold"/>
                    <a:sym typeface="Nunito Bold"/>
                  </a:rPr>
                  <a:t>Prapendaftaran </a:t>
                </a:r>
                <a:r>
                  <a:rPr lang="id-ID" sz="2000" noProof="0" dirty="0">
                    <a:solidFill>
                      <a:srgbClr val="FFFFFF"/>
                    </a:solidFill>
                    <a:latin typeface="Nunito"/>
                    <a:ea typeface="Nunito"/>
                    <a:cs typeface="Nunito"/>
                    <a:sym typeface="Nunito"/>
                  </a:rPr>
                  <a:t>perlu dilakukan bagi CMB yang berdomisili di Provinsi DKI Jakarta berdasarkan Kartu Keluarga (KK) dan bersekolah di luar Provinsi DKI Jakarta, CMB yang berdomisili di Provinsi DKI Jakarta berdasarkan KK lulusan tahun sebelumnya (paling lama 2 tahun) yang tidak terdaftar di Satuan Pendidikan pada jenjang yang dituju, CMB yang berdomisili di Provinsi DKI Jakarta berdasarkan KK dan bersekolah di Satuan Pendidikan Asing. </a:t>
                </a:r>
              </a:p>
              <a:p>
                <a:pPr algn="just">
                  <a:lnSpc>
                    <a:spcPts val="2352"/>
                  </a:lnSpc>
                </a:pPr>
                <a:r>
                  <a:rPr lang="id-ID" sz="2400" noProof="0" dirty="0">
                    <a:solidFill>
                      <a:srgbClr val="FFFFFF"/>
                    </a:solidFill>
                    <a:latin typeface="Nunito"/>
                    <a:ea typeface="Nunito"/>
                    <a:cs typeface="Nunito"/>
                    <a:sym typeface="Nunito"/>
                  </a:rPr>
                  <a:t> </a:t>
                </a:r>
              </a:p>
            </p:txBody>
          </p:sp>
        </p:grpSp>
      </p:grpSp>
      <p:sp>
        <p:nvSpPr>
          <p:cNvPr id="71" name="TextBox 9">
            <a:extLst>
              <a:ext uri="{FF2B5EF4-FFF2-40B4-BE49-F238E27FC236}">
                <a16:creationId xmlns:a16="http://schemas.microsoft.com/office/drawing/2014/main" id="{EEDA9163-9C55-8235-6AEA-74F278703EC0}"/>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72" name="AutoShape 10">
            <a:extLst>
              <a:ext uri="{FF2B5EF4-FFF2-40B4-BE49-F238E27FC236}">
                <a16:creationId xmlns:a16="http://schemas.microsoft.com/office/drawing/2014/main" id="{881AB14B-B1D5-4245-83FF-2D3B7C3FF8DD}"/>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73" name="TextBox 9">
            <a:extLst>
              <a:ext uri="{FF2B5EF4-FFF2-40B4-BE49-F238E27FC236}">
                <a16:creationId xmlns:a16="http://schemas.microsoft.com/office/drawing/2014/main" id="{952773F8-9B50-8402-CB6C-54DC42D8A48F}"/>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4" name="TextBox 12">
            <a:extLst>
              <a:ext uri="{FF2B5EF4-FFF2-40B4-BE49-F238E27FC236}">
                <a16:creationId xmlns:a16="http://schemas.microsoft.com/office/drawing/2014/main" id="{6E3E8C3F-51F8-407C-868B-C83D736E0CCF}"/>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2AC0572B-B317-B2B0-3C83-953C2D7BB147}"/>
            </a:ext>
          </a:extLst>
        </p:cNvPr>
        <p:cNvGrpSpPr/>
        <p:nvPr/>
      </p:nvGrpSpPr>
      <p:grpSpPr>
        <a:xfrm>
          <a:off x="0" y="0"/>
          <a:ext cx="0" cy="0"/>
          <a:chOff x="0" y="0"/>
          <a:chExt cx="0" cy="0"/>
        </a:xfrm>
      </p:grpSpPr>
      <p:sp>
        <p:nvSpPr>
          <p:cNvPr id="32" name="Freeform 2">
            <a:extLst>
              <a:ext uri="{FF2B5EF4-FFF2-40B4-BE49-F238E27FC236}">
                <a16:creationId xmlns:a16="http://schemas.microsoft.com/office/drawing/2014/main" id="{6C432B3E-DB26-9DD9-384A-112D1D97B07C}"/>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11" name="TextBox 11">
            <a:extLst>
              <a:ext uri="{FF2B5EF4-FFF2-40B4-BE49-F238E27FC236}">
                <a16:creationId xmlns:a16="http://schemas.microsoft.com/office/drawing/2014/main" id="{1A4FD3CF-08DC-0CC6-EABA-A661F6F6BA1F}"/>
              </a:ext>
            </a:extLst>
          </p:cNvPr>
          <p:cNvSpPr txBox="1"/>
          <p:nvPr/>
        </p:nvSpPr>
        <p:spPr>
          <a:xfrm>
            <a:off x="12337330" y="657873"/>
            <a:ext cx="2193641" cy="461698"/>
          </a:xfrm>
          <a:prstGeom prst="rect">
            <a:avLst/>
          </a:prstGeom>
        </p:spPr>
        <p:txBody>
          <a:bodyPr lIns="50800" tIns="50800" rIns="50800" bIns="50800" rtlCol="0" anchor="ctr"/>
          <a:lstStyle/>
          <a:p>
            <a:pPr algn="ctr">
              <a:lnSpc>
                <a:spcPts val="2037"/>
              </a:lnSpc>
            </a:pPr>
            <a:endParaRPr lang="id-ID" noProof="0" dirty="0"/>
          </a:p>
        </p:txBody>
      </p:sp>
      <p:sp>
        <p:nvSpPr>
          <p:cNvPr id="35" name="TextBox 35">
            <a:extLst>
              <a:ext uri="{FF2B5EF4-FFF2-40B4-BE49-F238E27FC236}">
                <a16:creationId xmlns:a16="http://schemas.microsoft.com/office/drawing/2014/main" id="{9B021CD4-E735-E204-FA89-ECEC8D06DA6D}"/>
              </a:ext>
            </a:extLst>
          </p:cNvPr>
          <p:cNvSpPr txBox="1"/>
          <p:nvPr/>
        </p:nvSpPr>
        <p:spPr>
          <a:xfrm>
            <a:off x="7520962" y="674152"/>
            <a:ext cx="3063768" cy="440921"/>
          </a:xfrm>
          <a:prstGeom prst="rect">
            <a:avLst/>
          </a:prstGeom>
        </p:spPr>
        <p:txBody>
          <a:bodyPr lIns="50800" tIns="50800" rIns="50800" bIns="50800" rtlCol="0" anchor="ctr"/>
          <a:lstStyle/>
          <a:p>
            <a:pPr algn="ctr">
              <a:lnSpc>
                <a:spcPts val="2037"/>
              </a:lnSpc>
            </a:pPr>
            <a:endParaRPr lang="id-ID" noProof="0" dirty="0"/>
          </a:p>
        </p:txBody>
      </p:sp>
      <p:sp>
        <p:nvSpPr>
          <p:cNvPr id="70" name="TextBox 70">
            <a:extLst>
              <a:ext uri="{FF2B5EF4-FFF2-40B4-BE49-F238E27FC236}">
                <a16:creationId xmlns:a16="http://schemas.microsoft.com/office/drawing/2014/main" id="{57FF56F6-9ED4-D4BF-9643-19A4489E3260}"/>
              </a:ext>
            </a:extLst>
          </p:cNvPr>
          <p:cNvSpPr txBox="1"/>
          <p:nvPr/>
        </p:nvSpPr>
        <p:spPr>
          <a:xfrm>
            <a:off x="602414" y="560950"/>
            <a:ext cx="15856786" cy="607474"/>
          </a:xfrm>
          <a:prstGeom prst="rect">
            <a:avLst/>
          </a:prstGeom>
        </p:spPr>
        <p:txBody>
          <a:bodyPr lIns="0" tIns="0" rIns="0" bIns="0" rtlCol="0" anchor="t">
            <a:spAutoFit/>
          </a:bodyPr>
          <a:lstStyle/>
          <a:p>
            <a:pPr algn="l">
              <a:lnSpc>
                <a:spcPts val="4440"/>
              </a:lnSpc>
            </a:pPr>
            <a:r>
              <a:rPr lang="id-ID" sz="6000" b="1" noProof="0" dirty="0">
                <a:solidFill>
                  <a:srgbClr val="FBB911"/>
                </a:solidFill>
                <a:latin typeface="Kelpt Bold"/>
                <a:ea typeface="Kelpt Bold"/>
                <a:cs typeface="Kelpt Bold"/>
                <a:sym typeface="Kelpt Bold"/>
              </a:rPr>
              <a:t>MEKANISME PENDAFTARAN PMB SDN, SMPN, SMAN, SMKN</a:t>
            </a:r>
          </a:p>
        </p:txBody>
      </p:sp>
      <p:sp>
        <p:nvSpPr>
          <p:cNvPr id="72" name="Freeform 72">
            <a:extLst>
              <a:ext uri="{FF2B5EF4-FFF2-40B4-BE49-F238E27FC236}">
                <a16:creationId xmlns:a16="http://schemas.microsoft.com/office/drawing/2014/main" id="{02CA2D13-ED7E-30A5-EF0C-43922EE7EC48}"/>
              </a:ext>
            </a:extLst>
          </p:cNvPr>
          <p:cNvSpPr/>
          <p:nvPr/>
        </p:nvSpPr>
        <p:spPr>
          <a:xfrm>
            <a:off x="15731010" y="294250"/>
            <a:ext cx="1194721" cy="1273302"/>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sp>
        <p:nvSpPr>
          <p:cNvPr id="83" name="Freeform 83">
            <a:extLst>
              <a:ext uri="{FF2B5EF4-FFF2-40B4-BE49-F238E27FC236}">
                <a16:creationId xmlns:a16="http://schemas.microsoft.com/office/drawing/2014/main" id="{99DF0508-1144-EE99-0B02-12F1EF57CF3C}"/>
              </a:ext>
            </a:extLst>
          </p:cNvPr>
          <p:cNvSpPr/>
          <p:nvPr/>
        </p:nvSpPr>
        <p:spPr>
          <a:xfrm>
            <a:off x="16925730" y="294250"/>
            <a:ext cx="1138333" cy="1273302"/>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sp>
        <p:nvSpPr>
          <p:cNvPr id="42" name="TextBox 9">
            <a:extLst>
              <a:ext uri="{FF2B5EF4-FFF2-40B4-BE49-F238E27FC236}">
                <a16:creationId xmlns:a16="http://schemas.microsoft.com/office/drawing/2014/main" id="{7E2D1566-1980-7E7C-58C4-330894CE6641}"/>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3" name="AutoShape 10">
            <a:extLst>
              <a:ext uri="{FF2B5EF4-FFF2-40B4-BE49-F238E27FC236}">
                <a16:creationId xmlns:a16="http://schemas.microsoft.com/office/drawing/2014/main" id="{958EC1D0-0AC8-FB80-9867-477E243C93D3}"/>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61" name="TextBox 9">
            <a:extLst>
              <a:ext uri="{FF2B5EF4-FFF2-40B4-BE49-F238E27FC236}">
                <a16:creationId xmlns:a16="http://schemas.microsoft.com/office/drawing/2014/main" id="{B9FCDB53-E2B3-7C63-A47C-1888DB6C3541}"/>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nvGrpSpPr>
          <p:cNvPr id="29" name="Group 28">
            <a:extLst>
              <a:ext uri="{FF2B5EF4-FFF2-40B4-BE49-F238E27FC236}">
                <a16:creationId xmlns:a16="http://schemas.microsoft.com/office/drawing/2014/main" id="{7271B8D1-C43C-2CB0-AB4D-3098ED8D0C34}"/>
              </a:ext>
            </a:extLst>
          </p:cNvPr>
          <p:cNvGrpSpPr/>
          <p:nvPr/>
        </p:nvGrpSpPr>
        <p:grpSpPr>
          <a:xfrm>
            <a:off x="583002" y="1726526"/>
            <a:ext cx="17145454" cy="7967303"/>
            <a:chOff x="774544" y="1474718"/>
            <a:chExt cx="17145454" cy="7967303"/>
          </a:xfrm>
        </p:grpSpPr>
        <p:sp>
          <p:nvSpPr>
            <p:cNvPr id="24" name="Freeform 24">
              <a:extLst>
                <a:ext uri="{FF2B5EF4-FFF2-40B4-BE49-F238E27FC236}">
                  <a16:creationId xmlns:a16="http://schemas.microsoft.com/office/drawing/2014/main" id="{0B6E3FC5-DB36-2B48-31DB-9143E74B705E}"/>
                </a:ext>
              </a:extLst>
            </p:cNvPr>
            <p:cNvSpPr/>
            <p:nvPr/>
          </p:nvSpPr>
          <p:spPr>
            <a:xfrm>
              <a:off x="6109248" y="5358193"/>
              <a:ext cx="4578885" cy="3755288"/>
            </a:xfrm>
            <a:custGeom>
              <a:avLst/>
              <a:gdLst/>
              <a:ahLst/>
              <a:cxnLst/>
              <a:rect l="l" t="t" r="r" b="b"/>
              <a:pathLst>
                <a:path w="5539867" h="7091680">
                  <a:moveTo>
                    <a:pt x="0" y="0"/>
                  </a:moveTo>
                  <a:lnTo>
                    <a:pt x="0" y="7091680"/>
                  </a:lnTo>
                  <a:lnTo>
                    <a:pt x="5539867" y="7091680"/>
                  </a:lnTo>
                  <a:lnTo>
                    <a:pt x="5539867" y="0"/>
                  </a:lnTo>
                  <a:close/>
                </a:path>
              </a:pathLst>
            </a:custGeom>
            <a:solidFill>
              <a:schemeClr val="accent4">
                <a:lumMod val="20000"/>
                <a:lumOff val="80000"/>
              </a:schemeClr>
            </a:solidFill>
          </p:spPr>
          <p:txBody>
            <a:bodyPr/>
            <a:lstStyle/>
            <a:p>
              <a:endParaRPr lang="id-ID" noProof="0" dirty="0"/>
            </a:p>
          </p:txBody>
        </p:sp>
        <p:sp>
          <p:nvSpPr>
            <p:cNvPr id="27" name="TextBox 27">
              <a:extLst>
                <a:ext uri="{FF2B5EF4-FFF2-40B4-BE49-F238E27FC236}">
                  <a16:creationId xmlns:a16="http://schemas.microsoft.com/office/drawing/2014/main" id="{553847B9-AB31-DA64-7AE1-B646143F2D09}"/>
                </a:ext>
              </a:extLst>
            </p:cNvPr>
            <p:cNvSpPr txBox="1"/>
            <p:nvPr/>
          </p:nvSpPr>
          <p:spPr>
            <a:xfrm>
              <a:off x="6166236" y="5902841"/>
              <a:ext cx="4255291" cy="3539180"/>
            </a:xfrm>
            <a:prstGeom prst="rect">
              <a:avLst/>
            </a:prstGeom>
          </p:spPr>
          <p:txBody>
            <a:bodyPr lIns="0" tIns="0" rIns="0" bIns="0" rtlCol="0" anchor="t"/>
            <a:lstStyle/>
            <a:p>
              <a:pPr marL="612000" lvl="4" indent="-252000" algn="just">
                <a:lnSpc>
                  <a:spcPts val="2400"/>
                </a:lnSpc>
                <a:buAutoNum type="alphaLcPeriod"/>
              </a:pPr>
              <a:r>
                <a:rPr lang="id-ID" noProof="0" dirty="0">
                  <a:solidFill>
                    <a:srgbClr val="434343"/>
                  </a:solidFill>
                  <a:latin typeface="Nunito"/>
                  <a:ea typeface="Nunito"/>
                  <a:cs typeface="Nunito"/>
                  <a:sym typeface="Nunito"/>
                </a:rPr>
                <a:t>mengakses laman publik PMB di </a:t>
              </a:r>
              <a:r>
                <a:rPr lang="id-ID" u="sng" noProof="0" dirty="0">
                  <a:solidFill>
                    <a:srgbClr val="0000FF"/>
                  </a:solidFill>
                  <a:latin typeface="Nunito"/>
                  <a:ea typeface="Nunito"/>
                  <a:cs typeface="Nunito"/>
                  <a:sym typeface="Nunito"/>
                  <a:hlinkClick r:id="rId6" tooltip="https://spmb.jakarta.go.id/"/>
                </a:rPr>
                <a:t>https://spmb.jakarta.go.id</a:t>
              </a:r>
              <a:r>
                <a:rPr lang="id-ID" noProof="0" dirty="0">
                  <a:solidFill>
                    <a:srgbClr val="434343"/>
                  </a:solidFill>
                  <a:latin typeface="Nunito"/>
                  <a:ea typeface="Nunito"/>
                  <a:cs typeface="Nunito"/>
                  <a:sym typeface="Nunito"/>
                </a:rPr>
                <a:t>;</a:t>
              </a:r>
            </a:p>
            <a:p>
              <a:pPr marL="612000" lvl="4" indent="-252000" algn="just">
                <a:lnSpc>
                  <a:spcPts val="2400"/>
                </a:lnSpc>
                <a:buAutoNum type="alphaLcPeriod"/>
              </a:pPr>
              <a:r>
                <a:rPr lang="id-ID" noProof="0" dirty="0">
                  <a:solidFill>
                    <a:srgbClr val="434343"/>
                  </a:solidFill>
                  <a:latin typeface="Nunito"/>
                  <a:ea typeface="Nunito"/>
                  <a:cs typeface="Nunito"/>
                  <a:sym typeface="Nunito"/>
                </a:rPr>
                <a:t>melakukan aktivasi akun dengan cara klik tombol aktivasi dilanjutkan input Nomor Peserta;</a:t>
              </a:r>
            </a:p>
            <a:p>
              <a:pPr marL="612000" lvl="4" indent="-252000" algn="just">
                <a:lnSpc>
                  <a:spcPts val="2400"/>
                </a:lnSpc>
                <a:buAutoNum type="alphaLcPeriod"/>
              </a:pPr>
              <a:r>
                <a:rPr lang="id-ID" noProof="0" dirty="0">
                  <a:solidFill>
                    <a:srgbClr val="434343"/>
                  </a:solidFill>
                  <a:latin typeface="Nunito"/>
                  <a:ea typeface="Nunito"/>
                  <a:cs typeface="Nunito"/>
                  <a:sym typeface="Nunito"/>
                </a:rPr>
                <a:t>mengganti PIN/Token dengan password; dan</a:t>
              </a:r>
            </a:p>
            <a:p>
              <a:pPr marL="612000" lvl="4" indent="-252000" algn="just">
                <a:lnSpc>
                  <a:spcPts val="2400"/>
                </a:lnSpc>
                <a:buAutoNum type="alphaLcPeriod"/>
              </a:pPr>
              <a:r>
                <a:rPr lang="id-ID" noProof="0" dirty="0">
                  <a:solidFill>
                    <a:srgbClr val="434343"/>
                  </a:solidFill>
                  <a:latin typeface="Nunito"/>
                  <a:ea typeface="Nunito"/>
                  <a:cs typeface="Nunito"/>
                  <a:sym typeface="Nunito"/>
                </a:rPr>
                <a:t>setelah melakukan aktivasi PIN/Token dilanjutkan dengan tahapan pemilihan sekolah tujuan.</a:t>
              </a:r>
            </a:p>
          </p:txBody>
        </p:sp>
        <p:sp>
          <p:nvSpPr>
            <p:cNvPr id="37" name="Freeform 37">
              <a:extLst>
                <a:ext uri="{FF2B5EF4-FFF2-40B4-BE49-F238E27FC236}">
                  <a16:creationId xmlns:a16="http://schemas.microsoft.com/office/drawing/2014/main" id="{D44294BF-4DA2-6771-2BB0-5B05FEA81416}"/>
                </a:ext>
              </a:extLst>
            </p:cNvPr>
            <p:cNvSpPr/>
            <p:nvPr/>
          </p:nvSpPr>
          <p:spPr>
            <a:xfrm>
              <a:off x="6287542" y="5482310"/>
              <a:ext cx="2291036" cy="440921"/>
            </a:xfrm>
            <a:custGeom>
              <a:avLst/>
              <a:gdLst/>
              <a:ahLst/>
              <a:cxnLst/>
              <a:rect l="l" t="t" r="r" b="b"/>
              <a:pathLst>
                <a:path w="603401" h="116127">
                  <a:moveTo>
                    <a:pt x="33792" y="0"/>
                  </a:moveTo>
                  <a:lnTo>
                    <a:pt x="569608" y="0"/>
                  </a:lnTo>
                  <a:cubicBezTo>
                    <a:pt x="588271" y="0"/>
                    <a:pt x="603401" y="15129"/>
                    <a:pt x="603401" y="33792"/>
                  </a:cubicBezTo>
                  <a:lnTo>
                    <a:pt x="603401" y="82335"/>
                  </a:lnTo>
                  <a:cubicBezTo>
                    <a:pt x="603401" y="100998"/>
                    <a:pt x="588271" y="116127"/>
                    <a:pt x="569608" y="116127"/>
                  </a:cubicBezTo>
                  <a:lnTo>
                    <a:pt x="33792" y="116127"/>
                  </a:lnTo>
                  <a:cubicBezTo>
                    <a:pt x="15129" y="116127"/>
                    <a:pt x="0" y="100998"/>
                    <a:pt x="0" y="82335"/>
                  </a:cubicBezTo>
                  <a:lnTo>
                    <a:pt x="0" y="33792"/>
                  </a:lnTo>
                  <a:cubicBezTo>
                    <a:pt x="0" y="15129"/>
                    <a:pt x="15129" y="0"/>
                    <a:pt x="33792" y="0"/>
                  </a:cubicBezTo>
                  <a:close/>
                </a:path>
              </a:pathLst>
            </a:custGeom>
            <a:solidFill>
              <a:srgbClr val="FFED00"/>
            </a:solidFill>
          </p:spPr>
          <p:txBody>
            <a:bodyPr/>
            <a:lstStyle/>
            <a:p>
              <a:endParaRPr lang="id-ID" noProof="0" dirty="0"/>
            </a:p>
          </p:txBody>
        </p:sp>
        <p:sp>
          <p:nvSpPr>
            <p:cNvPr id="38" name="TextBox 38">
              <a:extLst>
                <a:ext uri="{FF2B5EF4-FFF2-40B4-BE49-F238E27FC236}">
                  <a16:creationId xmlns:a16="http://schemas.microsoft.com/office/drawing/2014/main" id="{2BB8452D-E246-F028-47E6-F25B29547A4E}"/>
                </a:ext>
              </a:extLst>
            </p:cNvPr>
            <p:cNvSpPr txBox="1"/>
            <p:nvPr/>
          </p:nvSpPr>
          <p:spPr>
            <a:xfrm>
              <a:off x="7607790" y="5222342"/>
              <a:ext cx="2291036" cy="440921"/>
            </a:xfrm>
            <a:prstGeom prst="rect">
              <a:avLst/>
            </a:prstGeom>
          </p:spPr>
          <p:txBody>
            <a:bodyPr lIns="50800" tIns="50800" rIns="50800" bIns="50800" rtlCol="0" anchor="ctr"/>
            <a:lstStyle/>
            <a:p>
              <a:pPr algn="ctr">
                <a:lnSpc>
                  <a:spcPts val="2037"/>
                </a:lnSpc>
              </a:pPr>
              <a:endParaRPr lang="id-ID" noProof="0" dirty="0"/>
            </a:p>
          </p:txBody>
        </p:sp>
        <p:sp>
          <p:nvSpPr>
            <p:cNvPr id="44" name="TextBox 44">
              <a:extLst>
                <a:ext uri="{FF2B5EF4-FFF2-40B4-BE49-F238E27FC236}">
                  <a16:creationId xmlns:a16="http://schemas.microsoft.com/office/drawing/2014/main" id="{00C065AE-9F19-AB70-2B61-7C0B06B13C47}"/>
                </a:ext>
              </a:extLst>
            </p:cNvPr>
            <p:cNvSpPr txBox="1"/>
            <p:nvPr/>
          </p:nvSpPr>
          <p:spPr>
            <a:xfrm>
              <a:off x="5754142" y="5468394"/>
              <a:ext cx="2774027" cy="458311"/>
            </a:xfrm>
            <a:prstGeom prst="rect">
              <a:avLst/>
            </a:prstGeom>
          </p:spPr>
          <p:txBody>
            <a:bodyPr lIns="0" tIns="0" rIns="0" bIns="0" rtlCol="0" anchor="ctr"/>
            <a:lstStyle/>
            <a:p>
              <a:pPr algn="l">
                <a:lnSpc>
                  <a:spcPts val="3120"/>
                </a:lnSpc>
              </a:pPr>
              <a:r>
                <a:rPr lang="id-ID" sz="2000" b="1" noProof="0" dirty="0">
                  <a:solidFill>
                    <a:srgbClr val="073763"/>
                  </a:solidFill>
                  <a:latin typeface="Nunito Bold"/>
                  <a:ea typeface="Nunito Bold"/>
                  <a:cs typeface="Nunito Bold"/>
                  <a:sym typeface="Nunito Bold"/>
                </a:rPr>
                <a:t>         3. Aktivasi Token </a:t>
              </a:r>
            </a:p>
          </p:txBody>
        </p:sp>
        <p:sp>
          <p:nvSpPr>
            <p:cNvPr id="46" name="Freeform 46">
              <a:extLst>
                <a:ext uri="{FF2B5EF4-FFF2-40B4-BE49-F238E27FC236}">
                  <a16:creationId xmlns:a16="http://schemas.microsoft.com/office/drawing/2014/main" id="{A8A940DB-AF01-BC1E-036C-835418D96F5D}"/>
                </a:ext>
              </a:extLst>
            </p:cNvPr>
            <p:cNvSpPr/>
            <p:nvPr/>
          </p:nvSpPr>
          <p:spPr>
            <a:xfrm>
              <a:off x="1262133" y="2305929"/>
              <a:ext cx="3795470" cy="452137"/>
            </a:xfrm>
            <a:custGeom>
              <a:avLst/>
              <a:gdLst/>
              <a:ahLst/>
              <a:cxnLst/>
              <a:rect l="l" t="t" r="r" b="b"/>
              <a:pathLst>
                <a:path w="5060627" h="602849">
                  <a:moveTo>
                    <a:pt x="0" y="0"/>
                  </a:moveTo>
                  <a:lnTo>
                    <a:pt x="5060627" y="0"/>
                  </a:lnTo>
                  <a:lnTo>
                    <a:pt x="5060627" y="602849"/>
                  </a:lnTo>
                  <a:lnTo>
                    <a:pt x="0" y="602849"/>
                  </a:lnTo>
                  <a:close/>
                </a:path>
              </a:pathLst>
            </a:custGeom>
            <a:solidFill>
              <a:srgbClr val="000000">
                <a:alpha val="0"/>
              </a:srgbClr>
            </a:solidFill>
          </p:spPr>
          <p:txBody>
            <a:bodyPr/>
            <a:lstStyle/>
            <a:p>
              <a:endParaRPr lang="id-ID" noProof="0" dirty="0"/>
            </a:p>
          </p:txBody>
        </p:sp>
        <p:sp>
          <p:nvSpPr>
            <p:cNvPr id="49" name="Freeform 49">
              <a:extLst>
                <a:ext uri="{FF2B5EF4-FFF2-40B4-BE49-F238E27FC236}">
                  <a16:creationId xmlns:a16="http://schemas.microsoft.com/office/drawing/2014/main" id="{D6644F32-5791-8D6D-4DE2-E8D7A09E8EEE}"/>
                </a:ext>
              </a:extLst>
            </p:cNvPr>
            <p:cNvSpPr/>
            <p:nvPr/>
          </p:nvSpPr>
          <p:spPr>
            <a:xfrm>
              <a:off x="774544" y="1639570"/>
              <a:ext cx="5138293" cy="7473911"/>
            </a:xfrm>
            <a:custGeom>
              <a:avLst/>
              <a:gdLst/>
              <a:ahLst/>
              <a:cxnLst/>
              <a:rect l="l" t="t" r="r" b="b"/>
              <a:pathLst>
                <a:path w="6348222" h="7081266">
                  <a:moveTo>
                    <a:pt x="0" y="0"/>
                  </a:moveTo>
                  <a:lnTo>
                    <a:pt x="0" y="7081266"/>
                  </a:lnTo>
                  <a:lnTo>
                    <a:pt x="6348222" y="7081266"/>
                  </a:lnTo>
                  <a:lnTo>
                    <a:pt x="6348222" y="0"/>
                  </a:lnTo>
                  <a:close/>
                </a:path>
              </a:pathLst>
            </a:custGeom>
            <a:solidFill>
              <a:srgbClr val="D9EAD3"/>
            </a:solidFill>
          </p:spPr>
          <p:txBody>
            <a:bodyPr/>
            <a:lstStyle/>
            <a:p>
              <a:endParaRPr lang="id-ID" noProof="0" dirty="0"/>
            </a:p>
          </p:txBody>
        </p:sp>
        <p:sp>
          <p:nvSpPr>
            <p:cNvPr id="52" name="TextBox 52">
              <a:extLst>
                <a:ext uri="{FF2B5EF4-FFF2-40B4-BE49-F238E27FC236}">
                  <a16:creationId xmlns:a16="http://schemas.microsoft.com/office/drawing/2014/main" id="{C3FBCF08-56AE-BB51-8B92-BC3A3FB89E82}"/>
                </a:ext>
              </a:extLst>
            </p:cNvPr>
            <p:cNvSpPr txBox="1"/>
            <p:nvPr/>
          </p:nvSpPr>
          <p:spPr>
            <a:xfrm>
              <a:off x="978559" y="2553897"/>
              <a:ext cx="4672651" cy="5693984"/>
            </a:xfrm>
            <a:prstGeom prst="rect">
              <a:avLst/>
            </a:prstGeom>
          </p:spPr>
          <p:txBody>
            <a:bodyPr lIns="0" tIns="0" rIns="0" bIns="0" rtlCol="0" anchor="ctr"/>
            <a:lstStyle/>
            <a:p>
              <a:pPr algn="just">
                <a:lnSpc>
                  <a:spcPts val="2160"/>
                </a:lnSpc>
              </a:pPr>
              <a:endParaRPr lang="id-ID" sz="1900" noProof="0" dirty="0"/>
            </a:p>
            <a:p>
              <a:pPr marL="612000" lvl="4" indent="-252000" algn="just">
                <a:lnSpc>
                  <a:spcPts val="2160"/>
                </a:lnSpc>
                <a:buAutoNum type="alphaLcPeriod"/>
              </a:pPr>
              <a:r>
                <a:rPr lang="id-ID" sz="1900" noProof="0" dirty="0">
                  <a:solidFill>
                    <a:srgbClr val="434343"/>
                  </a:solidFill>
                  <a:latin typeface="Nunito"/>
                  <a:ea typeface="Nunito"/>
                  <a:cs typeface="Nunito"/>
                  <a:sym typeface="Nunito"/>
                </a:rPr>
                <a:t>mengakses laman publik PMB di </a:t>
              </a:r>
              <a:r>
                <a:rPr lang="id-ID" sz="1900" u="sng" noProof="0" dirty="0">
                  <a:solidFill>
                    <a:srgbClr val="0000FF"/>
                  </a:solidFill>
                  <a:latin typeface="Nunito"/>
                  <a:ea typeface="Nunito"/>
                  <a:cs typeface="Nunito"/>
                  <a:sym typeface="Nunito"/>
                  <a:hlinkClick r:id="rId6" tooltip="https://spmb.jakarta.go.id/"/>
                </a:rPr>
                <a:t>https://spmb.jakarta.go.id</a:t>
              </a:r>
              <a:endParaRPr lang="id-ID" sz="1900" u="sng" noProof="0" dirty="0">
                <a:solidFill>
                  <a:srgbClr val="0000FF"/>
                </a:solidFill>
                <a:latin typeface="Nunito"/>
                <a:ea typeface="Nunito"/>
                <a:cs typeface="Nunito"/>
                <a:sym typeface="Nunito"/>
              </a:endParaRPr>
            </a:p>
            <a:p>
              <a:pPr marL="612000" lvl="4" indent="-252000" algn="just">
                <a:lnSpc>
                  <a:spcPts val="2160"/>
                </a:lnSpc>
                <a:spcBef>
                  <a:spcPts val="600"/>
                </a:spcBef>
                <a:buAutoNum type="alphaLcPeriod"/>
              </a:pPr>
              <a:r>
                <a:rPr lang="id-ID" sz="1900" noProof="0" dirty="0">
                  <a:solidFill>
                    <a:schemeClr val="tx1">
                      <a:lumMod val="75000"/>
                      <a:lumOff val="25000"/>
                    </a:schemeClr>
                  </a:solidFill>
                  <a:latin typeface="Nunito"/>
                  <a:ea typeface="Nunito"/>
                  <a:cs typeface="Nunito"/>
                  <a:sym typeface="Nunito"/>
                </a:rPr>
                <a:t>mengajukan akun dengan cara klik tombol Pengajuan Akun sesuai jenjang;</a:t>
              </a:r>
            </a:p>
            <a:p>
              <a:pPr marL="612000" lvl="4" indent="-252000" algn="just">
                <a:lnSpc>
                  <a:spcPts val="2160"/>
                </a:lnSpc>
                <a:spcBef>
                  <a:spcPts val="600"/>
                </a:spcBef>
                <a:buAutoNum type="alphaLcPeriod"/>
              </a:pPr>
              <a:r>
                <a:rPr lang="id-ID" sz="1900" noProof="0" dirty="0">
                  <a:solidFill>
                    <a:srgbClr val="434343"/>
                  </a:solidFill>
                  <a:latin typeface="Nunito"/>
                  <a:ea typeface="Nunito"/>
                  <a:cs typeface="Nunito"/>
                  <a:sym typeface="Nunito"/>
                </a:rPr>
                <a:t>mengisi form pendaftaran dan data kependudukan CMB sesuai dengan KK asli;</a:t>
              </a:r>
            </a:p>
            <a:p>
              <a:pPr marL="612000" lvl="4" indent="-252000" algn="just">
                <a:lnSpc>
                  <a:spcPts val="2160"/>
                </a:lnSpc>
                <a:spcBef>
                  <a:spcPts val="600"/>
                </a:spcBef>
                <a:buAutoNum type="alphaLcPeriod"/>
              </a:pPr>
              <a:r>
                <a:rPr lang="id-ID" sz="1900" noProof="0" dirty="0">
                  <a:solidFill>
                    <a:srgbClr val="434343"/>
                  </a:solidFill>
                  <a:latin typeface="Nunito"/>
                  <a:ea typeface="Nunito"/>
                  <a:cs typeface="Nunito"/>
                  <a:sym typeface="Nunito"/>
                </a:rPr>
                <a:t>memilih lokasi Satpen untuk tempat verifikasi pengajuan akun dan KK;</a:t>
              </a:r>
            </a:p>
            <a:p>
              <a:pPr marL="612000" lvl="4" indent="-252000" algn="just">
                <a:lnSpc>
                  <a:spcPts val="2160"/>
                </a:lnSpc>
                <a:spcBef>
                  <a:spcPts val="600"/>
                </a:spcBef>
                <a:buAutoNum type="alphaLcPeriod"/>
              </a:pPr>
              <a:r>
                <a:rPr lang="id-ID" sz="1900" noProof="0" dirty="0">
                  <a:solidFill>
                    <a:srgbClr val="434343"/>
                  </a:solidFill>
                  <a:latin typeface="Nunito"/>
                  <a:ea typeface="Nunito"/>
                  <a:cs typeface="Nunito"/>
                  <a:sym typeface="Nunito"/>
                </a:rPr>
                <a:t>mengunggah hasil pindai/foto dokumen sebagai berikut: KK asli, halaman depan rapor/keterangan tentang diri murid/ijazah/Akta Kelahiran, surat perwalian (apabila diasuh oleh wali), SPTJM tentang Keabsahan Dokumen dari Orang Tua/Wali</a:t>
              </a:r>
            </a:p>
            <a:p>
              <a:pPr marL="612000" lvl="4" indent="-252000" algn="just">
                <a:lnSpc>
                  <a:spcPts val="2160"/>
                </a:lnSpc>
                <a:spcBef>
                  <a:spcPts val="600"/>
                </a:spcBef>
                <a:buAutoNum type="alphaLcPeriod"/>
              </a:pPr>
              <a:r>
                <a:rPr lang="id-ID" sz="1900" noProof="0" dirty="0">
                  <a:solidFill>
                    <a:srgbClr val="434343"/>
                  </a:solidFill>
                  <a:latin typeface="Nunito"/>
                  <a:ea typeface="Nunito"/>
                  <a:cs typeface="Nunito"/>
                  <a:sym typeface="Nunito"/>
                </a:rPr>
                <a:t>Khusus CMB yang diasuh oleh Kakek/Nenek/Saudara Kandung Ayah/Ibu dari CMB, menunggah KK sebelumnya.</a:t>
              </a:r>
            </a:p>
          </p:txBody>
        </p:sp>
        <p:sp>
          <p:nvSpPr>
            <p:cNvPr id="65" name="Freeform 65">
              <a:extLst>
                <a:ext uri="{FF2B5EF4-FFF2-40B4-BE49-F238E27FC236}">
                  <a16:creationId xmlns:a16="http://schemas.microsoft.com/office/drawing/2014/main" id="{CCDB51A5-3C41-B973-A127-F10CD71FE20D}"/>
                </a:ext>
              </a:extLst>
            </p:cNvPr>
            <p:cNvSpPr/>
            <p:nvPr/>
          </p:nvSpPr>
          <p:spPr>
            <a:xfrm>
              <a:off x="978636" y="1740242"/>
              <a:ext cx="4242106" cy="446107"/>
            </a:xfrm>
            <a:custGeom>
              <a:avLst/>
              <a:gdLst/>
              <a:ahLst/>
              <a:cxnLst/>
              <a:rect l="l" t="t" r="r" b="b"/>
              <a:pathLst>
                <a:path w="1089067" h="117493">
                  <a:moveTo>
                    <a:pt x="18723" y="0"/>
                  </a:moveTo>
                  <a:lnTo>
                    <a:pt x="1070344" y="0"/>
                  </a:lnTo>
                  <a:cubicBezTo>
                    <a:pt x="1075310" y="0"/>
                    <a:pt x="1080072" y="1973"/>
                    <a:pt x="1083583" y="5484"/>
                  </a:cubicBezTo>
                  <a:cubicBezTo>
                    <a:pt x="1087094" y="8995"/>
                    <a:pt x="1089067" y="13757"/>
                    <a:pt x="1089067" y="18723"/>
                  </a:cubicBezTo>
                  <a:lnTo>
                    <a:pt x="1089067" y="98771"/>
                  </a:lnTo>
                  <a:cubicBezTo>
                    <a:pt x="1089067" y="103736"/>
                    <a:pt x="1087094" y="108498"/>
                    <a:pt x="1083583" y="112010"/>
                  </a:cubicBezTo>
                  <a:cubicBezTo>
                    <a:pt x="1080072" y="115521"/>
                    <a:pt x="1075310" y="117493"/>
                    <a:pt x="1070344" y="117493"/>
                  </a:cubicBezTo>
                  <a:lnTo>
                    <a:pt x="18723" y="117493"/>
                  </a:lnTo>
                  <a:cubicBezTo>
                    <a:pt x="13757" y="117493"/>
                    <a:pt x="8995" y="115521"/>
                    <a:pt x="5484" y="112010"/>
                  </a:cubicBezTo>
                  <a:cubicBezTo>
                    <a:pt x="1973" y="108498"/>
                    <a:pt x="0" y="103736"/>
                    <a:pt x="0" y="98771"/>
                  </a:cubicBezTo>
                  <a:lnTo>
                    <a:pt x="0" y="18723"/>
                  </a:lnTo>
                  <a:cubicBezTo>
                    <a:pt x="0" y="13757"/>
                    <a:pt x="1973" y="8995"/>
                    <a:pt x="5484" y="5484"/>
                  </a:cubicBezTo>
                  <a:cubicBezTo>
                    <a:pt x="8995" y="1973"/>
                    <a:pt x="13757" y="0"/>
                    <a:pt x="18723" y="0"/>
                  </a:cubicBezTo>
                  <a:close/>
                </a:path>
              </a:pathLst>
            </a:custGeom>
            <a:solidFill>
              <a:srgbClr val="FFED00"/>
            </a:solidFill>
          </p:spPr>
          <p:txBody>
            <a:bodyPr/>
            <a:lstStyle/>
            <a:p>
              <a:endParaRPr lang="id-ID" noProof="0" dirty="0"/>
            </a:p>
          </p:txBody>
        </p:sp>
        <p:sp>
          <p:nvSpPr>
            <p:cNvPr id="66" name="TextBox 66">
              <a:extLst>
                <a:ext uri="{FF2B5EF4-FFF2-40B4-BE49-F238E27FC236}">
                  <a16:creationId xmlns:a16="http://schemas.microsoft.com/office/drawing/2014/main" id="{266FD7CF-0093-5146-B4AC-B7ACFD21CC0B}"/>
                </a:ext>
              </a:extLst>
            </p:cNvPr>
            <p:cNvSpPr txBox="1"/>
            <p:nvPr/>
          </p:nvSpPr>
          <p:spPr>
            <a:xfrm>
              <a:off x="1818991" y="5163951"/>
              <a:ext cx="4242106" cy="446107"/>
            </a:xfrm>
            <a:prstGeom prst="rect">
              <a:avLst/>
            </a:prstGeom>
          </p:spPr>
          <p:txBody>
            <a:bodyPr lIns="50800" tIns="50800" rIns="50800" bIns="50800" rtlCol="0" anchor="ctr"/>
            <a:lstStyle/>
            <a:p>
              <a:pPr algn="ctr">
                <a:lnSpc>
                  <a:spcPts val="2037"/>
                </a:lnSpc>
              </a:pPr>
              <a:endParaRPr lang="id-ID" noProof="0" dirty="0"/>
            </a:p>
          </p:txBody>
        </p:sp>
        <p:sp>
          <p:nvSpPr>
            <p:cNvPr id="69" name="TextBox 69">
              <a:extLst>
                <a:ext uri="{FF2B5EF4-FFF2-40B4-BE49-F238E27FC236}">
                  <a16:creationId xmlns:a16="http://schemas.microsoft.com/office/drawing/2014/main" id="{6214B85B-862D-8DE7-FA00-D3EE258959CD}"/>
                </a:ext>
              </a:extLst>
            </p:cNvPr>
            <p:cNvSpPr txBox="1"/>
            <p:nvPr/>
          </p:nvSpPr>
          <p:spPr>
            <a:xfrm>
              <a:off x="900005" y="1474718"/>
              <a:ext cx="4366988" cy="958875"/>
            </a:xfrm>
            <a:prstGeom prst="rect">
              <a:avLst/>
            </a:prstGeom>
          </p:spPr>
          <p:txBody>
            <a:bodyPr lIns="0" tIns="0" rIns="0" bIns="0" rtlCol="0" anchor="ctr"/>
            <a:lstStyle/>
            <a:p>
              <a:pPr algn="ctr">
                <a:lnSpc>
                  <a:spcPts val="2879"/>
                </a:lnSpc>
              </a:pPr>
              <a:r>
                <a:rPr lang="id-ID" sz="2000" b="1" noProof="0" dirty="0">
                  <a:solidFill>
                    <a:srgbClr val="073763"/>
                  </a:solidFill>
                  <a:latin typeface="Nunito Bold"/>
                  <a:ea typeface="Nunito Bold"/>
                  <a:cs typeface="Nunito Bold"/>
                  <a:sym typeface="Nunito Bold"/>
                </a:rPr>
                <a:t>1. Pengajuan Akun &amp; Verifikasi KK</a:t>
              </a:r>
            </a:p>
          </p:txBody>
        </p:sp>
        <p:sp>
          <p:nvSpPr>
            <p:cNvPr id="75" name="TextBox 75">
              <a:extLst>
                <a:ext uri="{FF2B5EF4-FFF2-40B4-BE49-F238E27FC236}">
                  <a16:creationId xmlns:a16="http://schemas.microsoft.com/office/drawing/2014/main" id="{A11660F2-A7D9-4AB6-ECDA-9B99ED5A6157}"/>
                </a:ext>
              </a:extLst>
            </p:cNvPr>
            <p:cNvSpPr txBox="1"/>
            <p:nvPr/>
          </p:nvSpPr>
          <p:spPr>
            <a:xfrm>
              <a:off x="12232885" y="5143519"/>
              <a:ext cx="3271623" cy="438878"/>
            </a:xfrm>
            <a:prstGeom prst="rect">
              <a:avLst/>
            </a:prstGeom>
          </p:spPr>
          <p:txBody>
            <a:bodyPr lIns="50800" tIns="50800" rIns="50800" bIns="50800" rtlCol="0" anchor="ctr"/>
            <a:lstStyle/>
            <a:p>
              <a:pPr algn="ctr">
                <a:lnSpc>
                  <a:spcPts val="2037"/>
                </a:lnSpc>
              </a:pPr>
              <a:endParaRPr lang="id-ID" noProof="0" dirty="0"/>
            </a:p>
          </p:txBody>
        </p:sp>
        <p:sp>
          <p:nvSpPr>
            <p:cNvPr id="2" name="Freeform 29">
              <a:extLst>
                <a:ext uri="{FF2B5EF4-FFF2-40B4-BE49-F238E27FC236}">
                  <a16:creationId xmlns:a16="http://schemas.microsoft.com/office/drawing/2014/main" id="{CE603F16-B7DE-34C9-B85D-AEEFB7CF1BDC}"/>
                </a:ext>
              </a:extLst>
            </p:cNvPr>
            <p:cNvSpPr/>
            <p:nvPr/>
          </p:nvSpPr>
          <p:spPr>
            <a:xfrm>
              <a:off x="6109653" y="1639568"/>
              <a:ext cx="4586071" cy="3563274"/>
            </a:xfrm>
            <a:custGeom>
              <a:avLst/>
              <a:gdLst/>
              <a:ahLst/>
              <a:cxnLst/>
              <a:rect l="l" t="t" r="r" b="b"/>
              <a:pathLst>
                <a:path w="7590282" h="4104767">
                  <a:moveTo>
                    <a:pt x="0" y="0"/>
                  </a:moveTo>
                  <a:lnTo>
                    <a:pt x="0" y="4104767"/>
                  </a:lnTo>
                  <a:lnTo>
                    <a:pt x="7590282" y="4104767"/>
                  </a:lnTo>
                  <a:lnTo>
                    <a:pt x="7590282" y="0"/>
                  </a:lnTo>
                  <a:close/>
                </a:path>
              </a:pathLst>
            </a:custGeom>
            <a:solidFill>
              <a:srgbClr val="CFE2F3"/>
            </a:solidFill>
          </p:spPr>
          <p:txBody>
            <a:bodyPr/>
            <a:lstStyle/>
            <a:p>
              <a:endParaRPr lang="id-ID" noProof="0" dirty="0"/>
            </a:p>
          </p:txBody>
        </p:sp>
        <p:sp>
          <p:nvSpPr>
            <p:cNvPr id="5" name="TextBox 32">
              <a:extLst>
                <a:ext uri="{FF2B5EF4-FFF2-40B4-BE49-F238E27FC236}">
                  <a16:creationId xmlns:a16="http://schemas.microsoft.com/office/drawing/2014/main" id="{CB5A0B03-B016-D80D-83CD-FDB82746A487}"/>
                </a:ext>
              </a:extLst>
            </p:cNvPr>
            <p:cNvSpPr txBox="1"/>
            <p:nvPr/>
          </p:nvSpPr>
          <p:spPr>
            <a:xfrm>
              <a:off x="6166236" y="2412703"/>
              <a:ext cx="4255291" cy="2370646"/>
            </a:xfrm>
            <a:prstGeom prst="rect">
              <a:avLst/>
            </a:prstGeom>
          </p:spPr>
          <p:txBody>
            <a:bodyPr lIns="0" tIns="0" rIns="0" bIns="0" rtlCol="0" anchor="ctr"/>
            <a:lstStyle/>
            <a:p>
              <a:pPr marL="612000" lvl="4" indent="-252000" algn="l">
                <a:buAutoNum type="alphaLcPeriod"/>
              </a:pPr>
              <a:r>
                <a:rPr lang="id-ID" noProof="0" dirty="0">
                  <a:solidFill>
                    <a:srgbClr val="434343"/>
                  </a:solidFill>
                  <a:latin typeface="Nunito"/>
                  <a:ea typeface="Nunito"/>
                  <a:cs typeface="Nunito"/>
                  <a:sym typeface="Nunito"/>
                </a:rPr>
                <a:t>mengakses laman publik PMB di </a:t>
              </a:r>
              <a:r>
                <a:rPr lang="id-ID" u="sng" noProof="0" dirty="0">
                  <a:solidFill>
                    <a:srgbClr val="0000FF"/>
                  </a:solidFill>
                  <a:latin typeface="Nunito"/>
                  <a:ea typeface="Nunito"/>
                  <a:cs typeface="Nunito"/>
                  <a:sym typeface="Nunito"/>
                  <a:hlinkClick r:id="rId6" tooltip="https://spmb.jakarta.go.id/"/>
                </a:rPr>
                <a:t>https://spmb.jakarta.go.id</a:t>
              </a:r>
            </a:p>
            <a:p>
              <a:pPr marL="612000" lvl="4" indent="-252000" algn="just">
                <a:buAutoNum type="alphaLcPeriod"/>
              </a:pPr>
              <a:r>
                <a:rPr lang="id-ID" noProof="0" dirty="0">
                  <a:solidFill>
                    <a:srgbClr val="434343"/>
                  </a:solidFill>
                  <a:latin typeface="Nunito"/>
                  <a:ea typeface="Nunito"/>
                  <a:cs typeface="Nunito"/>
                  <a:sym typeface="Nunito"/>
                </a:rPr>
                <a:t>mengecek status verifikasi pada menu Cek Status Pengajuan Akun di masing-masing jenjang</a:t>
              </a:r>
            </a:p>
            <a:p>
              <a:pPr marL="612000" lvl="4" indent="-252000" algn="just">
                <a:buAutoNum type="alphaLcPeriod"/>
              </a:pPr>
              <a:r>
                <a:rPr lang="id-ID" noProof="0" dirty="0">
                  <a:solidFill>
                    <a:srgbClr val="434343"/>
                  </a:solidFill>
                  <a:latin typeface="Nunito"/>
                  <a:ea typeface="Nunito"/>
                  <a:cs typeface="Nunito"/>
                  <a:sym typeface="Nunito"/>
                </a:rPr>
                <a:t>CMB/Orangtua/Wali yang telah memiliki PIN/Token dan status verifikasi sudah disetujui, dapat melanjutkan ke tahapan aktivasi PIN/Token pendaftaran.</a:t>
              </a:r>
            </a:p>
          </p:txBody>
        </p:sp>
        <p:sp>
          <p:nvSpPr>
            <p:cNvPr id="26" name="Freeform 40">
              <a:extLst>
                <a:ext uri="{FF2B5EF4-FFF2-40B4-BE49-F238E27FC236}">
                  <a16:creationId xmlns:a16="http://schemas.microsoft.com/office/drawing/2014/main" id="{E1E1EA64-186C-AC5B-8D40-616046D3FDED}"/>
                </a:ext>
              </a:extLst>
            </p:cNvPr>
            <p:cNvSpPr/>
            <p:nvPr/>
          </p:nvSpPr>
          <p:spPr>
            <a:xfrm>
              <a:off x="6287542" y="1735678"/>
              <a:ext cx="3063768" cy="440921"/>
            </a:xfrm>
            <a:custGeom>
              <a:avLst/>
              <a:gdLst/>
              <a:ahLst/>
              <a:cxnLst/>
              <a:rect l="l" t="t" r="r" b="b"/>
              <a:pathLst>
                <a:path w="806918" h="116127">
                  <a:moveTo>
                    <a:pt x="25269" y="0"/>
                  </a:moveTo>
                  <a:lnTo>
                    <a:pt x="781649" y="0"/>
                  </a:lnTo>
                  <a:cubicBezTo>
                    <a:pt x="795605" y="0"/>
                    <a:pt x="806918" y="11313"/>
                    <a:pt x="806918" y="25269"/>
                  </a:cubicBezTo>
                  <a:lnTo>
                    <a:pt x="806918" y="90858"/>
                  </a:lnTo>
                  <a:cubicBezTo>
                    <a:pt x="806918" y="104814"/>
                    <a:pt x="795605" y="116127"/>
                    <a:pt x="781649" y="116127"/>
                  </a:cubicBezTo>
                  <a:lnTo>
                    <a:pt x="25269" y="116127"/>
                  </a:lnTo>
                  <a:cubicBezTo>
                    <a:pt x="11313" y="116127"/>
                    <a:pt x="0" y="104814"/>
                    <a:pt x="0" y="90858"/>
                  </a:cubicBezTo>
                  <a:lnTo>
                    <a:pt x="0" y="25269"/>
                  </a:lnTo>
                  <a:cubicBezTo>
                    <a:pt x="0" y="11313"/>
                    <a:pt x="11313" y="0"/>
                    <a:pt x="25269" y="0"/>
                  </a:cubicBezTo>
                  <a:close/>
                </a:path>
              </a:pathLst>
            </a:custGeom>
            <a:solidFill>
              <a:srgbClr val="FFED00"/>
            </a:solidFill>
          </p:spPr>
          <p:txBody>
            <a:bodyPr/>
            <a:lstStyle/>
            <a:p>
              <a:endParaRPr lang="id-ID" noProof="0" dirty="0"/>
            </a:p>
          </p:txBody>
        </p:sp>
        <p:sp>
          <p:nvSpPr>
            <p:cNvPr id="6" name="TextBox 47">
              <a:extLst>
                <a:ext uri="{FF2B5EF4-FFF2-40B4-BE49-F238E27FC236}">
                  <a16:creationId xmlns:a16="http://schemas.microsoft.com/office/drawing/2014/main" id="{41C0032B-55B7-A1D2-A0E6-CE5A5D4015F6}"/>
                </a:ext>
              </a:extLst>
            </p:cNvPr>
            <p:cNvSpPr txBox="1"/>
            <p:nvPr/>
          </p:nvSpPr>
          <p:spPr>
            <a:xfrm>
              <a:off x="5906542" y="1824965"/>
              <a:ext cx="3795470" cy="452137"/>
            </a:xfrm>
            <a:prstGeom prst="rect">
              <a:avLst/>
            </a:prstGeom>
          </p:spPr>
          <p:txBody>
            <a:bodyPr lIns="0" tIns="0" rIns="0" bIns="0" rtlCol="0" anchor="t"/>
            <a:lstStyle/>
            <a:p>
              <a:pPr algn="ctr">
                <a:lnSpc>
                  <a:spcPts val="2400"/>
                </a:lnSpc>
              </a:pPr>
              <a:r>
                <a:rPr lang="id-ID" sz="2000" b="1" noProof="0" dirty="0">
                  <a:solidFill>
                    <a:srgbClr val="073763"/>
                  </a:solidFill>
                  <a:latin typeface="Nunito Bold"/>
                  <a:ea typeface="Nunito Bold"/>
                  <a:cs typeface="Nunito Bold"/>
                  <a:sym typeface="Nunito Bold"/>
                </a:rPr>
                <a:t>2. Cek Status Akun &amp; KK</a:t>
              </a:r>
            </a:p>
          </p:txBody>
        </p:sp>
        <p:sp>
          <p:nvSpPr>
            <p:cNvPr id="3" name="Freeform 19">
              <a:extLst>
                <a:ext uri="{FF2B5EF4-FFF2-40B4-BE49-F238E27FC236}">
                  <a16:creationId xmlns:a16="http://schemas.microsoft.com/office/drawing/2014/main" id="{41473CD2-A1EE-A0DA-7975-ACEB3BCE0CE0}"/>
                </a:ext>
              </a:extLst>
            </p:cNvPr>
            <p:cNvSpPr/>
            <p:nvPr/>
          </p:nvSpPr>
          <p:spPr>
            <a:xfrm>
              <a:off x="10871945" y="1639140"/>
              <a:ext cx="7035055" cy="2179903"/>
            </a:xfrm>
            <a:custGeom>
              <a:avLst/>
              <a:gdLst/>
              <a:ahLst/>
              <a:cxnLst/>
              <a:rect l="l" t="t" r="r" b="b"/>
              <a:pathLst>
                <a:path w="6199378" h="4103116">
                  <a:moveTo>
                    <a:pt x="0" y="0"/>
                  </a:moveTo>
                  <a:lnTo>
                    <a:pt x="0" y="4103116"/>
                  </a:lnTo>
                  <a:lnTo>
                    <a:pt x="6199378" y="4103116"/>
                  </a:lnTo>
                  <a:lnTo>
                    <a:pt x="6199378" y="0"/>
                  </a:lnTo>
                  <a:close/>
                </a:path>
              </a:pathLst>
            </a:custGeom>
            <a:solidFill>
              <a:schemeClr val="bg2"/>
            </a:solidFill>
          </p:spPr>
          <p:txBody>
            <a:bodyPr/>
            <a:lstStyle/>
            <a:p>
              <a:endParaRPr lang="id-ID" noProof="0" dirty="0"/>
            </a:p>
          </p:txBody>
        </p:sp>
        <p:sp>
          <p:nvSpPr>
            <p:cNvPr id="4" name="Freeform 21">
              <a:extLst>
                <a:ext uri="{FF2B5EF4-FFF2-40B4-BE49-F238E27FC236}">
                  <a16:creationId xmlns:a16="http://schemas.microsoft.com/office/drawing/2014/main" id="{7C212AB9-8B8B-6E75-0537-D3B59A75C681}"/>
                </a:ext>
              </a:extLst>
            </p:cNvPr>
            <p:cNvSpPr/>
            <p:nvPr/>
          </p:nvSpPr>
          <p:spPr>
            <a:xfrm>
              <a:off x="11594967" y="1639140"/>
              <a:ext cx="4259670" cy="2765298"/>
            </a:xfrm>
            <a:custGeom>
              <a:avLst/>
              <a:gdLst/>
              <a:ahLst/>
              <a:cxnLst/>
              <a:rect l="l" t="t" r="r" b="b"/>
              <a:pathLst>
                <a:path w="5679560" h="3687064">
                  <a:moveTo>
                    <a:pt x="0" y="0"/>
                  </a:moveTo>
                  <a:lnTo>
                    <a:pt x="5679560" y="0"/>
                  </a:lnTo>
                  <a:lnTo>
                    <a:pt x="5679560" y="3687064"/>
                  </a:lnTo>
                  <a:lnTo>
                    <a:pt x="0" y="3687064"/>
                  </a:lnTo>
                  <a:close/>
                </a:path>
              </a:pathLst>
            </a:custGeom>
            <a:solidFill>
              <a:srgbClr val="000000">
                <a:alpha val="0"/>
              </a:srgbClr>
            </a:solidFill>
          </p:spPr>
          <p:txBody>
            <a:bodyPr/>
            <a:lstStyle/>
            <a:p>
              <a:endParaRPr lang="id-ID" noProof="0" dirty="0"/>
            </a:p>
          </p:txBody>
        </p:sp>
        <p:sp>
          <p:nvSpPr>
            <p:cNvPr id="7" name="TextBox 22">
              <a:extLst>
                <a:ext uri="{FF2B5EF4-FFF2-40B4-BE49-F238E27FC236}">
                  <a16:creationId xmlns:a16="http://schemas.microsoft.com/office/drawing/2014/main" id="{D2190DDA-CDE4-C024-691D-D1082393B6E2}"/>
                </a:ext>
              </a:extLst>
            </p:cNvPr>
            <p:cNvSpPr txBox="1"/>
            <p:nvPr/>
          </p:nvSpPr>
          <p:spPr>
            <a:xfrm>
              <a:off x="10955463" y="1978501"/>
              <a:ext cx="6710684" cy="1762176"/>
            </a:xfrm>
            <a:prstGeom prst="rect">
              <a:avLst/>
            </a:prstGeom>
          </p:spPr>
          <p:txBody>
            <a:bodyPr lIns="0" tIns="0" rIns="0" bIns="0" rtlCol="0" anchor="ctr"/>
            <a:lstStyle/>
            <a:p>
              <a:pPr algn="l">
                <a:lnSpc>
                  <a:spcPts val="2160"/>
                </a:lnSpc>
              </a:pPr>
              <a:endParaRPr lang="id-ID" sz="1600" noProof="0" dirty="0"/>
            </a:p>
            <a:p>
              <a:pPr algn="l">
                <a:lnSpc>
                  <a:spcPts val="2160"/>
                </a:lnSpc>
              </a:pPr>
              <a:endParaRPr lang="id-ID" noProof="0" dirty="0"/>
            </a:p>
            <a:p>
              <a:pPr marL="612000" lvl="4" indent="-252000" algn="l">
                <a:lnSpc>
                  <a:spcPts val="2160"/>
                </a:lnSpc>
                <a:buAutoNum type="alphaLcPeriod"/>
              </a:pPr>
              <a:r>
                <a:rPr lang="id-ID" noProof="0" dirty="0">
                  <a:solidFill>
                    <a:srgbClr val="434343"/>
                  </a:solidFill>
                  <a:latin typeface="Nunito"/>
                  <a:ea typeface="Nunito"/>
                  <a:cs typeface="Nunito"/>
                  <a:sym typeface="Nunito"/>
                </a:rPr>
                <a:t>mengakses laman publik PMB di </a:t>
              </a:r>
              <a:r>
                <a:rPr lang="id-ID" u="sng" noProof="0" dirty="0">
                  <a:solidFill>
                    <a:srgbClr val="0000FF"/>
                  </a:solidFill>
                  <a:latin typeface="Nunito"/>
                  <a:ea typeface="Nunito"/>
                  <a:cs typeface="Nunito"/>
                  <a:sym typeface="Nunito"/>
                  <a:hlinkClick r:id="rId6" tooltip="https://spmb.jakarta.go.id/"/>
                </a:rPr>
                <a:t>https://spmb.jakarta.go.id</a:t>
              </a:r>
              <a:r>
                <a:rPr lang="id-ID" noProof="0" dirty="0">
                  <a:solidFill>
                    <a:srgbClr val="434343"/>
                  </a:solidFill>
                  <a:latin typeface="Nunito"/>
                  <a:ea typeface="Nunito"/>
                  <a:cs typeface="Nunito"/>
                  <a:sym typeface="Nunito"/>
                </a:rPr>
                <a:t>;</a:t>
              </a:r>
            </a:p>
            <a:p>
              <a:pPr marL="612000" lvl="4" indent="-252000" algn="just">
                <a:lnSpc>
                  <a:spcPts val="2160"/>
                </a:lnSpc>
                <a:buAutoNum type="alphaLcPeriod"/>
              </a:pPr>
              <a:r>
                <a:rPr lang="id-ID" noProof="0" dirty="0">
                  <a:solidFill>
                    <a:srgbClr val="434343"/>
                  </a:solidFill>
                  <a:latin typeface="Nunito"/>
                  <a:ea typeface="Nunito"/>
                  <a:cs typeface="Nunito"/>
                  <a:sym typeface="Nunito"/>
                </a:rPr>
                <a:t>melakukan login dengan cara input Nomor Peserta dan </a:t>
              </a:r>
              <a:r>
                <a:rPr lang="id-ID" i="1" noProof="0" dirty="0">
                  <a:solidFill>
                    <a:srgbClr val="434343"/>
                  </a:solidFill>
                  <a:latin typeface="Nunito Italics"/>
                  <a:ea typeface="Nunito Italics"/>
                  <a:cs typeface="Nunito Italics"/>
                  <a:sym typeface="Nunito Italics"/>
                </a:rPr>
                <a:t>Password</a:t>
              </a:r>
              <a:r>
                <a:rPr lang="id-ID" noProof="0" dirty="0">
                  <a:solidFill>
                    <a:srgbClr val="434343"/>
                  </a:solidFill>
                  <a:latin typeface="Nunito"/>
                  <a:ea typeface="Nunito"/>
                  <a:cs typeface="Nunito"/>
                  <a:sym typeface="Nunito"/>
                </a:rPr>
                <a:t>;</a:t>
              </a:r>
            </a:p>
            <a:p>
              <a:pPr marL="612000" lvl="4" indent="-252000" algn="l">
                <a:lnSpc>
                  <a:spcPts val="2160"/>
                </a:lnSpc>
                <a:buAutoNum type="alphaLcPeriod"/>
              </a:pPr>
              <a:r>
                <a:rPr lang="id-ID" noProof="0" dirty="0">
                  <a:solidFill>
                    <a:srgbClr val="434343"/>
                  </a:solidFill>
                  <a:latin typeface="Nunito"/>
                  <a:ea typeface="Nunito"/>
                  <a:cs typeface="Nunito"/>
                  <a:sym typeface="Nunito"/>
                </a:rPr>
                <a:t>memilih sekolah tujuan;</a:t>
              </a:r>
            </a:p>
            <a:p>
              <a:pPr marL="612000" lvl="4" indent="-252000" algn="just">
                <a:lnSpc>
                  <a:spcPts val="2160"/>
                </a:lnSpc>
                <a:buAutoNum type="alphaLcPeriod"/>
              </a:pPr>
              <a:r>
                <a:rPr lang="id-ID" noProof="0" dirty="0">
                  <a:solidFill>
                    <a:srgbClr val="434343"/>
                  </a:solidFill>
                  <a:latin typeface="Nunito"/>
                  <a:ea typeface="Nunito"/>
                  <a:cs typeface="Nunito"/>
                  <a:sym typeface="Nunito"/>
                </a:rPr>
                <a:t>mencetak tanda bukti pemilihan sekolah tujuan;</a:t>
              </a:r>
            </a:p>
            <a:p>
              <a:pPr marL="600392" lvl="4" indent="-120078" algn="l">
                <a:lnSpc>
                  <a:spcPts val="2160"/>
                </a:lnSpc>
              </a:pPr>
              <a:endParaRPr lang="id-ID" sz="1600" noProof="0" dirty="0">
                <a:solidFill>
                  <a:srgbClr val="434343"/>
                </a:solidFill>
                <a:latin typeface="Nunito"/>
                <a:ea typeface="Nunito"/>
                <a:cs typeface="Nunito"/>
                <a:sym typeface="Nunito"/>
              </a:endParaRPr>
            </a:p>
          </p:txBody>
        </p:sp>
        <p:sp>
          <p:nvSpPr>
            <p:cNvPr id="8" name="Freeform 34">
              <a:extLst>
                <a:ext uri="{FF2B5EF4-FFF2-40B4-BE49-F238E27FC236}">
                  <a16:creationId xmlns:a16="http://schemas.microsoft.com/office/drawing/2014/main" id="{3C315BB4-57D4-9CB7-2D1D-064C90199ACD}"/>
                </a:ext>
              </a:extLst>
            </p:cNvPr>
            <p:cNvSpPr/>
            <p:nvPr/>
          </p:nvSpPr>
          <p:spPr>
            <a:xfrm>
              <a:off x="11052154" y="1763520"/>
              <a:ext cx="3063768" cy="440921"/>
            </a:xfrm>
            <a:custGeom>
              <a:avLst/>
              <a:gdLst/>
              <a:ahLst/>
              <a:cxnLst/>
              <a:rect l="l" t="t" r="r" b="b"/>
              <a:pathLst>
                <a:path w="806918" h="116127">
                  <a:moveTo>
                    <a:pt x="25269" y="0"/>
                  </a:moveTo>
                  <a:lnTo>
                    <a:pt x="781649" y="0"/>
                  </a:lnTo>
                  <a:cubicBezTo>
                    <a:pt x="795605" y="0"/>
                    <a:pt x="806918" y="11313"/>
                    <a:pt x="806918" y="25269"/>
                  </a:cubicBezTo>
                  <a:lnTo>
                    <a:pt x="806918" y="90858"/>
                  </a:lnTo>
                  <a:cubicBezTo>
                    <a:pt x="806918" y="104814"/>
                    <a:pt x="795605" y="116127"/>
                    <a:pt x="781649" y="116127"/>
                  </a:cubicBezTo>
                  <a:lnTo>
                    <a:pt x="25269" y="116127"/>
                  </a:lnTo>
                  <a:cubicBezTo>
                    <a:pt x="11313" y="116127"/>
                    <a:pt x="0" y="104814"/>
                    <a:pt x="0" y="90858"/>
                  </a:cubicBezTo>
                  <a:lnTo>
                    <a:pt x="0" y="25269"/>
                  </a:lnTo>
                  <a:cubicBezTo>
                    <a:pt x="0" y="11313"/>
                    <a:pt x="11313" y="0"/>
                    <a:pt x="25269" y="0"/>
                  </a:cubicBezTo>
                  <a:close/>
                </a:path>
              </a:pathLst>
            </a:custGeom>
            <a:solidFill>
              <a:srgbClr val="FFED00"/>
            </a:solidFill>
          </p:spPr>
          <p:txBody>
            <a:bodyPr/>
            <a:lstStyle/>
            <a:p>
              <a:endParaRPr lang="id-ID" noProof="0" dirty="0"/>
            </a:p>
          </p:txBody>
        </p:sp>
        <p:sp>
          <p:nvSpPr>
            <p:cNvPr id="9" name="TextBox 35">
              <a:extLst>
                <a:ext uri="{FF2B5EF4-FFF2-40B4-BE49-F238E27FC236}">
                  <a16:creationId xmlns:a16="http://schemas.microsoft.com/office/drawing/2014/main" id="{3480106F-A152-ADB4-7579-0CE5B4B21030}"/>
                </a:ext>
              </a:extLst>
            </p:cNvPr>
            <p:cNvSpPr txBox="1"/>
            <p:nvPr/>
          </p:nvSpPr>
          <p:spPr>
            <a:xfrm>
              <a:off x="11482506" y="1679587"/>
              <a:ext cx="3063768" cy="440921"/>
            </a:xfrm>
            <a:prstGeom prst="rect">
              <a:avLst/>
            </a:prstGeom>
          </p:spPr>
          <p:txBody>
            <a:bodyPr lIns="50800" tIns="50800" rIns="50800" bIns="50800" rtlCol="0" anchor="ctr"/>
            <a:lstStyle/>
            <a:p>
              <a:pPr algn="ctr">
                <a:lnSpc>
                  <a:spcPts val="2037"/>
                </a:lnSpc>
              </a:pPr>
              <a:endParaRPr lang="id-ID" noProof="0" dirty="0"/>
            </a:p>
          </p:txBody>
        </p:sp>
        <p:sp>
          <p:nvSpPr>
            <p:cNvPr id="10" name="TextBox 38">
              <a:extLst>
                <a:ext uri="{FF2B5EF4-FFF2-40B4-BE49-F238E27FC236}">
                  <a16:creationId xmlns:a16="http://schemas.microsoft.com/office/drawing/2014/main" id="{9059946B-2323-8FAA-95EF-7E38E3846040}"/>
                </a:ext>
              </a:extLst>
            </p:cNvPr>
            <p:cNvSpPr txBox="1"/>
            <p:nvPr/>
          </p:nvSpPr>
          <p:spPr>
            <a:xfrm>
              <a:off x="11601127" y="5078229"/>
              <a:ext cx="2291036" cy="440921"/>
            </a:xfrm>
            <a:prstGeom prst="rect">
              <a:avLst/>
            </a:prstGeom>
          </p:spPr>
          <p:txBody>
            <a:bodyPr lIns="50800" tIns="50800" rIns="50800" bIns="50800" rtlCol="0" anchor="ctr"/>
            <a:lstStyle/>
            <a:p>
              <a:pPr algn="ctr">
                <a:lnSpc>
                  <a:spcPts val="2037"/>
                </a:lnSpc>
              </a:pPr>
              <a:endParaRPr lang="id-ID" noProof="0" dirty="0"/>
            </a:p>
          </p:txBody>
        </p:sp>
        <p:sp>
          <p:nvSpPr>
            <p:cNvPr id="12" name="Freeform 54">
              <a:extLst>
                <a:ext uri="{FF2B5EF4-FFF2-40B4-BE49-F238E27FC236}">
                  <a16:creationId xmlns:a16="http://schemas.microsoft.com/office/drawing/2014/main" id="{C0D994DD-D2F1-907E-1D3A-7BC353FD02EA}"/>
                </a:ext>
              </a:extLst>
            </p:cNvPr>
            <p:cNvSpPr/>
            <p:nvPr/>
          </p:nvSpPr>
          <p:spPr>
            <a:xfrm>
              <a:off x="11710683" y="1735678"/>
              <a:ext cx="2724959" cy="461698"/>
            </a:xfrm>
            <a:custGeom>
              <a:avLst/>
              <a:gdLst/>
              <a:ahLst/>
              <a:cxnLst/>
              <a:rect l="l" t="t" r="r" b="b"/>
              <a:pathLst>
                <a:path w="3633278" h="615597">
                  <a:moveTo>
                    <a:pt x="0" y="0"/>
                  </a:moveTo>
                  <a:lnTo>
                    <a:pt x="3633278" y="0"/>
                  </a:lnTo>
                  <a:lnTo>
                    <a:pt x="3633278" y="615597"/>
                  </a:lnTo>
                  <a:lnTo>
                    <a:pt x="0" y="615597"/>
                  </a:lnTo>
                  <a:close/>
                </a:path>
              </a:pathLst>
            </a:custGeom>
            <a:solidFill>
              <a:srgbClr val="000000">
                <a:alpha val="0"/>
              </a:srgbClr>
            </a:solidFill>
          </p:spPr>
          <p:txBody>
            <a:bodyPr/>
            <a:lstStyle/>
            <a:p>
              <a:endParaRPr lang="id-ID" noProof="0" dirty="0"/>
            </a:p>
          </p:txBody>
        </p:sp>
        <p:sp>
          <p:nvSpPr>
            <p:cNvPr id="13" name="TextBox 55">
              <a:extLst>
                <a:ext uri="{FF2B5EF4-FFF2-40B4-BE49-F238E27FC236}">
                  <a16:creationId xmlns:a16="http://schemas.microsoft.com/office/drawing/2014/main" id="{546CE519-52F6-2086-9116-C87D555CF30C}"/>
                </a:ext>
              </a:extLst>
            </p:cNvPr>
            <p:cNvSpPr txBox="1"/>
            <p:nvPr/>
          </p:nvSpPr>
          <p:spPr>
            <a:xfrm>
              <a:off x="11144122" y="1784321"/>
              <a:ext cx="2724959" cy="511704"/>
            </a:xfrm>
            <a:prstGeom prst="rect">
              <a:avLst/>
            </a:prstGeom>
          </p:spPr>
          <p:txBody>
            <a:bodyPr lIns="0" tIns="0" rIns="0" bIns="0" rtlCol="0" anchor="t"/>
            <a:lstStyle/>
            <a:p>
              <a:pPr algn="l">
                <a:lnSpc>
                  <a:spcPts val="3120"/>
                </a:lnSpc>
              </a:pPr>
              <a:r>
                <a:rPr lang="id-ID" sz="2000" b="1" noProof="0" dirty="0">
                  <a:solidFill>
                    <a:srgbClr val="073763"/>
                  </a:solidFill>
                  <a:latin typeface="Nunito Bold"/>
                  <a:ea typeface="Nunito Bold"/>
                  <a:cs typeface="Nunito Bold"/>
                  <a:sym typeface="Nunito Bold"/>
                </a:rPr>
                <a:t>4. Pemilihan Sekolah</a:t>
              </a:r>
            </a:p>
          </p:txBody>
        </p:sp>
        <p:sp>
          <p:nvSpPr>
            <p:cNvPr id="14" name="Freeform 4">
              <a:extLst>
                <a:ext uri="{FF2B5EF4-FFF2-40B4-BE49-F238E27FC236}">
                  <a16:creationId xmlns:a16="http://schemas.microsoft.com/office/drawing/2014/main" id="{3D933D97-73E1-C7BB-543B-831C810CE378}"/>
                </a:ext>
              </a:extLst>
            </p:cNvPr>
            <p:cNvSpPr/>
            <p:nvPr/>
          </p:nvSpPr>
          <p:spPr>
            <a:xfrm>
              <a:off x="10892135" y="3949894"/>
              <a:ext cx="7027863" cy="2143157"/>
            </a:xfrm>
            <a:custGeom>
              <a:avLst/>
              <a:gdLst/>
              <a:ahLst/>
              <a:cxnLst/>
              <a:rect l="l" t="t" r="r" b="b"/>
              <a:pathLst>
                <a:path w="4957826" h="7091680">
                  <a:moveTo>
                    <a:pt x="0" y="0"/>
                  </a:moveTo>
                  <a:lnTo>
                    <a:pt x="0" y="7091680"/>
                  </a:lnTo>
                  <a:lnTo>
                    <a:pt x="4957826" y="7091680"/>
                  </a:lnTo>
                  <a:lnTo>
                    <a:pt x="4957826" y="0"/>
                  </a:lnTo>
                  <a:close/>
                </a:path>
              </a:pathLst>
            </a:custGeom>
            <a:solidFill>
              <a:schemeClr val="accent2">
                <a:lumMod val="20000"/>
                <a:lumOff val="80000"/>
              </a:schemeClr>
            </a:solidFill>
          </p:spPr>
          <p:txBody>
            <a:bodyPr/>
            <a:lstStyle/>
            <a:p>
              <a:endParaRPr lang="id-ID" noProof="0" dirty="0"/>
            </a:p>
          </p:txBody>
        </p:sp>
        <p:sp>
          <p:nvSpPr>
            <p:cNvPr id="15" name="TextBox 17">
              <a:extLst>
                <a:ext uri="{FF2B5EF4-FFF2-40B4-BE49-F238E27FC236}">
                  <a16:creationId xmlns:a16="http://schemas.microsoft.com/office/drawing/2014/main" id="{450A7AC5-4768-F2EE-6DBF-630782FAB49E}"/>
                </a:ext>
              </a:extLst>
            </p:cNvPr>
            <p:cNvSpPr txBox="1"/>
            <p:nvPr/>
          </p:nvSpPr>
          <p:spPr>
            <a:xfrm>
              <a:off x="10936148" y="4209198"/>
              <a:ext cx="6761173" cy="1762518"/>
            </a:xfrm>
            <a:prstGeom prst="rect">
              <a:avLst/>
            </a:prstGeom>
          </p:spPr>
          <p:txBody>
            <a:bodyPr lIns="0" tIns="0" rIns="0" bIns="0" rtlCol="0" anchor="t"/>
            <a:lstStyle/>
            <a:p>
              <a:pPr algn="just">
                <a:lnSpc>
                  <a:spcPts val="2400"/>
                </a:lnSpc>
              </a:pPr>
              <a:endParaRPr lang="id-ID" noProof="0" dirty="0"/>
            </a:p>
            <a:p>
              <a:pPr marL="645795" lvl="4" indent="-252000">
                <a:lnSpc>
                  <a:spcPts val="2400"/>
                </a:lnSpc>
                <a:buAutoNum type="alphaLcPeriod"/>
              </a:pPr>
              <a:r>
                <a:rPr lang="id-ID" noProof="0" dirty="0">
                  <a:solidFill>
                    <a:srgbClr val="434343"/>
                  </a:solidFill>
                  <a:latin typeface="Nunito"/>
                  <a:ea typeface="Nunito"/>
                  <a:cs typeface="Nunito"/>
                  <a:sym typeface="Nunito"/>
                </a:rPr>
                <a:t>mengakses laman publik PMB di  </a:t>
              </a:r>
              <a:r>
                <a:rPr lang="id-ID" u="sng" noProof="0" dirty="0">
                  <a:solidFill>
                    <a:srgbClr val="0000FF"/>
                  </a:solidFill>
                  <a:latin typeface="Nunito"/>
                  <a:ea typeface="Nunito"/>
                  <a:cs typeface="Nunito"/>
                  <a:sym typeface="Nunito"/>
                  <a:hlinkClick r:id="rId6" tooltip="https://spmb.jakarta.go.id/"/>
                </a:rPr>
                <a:t>https://spmb.jakarta.go.id</a:t>
              </a:r>
            </a:p>
            <a:p>
              <a:pPr marL="645795" lvl="4" indent="-252000" algn="just">
                <a:lnSpc>
                  <a:spcPts val="2400"/>
                </a:lnSpc>
                <a:buAutoNum type="alphaLcPeriod"/>
              </a:pPr>
              <a:r>
                <a:rPr lang="id-ID" noProof="0" dirty="0">
                  <a:solidFill>
                    <a:srgbClr val="434343"/>
                  </a:solidFill>
                  <a:latin typeface="Nunito"/>
                  <a:ea typeface="Nunito"/>
                  <a:cs typeface="Nunito"/>
                  <a:sym typeface="Nunito"/>
                </a:rPr>
                <a:t>memilih jenjang dan jalur yang sesuai;</a:t>
              </a:r>
            </a:p>
            <a:p>
              <a:pPr marL="645795" lvl="4" indent="-252000">
                <a:lnSpc>
                  <a:spcPts val="2400"/>
                </a:lnSpc>
                <a:buAutoNum type="alphaLcPeriod"/>
              </a:pPr>
              <a:r>
                <a:rPr lang="id-ID" noProof="0" dirty="0">
                  <a:solidFill>
                    <a:srgbClr val="434343"/>
                  </a:solidFill>
                  <a:latin typeface="Nunito"/>
                  <a:ea typeface="Nunito"/>
                  <a:cs typeface="Nunito"/>
                  <a:sym typeface="Nunito"/>
                </a:rPr>
                <a:t>klik menu seleksi dilanjutkan melihat sekolah pilihan</a:t>
              </a:r>
            </a:p>
            <a:p>
              <a:pPr marL="645795" lvl="4" indent="-252000" algn="just">
                <a:lnSpc>
                  <a:spcPts val="2400"/>
                </a:lnSpc>
                <a:buAutoNum type="alphaLcPeriod"/>
              </a:pPr>
              <a:r>
                <a:rPr lang="id-ID" noProof="0" dirty="0">
                  <a:solidFill>
                    <a:srgbClr val="434343"/>
                  </a:solidFill>
                  <a:latin typeface="Nunito"/>
                  <a:ea typeface="Nunito"/>
                  <a:cs typeface="Nunito"/>
                  <a:sym typeface="Nunito"/>
                </a:rPr>
                <a:t>hasil seleksi PMB dapat dilihat secara daring sesuai jadwal yang telah ditentukan.</a:t>
              </a:r>
            </a:p>
          </p:txBody>
        </p:sp>
        <p:sp>
          <p:nvSpPr>
            <p:cNvPr id="17" name="TextBox 75">
              <a:extLst>
                <a:ext uri="{FF2B5EF4-FFF2-40B4-BE49-F238E27FC236}">
                  <a16:creationId xmlns:a16="http://schemas.microsoft.com/office/drawing/2014/main" id="{4B7D8FC6-1006-3BAF-4453-88DE11ADDF58}"/>
                </a:ext>
              </a:extLst>
            </p:cNvPr>
            <p:cNvSpPr txBox="1"/>
            <p:nvPr/>
          </p:nvSpPr>
          <p:spPr>
            <a:xfrm>
              <a:off x="11507126" y="4351547"/>
              <a:ext cx="4600910" cy="263567"/>
            </a:xfrm>
            <a:prstGeom prst="rect">
              <a:avLst/>
            </a:prstGeom>
          </p:spPr>
          <p:txBody>
            <a:bodyPr lIns="50800" tIns="50800" rIns="50800" bIns="50800" rtlCol="0" anchor="ctr"/>
            <a:lstStyle/>
            <a:p>
              <a:pPr algn="ctr">
                <a:lnSpc>
                  <a:spcPts val="2037"/>
                </a:lnSpc>
              </a:pPr>
              <a:endParaRPr lang="id-ID" noProof="0" dirty="0"/>
            </a:p>
          </p:txBody>
        </p:sp>
        <p:sp>
          <p:nvSpPr>
            <p:cNvPr id="19" name="Freeform 74">
              <a:extLst>
                <a:ext uri="{FF2B5EF4-FFF2-40B4-BE49-F238E27FC236}">
                  <a16:creationId xmlns:a16="http://schemas.microsoft.com/office/drawing/2014/main" id="{E1937CA4-9DF1-128B-7A21-7097D36FB6D5}"/>
                </a:ext>
              </a:extLst>
            </p:cNvPr>
            <p:cNvSpPr/>
            <p:nvPr/>
          </p:nvSpPr>
          <p:spPr>
            <a:xfrm>
              <a:off x="11052154" y="4056077"/>
              <a:ext cx="3271623" cy="438878"/>
            </a:xfrm>
            <a:custGeom>
              <a:avLst/>
              <a:gdLst/>
              <a:ahLst/>
              <a:cxnLst/>
              <a:rect l="l" t="t" r="r" b="b"/>
              <a:pathLst>
                <a:path w="861662" h="115589">
                  <a:moveTo>
                    <a:pt x="23664" y="0"/>
                  </a:moveTo>
                  <a:lnTo>
                    <a:pt x="837998" y="0"/>
                  </a:lnTo>
                  <a:cubicBezTo>
                    <a:pt x="851067" y="0"/>
                    <a:pt x="861662" y="10595"/>
                    <a:pt x="861662" y="23664"/>
                  </a:cubicBezTo>
                  <a:lnTo>
                    <a:pt x="861662" y="91925"/>
                  </a:lnTo>
                  <a:cubicBezTo>
                    <a:pt x="861662" y="104995"/>
                    <a:pt x="851067" y="115589"/>
                    <a:pt x="837998" y="115589"/>
                  </a:cubicBezTo>
                  <a:lnTo>
                    <a:pt x="23664" y="115589"/>
                  </a:lnTo>
                  <a:cubicBezTo>
                    <a:pt x="10595" y="115589"/>
                    <a:pt x="0" y="104995"/>
                    <a:pt x="0" y="91925"/>
                  </a:cubicBezTo>
                  <a:lnTo>
                    <a:pt x="0" y="23664"/>
                  </a:lnTo>
                  <a:cubicBezTo>
                    <a:pt x="0" y="10595"/>
                    <a:pt x="10595" y="0"/>
                    <a:pt x="23664" y="0"/>
                  </a:cubicBezTo>
                  <a:close/>
                </a:path>
              </a:pathLst>
            </a:custGeom>
            <a:solidFill>
              <a:srgbClr val="FFED00"/>
            </a:solidFill>
          </p:spPr>
          <p:txBody>
            <a:bodyPr/>
            <a:lstStyle/>
            <a:p>
              <a:endParaRPr lang="id-ID" noProof="0" dirty="0"/>
            </a:p>
          </p:txBody>
        </p:sp>
        <p:sp>
          <p:nvSpPr>
            <p:cNvPr id="18" name="TextBox 78">
              <a:extLst>
                <a:ext uri="{FF2B5EF4-FFF2-40B4-BE49-F238E27FC236}">
                  <a16:creationId xmlns:a16="http://schemas.microsoft.com/office/drawing/2014/main" id="{0A98D909-213A-EA9C-5EBD-F5E7537C7E60}"/>
                </a:ext>
              </a:extLst>
            </p:cNvPr>
            <p:cNvSpPr txBox="1"/>
            <p:nvPr/>
          </p:nvSpPr>
          <p:spPr>
            <a:xfrm>
              <a:off x="11136524" y="4152182"/>
              <a:ext cx="3184209" cy="254189"/>
            </a:xfrm>
            <a:prstGeom prst="rect">
              <a:avLst/>
            </a:prstGeom>
          </p:spPr>
          <p:txBody>
            <a:bodyPr lIns="0" tIns="0" rIns="0" bIns="0" rtlCol="0" anchor="ctr"/>
            <a:lstStyle/>
            <a:p>
              <a:pPr algn="l">
                <a:lnSpc>
                  <a:spcPts val="2879"/>
                </a:lnSpc>
              </a:pPr>
              <a:r>
                <a:rPr lang="id-ID" sz="2000" b="1" noProof="0" dirty="0">
                  <a:solidFill>
                    <a:srgbClr val="073763"/>
                  </a:solidFill>
                  <a:latin typeface="Nunito Bold"/>
                  <a:ea typeface="Nunito Bold"/>
                  <a:cs typeface="Nunito Bold"/>
                  <a:sym typeface="Nunito Bold"/>
                </a:rPr>
                <a:t>5. Memantau Hasil Seleksi</a:t>
              </a:r>
            </a:p>
          </p:txBody>
        </p:sp>
        <p:sp>
          <p:nvSpPr>
            <p:cNvPr id="20" name="Freeform 8">
              <a:extLst>
                <a:ext uri="{FF2B5EF4-FFF2-40B4-BE49-F238E27FC236}">
                  <a16:creationId xmlns:a16="http://schemas.microsoft.com/office/drawing/2014/main" id="{39AF53FC-C24A-B322-8880-6318BA54A6F4}"/>
                </a:ext>
              </a:extLst>
            </p:cNvPr>
            <p:cNvSpPr/>
            <p:nvPr/>
          </p:nvSpPr>
          <p:spPr>
            <a:xfrm>
              <a:off x="10892135" y="6199235"/>
              <a:ext cx="7014865" cy="2914246"/>
            </a:xfrm>
            <a:custGeom>
              <a:avLst/>
              <a:gdLst/>
              <a:ahLst/>
              <a:cxnLst/>
              <a:rect l="l" t="t" r="r" b="b"/>
              <a:pathLst>
                <a:path w="6424676" h="4102227">
                  <a:moveTo>
                    <a:pt x="0" y="0"/>
                  </a:moveTo>
                  <a:lnTo>
                    <a:pt x="0" y="4102227"/>
                  </a:lnTo>
                  <a:lnTo>
                    <a:pt x="6424676" y="4102227"/>
                  </a:lnTo>
                  <a:lnTo>
                    <a:pt x="6424676" y="0"/>
                  </a:lnTo>
                  <a:close/>
                </a:path>
              </a:pathLst>
            </a:custGeom>
            <a:solidFill>
              <a:schemeClr val="accent3">
                <a:lumMod val="20000"/>
                <a:lumOff val="80000"/>
              </a:schemeClr>
            </a:solidFill>
          </p:spPr>
          <p:txBody>
            <a:bodyPr/>
            <a:lstStyle/>
            <a:p>
              <a:endParaRPr lang="id-ID" noProof="0" dirty="0"/>
            </a:p>
          </p:txBody>
        </p:sp>
        <p:sp>
          <p:nvSpPr>
            <p:cNvPr id="21" name="Freeform 10">
              <a:extLst>
                <a:ext uri="{FF2B5EF4-FFF2-40B4-BE49-F238E27FC236}">
                  <a16:creationId xmlns:a16="http://schemas.microsoft.com/office/drawing/2014/main" id="{D7773FC7-5B05-D014-F0F3-1C6D62850F88}"/>
                </a:ext>
              </a:extLst>
            </p:cNvPr>
            <p:cNvSpPr/>
            <p:nvPr/>
          </p:nvSpPr>
          <p:spPr>
            <a:xfrm>
              <a:off x="11043556" y="6280077"/>
              <a:ext cx="3072366" cy="461698"/>
            </a:xfrm>
            <a:custGeom>
              <a:avLst/>
              <a:gdLst/>
              <a:ahLst/>
              <a:cxnLst/>
              <a:rect l="l" t="t" r="r" b="b"/>
              <a:pathLst>
                <a:path w="577749" h="121599">
                  <a:moveTo>
                    <a:pt x="35293" y="0"/>
                  </a:moveTo>
                  <a:lnTo>
                    <a:pt x="542457" y="0"/>
                  </a:lnTo>
                  <a:cubicBezTo>
                    <a:pt x="561948" y="0"/>
                    <a:pt x="577749" y="15801"/>
                    <a:pt x="577749" y="35293"/>
                  </a:cubicBezTo>
                  <a:lnTo>
                    <a:pt x="577749" y="86307"/>
                  </a:lnTo>
                  <a:cubicBezTo>
                    <a:pt x="577749" y="105798"/>
                    <a:pt x="561948" y="121599"/>
                    <a:pt x="542457" y="121599"/>
                  </a:cubicBezTo>
                  <a:lnTo>
                    <a:pt x="35293" y="121599"/>
                  </a:lnTo>
                  <a:cubicBezTo>
                    <a:pt x="25932" y="121599"/>
                    <a:pt x="16956" y="117881"/>
                    <a:pt x="10337" y="111263"/>
                  </a:cubicBezTo>
                  <a:cubicBezTo>
                    <a:pt x="3718" y="104644"/>
                    <a:pt x="0" y="95667"/>
                    <a:pt x="0" y="86307"/>
                  </a:cubicBezTo>
                  <a:lnTo>
                    <a:pt x="0" y="35293"/>
                  </a:lnTo>
                  <a:cubicBezTo>
                    <a:pt x="0" y="15801"/>
                    <a:pt x="15801" y="0"/>
                    <a:pt x="35293" y="0"/>
                  </a:cubicBezTo>
                  <a:close/>
                </a:path>
              </a:pathLst>
            </a:custGeom>
            <a:solidFill>
              <a:srgbClr val="FFED00"/>
            </a:solidFill>
          </p:spPr>
          <p:txBody>
            <a:bodyPr/>
            <a:lstStyle/>
            <a:p>
              <a:endParaRPr lang="id-ID" noProof="0" dirty="0"/>
            </a:p>
          </p:txBody>
        </p:sp>
        <p:sp>
          <p:nvSpPr>
            <p:cNvPr id="22" name="TextBox 14">
              <a:extLst>
                <a:ext uri="{FF2B5EF4-FFF2-40B4-BE49-F238E27FC236}">
                  <a16:creationId xmlns:a16="http://schemas.microsoft.com/office/drawing/2014/main" id="{4D1F5400-A23C-6B95-56E0-86DFF1C81B3F}"/>
                </a:ext>
              </a:extLst>
            </p:cNvPr>
            <p:cNvSpPr txBox="1"/>
            <p:nvPr/>
          </p:nvSpPr>
          <p:spPr>
            <a:xfrm>
              <a:off x="11176738" y="6400383"/>
              <a:ext cx="6323146" cy="1962212"/>
            </a:xfrm>
            <a:prstGeom prst="rect">
              <a:avLst/>
            </a:prstGeom>
          </p:spPr>
          <p:txBody>
            <a:bodyPr lIns="0" tIns="0" rIns="0" bIns="0" rtlCol="0" anchor="ctr"/>
            <a:lstStyle/>
            <a:p>
              <a:pPr algn="just"/>
              <a:endParaRPr lang="id-ID" noProof="0" dirty="0"/>
            </a:p>
            <a:p>
              <a:pPr marL="252000" lvl="1" algn="just"/>
              <a:r>
                <a:rPr lang="id-ID" noProof="0" dirty="0">
                  <a:solidFill>
                    <a:srgbClr val="434343"/>
                  </a:solidFill>
                  <a:latin typeface="Nunito"/>
                  <a:ea typeface="Nunito"/>
                  <a:cs typeface="Nunito"/>
                  <a:sym typeface="Nunito"/>
                </a:rPr>
                <a:t>CMB yang telah diterima pada satpen tujuan harus melakukan daftar ulang secara daring pada laman </a:t>
              </a:r>
              <a:r>
                <a:rPr lang="id-ID" u="sng" noProof="0" dirty="0">
                  <a:solidFill>
                    <a:srgbClr val="0000FF"/>
                  </a:solidFill>
                  <a:latin typeface="Nunito"/>
                  <a:ea typeface="Nunito"/>
                  <a:cs typeface="Nunito"/>
                  <a:sym typeface="Nunito"/>
                  <a:hlinkClick r:id="rId6" tooltip="https://spmb.jakarta.go.id/"/>
                </a:rPr>
                <a:t>https://spmb.jakarta.go.id</a:t>
              </a:r>
              <a:endParaRPr lang="id-ID" noProof="0" dirty="0">
                <a:solidFill>
                  <a:srgbClr val="434343"/>
                </a:solidFill>
                <a:latin typeface="Nunito"/>
                <a:ea typeface="Nunito"/>
                <a:cs typeface="Nunito"/>
                <a:sym typeface="Nunito"/>
              </a:endParaRPr>
            </a:p>
            <a:p>
              <a:pPr algn="just"/>
              <a:endParaRPr lang="id-ID" u="sng" noProof="0" dirty="0">
                <a:solidFill>
                  <a:srgbClr val="0000FF"/>
                </a:solidFill>
                <a:latin typeface="Nunito"/>
                <a:ea typeface="Nunito"/>
                <a:cs typeface="Nunito"/>
                <a:sym typeface="Nunito"/>
                <a:hlinkClick r:id="rId6" tooltip="https://spmb.jakarta.go.id/"/>
              </a:endParaRPr>
            </a:p>
          </p:txBody>
        </p:sp>
        <p:sp>
          <p:nvSpPr>
            <p:cNvPr id="23" name="TextBox 81">
              <a:extLst>
                <a:ext uri="{FF2B5EF4-FFF2-40B4-BE49-F238E27FC236}">
                  <a16:creationId xmlns:a16="http://schemas.microsoft.com/office/drawing/2014/main" id="{B2CC68E1-F5AF-BF12-E473-8FF7E2E4D9C3}"/>
                </a:ext>
              </a:extLst>
            </p:cNvPr>
            <p:cNvSpPr txBox="1"/>
            <p:nvPr/>
          </p:nvSpPr>
          <p:spPr>
            <a:xfrm>
              <a:off x="11136524" y="6309022"/>
              <a:ext cx="1983413" cy="344132"/>
            </a:xfrm>
            <a:prstGeom prst="rect">
              <a:avLst/>
            </a:prstGeom>
          </p:spPr>
          <p:txBody>
            <a:bodyPr lIns="0" tIns="0" rIns="0" bIns="0" rtlCol="0" anchor="t"/>
            <a:lstStyle/>
            <a:p>
              <a:pPr algn="l">
                <a:lnSpc>
                  <a:spcPts val="3120"/>
                </a:lnSpc>
              </a:pPr>
              <a:r>
                <a:rPr lang="id-ID" sz="2000" b="1" noProof="0" dirty="0">
                  <a:solidFill>
                    <a:srgbClr val="073763"/>
                  </a:solidFill>
                  <a:latin typeface="Nunito Bold"/>
                  <a:ea typeface="Nunito Bold"/>
                  <a:cs typeface="Nunito Bold"/>
                  <a:sym typeface="Nunito Bold"/>
                </a:rPr>
                <a:t>6. Daftar Ulang</a:t>
              </a:r>
            </a:p>
          </p:txBody>
        </p:sp>
      </p:grpSp>
      <p:sp>
        <p:nvSpPr>
          <p:cNvPr id="16" name="TextBox 12">
            <a:extLst>
              <a:ext uri="{FF2B5EF4-FFF2-40B4-BE49-F238E27FC236}">
                <a16:creationId xmlns:a16="http://schemas.microsoft.com/office/drawing/2014/main" id="{2B9E82AA-D559-094B-DEDF-E328CDB24452}"/>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64067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33E8B"/>
        </a:solidFill>
        <a:effectLst/>
      </p:bgPr>
    </p:bg>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121B3881-3066-AB4C-B289-30803FC84EF7}"/>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372850" y="294250"/>
            <a:ext cx="17691213" cy="1273302"/>
            <a:chOff x="0" y="0"/>
            <a:chExt cx="23588284" cy="1697736"/>
          </a:xfrm>
        </p:grpSpPr>
        <p:grpSp>
          <p:nvGrpSpPr>
            <p:cNvPr id="4" name="Group 4"/>
            <p:cNvGrpSpPr/>
            <p:nvPr/>
          </p:nvGrpSpPr>
          <p:grpSpPr>
            <a:xfrm>
              <a:off x="0" y="0"/>
              <a:ext cx="1592960" cy="1697736"/>
              <a:chOff x="0" y="0"/>
              <a:chExt cx="1592960" cy="1697736"/>
            </a:xfrm>
          </p:grpSpPr>
          <p:sp>
            <p:nvSpPr>
              <p:cNvPr id="5" name="Freeform 5"/>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6" name="Group 6"/>
            <p:cNvGrpSpPr/>
            <p:nvPr/>
          </p:nvGrpSpPr>
          <p:grpSpPr>
            <a:xfrm>
              <a:off x="22070507" y="0"/>
              <a:ext cx="1517777" cy="1697736"/>
              <a:chOff x="0" y="0"/>
              <a:chExt cx="1517777" cy="1697736"/>
            </a:xfrm>
          </p:grpSpPr>
          <p:sp>
            <p:nvSpPr>
              <p:cNvPr id="7" name="Freeform 7"/>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pSp>
      <p:sp>
        <p:nvSpPr>
          <p:cNvPr id="11" name="TextBox 11"/>
          <p:cNvSpPr txBox="1"/>
          <p:nvPr/>
        </p:nvSpPr>
        <p:spPr>
          <a:xfrm>
            <a:off x="5289324" y="7986821"/>
            <a:ext cx="7709351" cy="462915"/>
          </a:xfrm>
          <a:prstGeom prst="rect">
            <a:avLst/>
          </a:prstGeom>
        </p:spPr>
        <p:txBody>
          <a:bodyPr lIns="0" tIns="0" rIns="0" bIns="0" rtlCol="0" anchor="t">
            <a:spAutoFit/>
          </a:bodyPr>
          <a:lstStyle/>
          <a:p>
            <a:pPr marL="0" lvl="0" indent="0" algn="l">
              <a:lnSpc>
                <a:spcPts val="3670"/>
              </a:lnSpc>
              <a:spcBef>
                <a:spcPct val="0"/>
              </a:spcBef>
            </a:pPr>
            <a:r>
              <a:rPr lang="id-ID" sz="3058" b="1" noProof="0" dirty="0">
                <a:solidFill>
                  <a:srgbClr val="FEBF00"/>
                </a:solidFill>
                <a:latin typeface="Now Heavy"/>
                <a:ea typeface="Now Heavy"/>
                <a:cs typeface="Now Heavy"/>
                <a:sym typeface="Now Heavy"/>
              </a:rPr>
              <a:t>Dinas Pendidikan Provinsi DKI Jakarta</a:t>
            </a:r>
          </a:p>
        </p:txBody>
      </p:sp>
      <p:sp>
        <p:nvSpPr>
          <p:cNvPr id="12" name="TextBox 12"/>
          <p:cNvSpPr txBox="1"/>
          <p:nvPr/>
        </p:nvSpPr>
        <p:spPr>
          <a:xfrm>
            <a:off x="1162719" y="2640965"/>
            <a:ext cx="15962563" cy="5147563"/>
          </a:xfrm>
          <a:prstGeom prst="rect">
            <a:avLst/>
          </a:prstGeom>
        </p:spPr>
        <p:txBody>
          <a:bodyPr wrap="square" lIns="0" tIns="0" rIns="0" bIns="0" rtlCol="0" anchor="t">
            <a:spAutoFit/>
          </a:bodyPr>
          <a:lstStyle/>
          <a:p>
            <a:pPr algn="ctr">
              <a:lnSpc>
                <a:spcPts val="9999"/>
              </a:lnSpc>
            </a:pPr>
            <a:r>
              <a:rPr lang="id-ID" sz="8800" b="1" noProof="0" dirty="0">
                <a:solidFill>
                  <a:srgbClr val="FEBF00"/>
                </a:solidFill>
                <a:effectLst>
                  <a:outerShdw blurRad="38100" dist="38100" dir="2700000" algn="tl">
                    <a:srgbClr val="000000">
                      <a:alpha val="43137"/>
                    </a:srgbClr>
                  </a:outerShdw>
                </a:effectLst>
                <a:latin typeface="Now Bold"/>
                <a:ea typeface="Now Bold"/>
                <a:cs typeface="Now Bold"/>
                <a:sym typeface="Now Bold"/>
              </a:rPr>
              <a:t>SISTEM PENERIMAAN MURID BARU (SPMB) </a:t>
            </a:r>
            <a:r>
              <a:rPr lang="id-ID" sz="9600" b="1" u="sng" noProof="0" dirty="0">
                <a:solidFill>
                  <a:srgbClr val="FEBF00"/>
                </a:solidFill>
                <a:effectLst>
                  <a:outerShdw blurRad="38100" dist="38100" dir="2700000" algn="tl">
                    <a:srgbClr val="000000">
                      <a:alpha val="43137"/>
                    </a:srgbClr>
                  </a:outerShdw>
                </a:effectLst>
                <a:latin typeface="Now Bold"/>
                <a:ea typeface="Now Bold"/>
                <a:cs typeface="Now Bold"/>
                <a:sym typeface="Now Bold"/>
              </a:rPr>
              <a:t>BERSAMA</a:t>
            </a:r>
          </a:p>
          <a:p>
            <a:pPr algn="ctr">
              <a:lnSpc>
                <a:spcPts val="9999"/>
              </a:lnSpc>
            </a:pPr>
            <a:r>
              <a:rPr lang="id-ID" sz="8800" b="1" noProof="0" dirty="0">
                <a:solidFill>
                  <a:srgbClr val="FEBF00"/>
                </a:solidFill>
                <a:effectLst>
                  <a:outerShdw blurRad="38100" dist="38100" dir="2700000" algn="tl">
                    <a:srgbClr val="000000">
                      <a:alpha val="43137"/>
                    </a:srgbClr>
                  </a:outerShdw>
                </a:effectLst>
                <a:latin typeface="Now Bold"/>
                <a:ea typeface="Now Bold"/>
                <a:cs typeface="Now Bold"/>
                <a:sym typeface="Now Bold"/>
              </a:rPr>
              <a:t> </a:t>
            </a:r>
            <a:r>
              <a:rPr lang="id-ID" sz="6000" b="1" noProof="0" dirty="0">
                <a:solidFill>
                  <a:srgbClr val="FEBF00"/>
                </a:solidFill>
                <a:effectLst>
                  <a:outerShdw blurRad="38100" dist="38100" dir="2700000" algn="tl">
                    <a:srgbClr val="000000">
                      <a:alpha val="43137"/>
                    </a:srgbClr>
                  </a:outerShdw>
                </a:effectLst>
                <a:latin typeface="Now Bold"/>
                <a:ea typeface="Now Bold"/>
                <a:cs typeface="Now Bold"/>
                <a:sym typeface="Now Bold"/>
              </a:rPr>
              <a:t>TAHUN PELAJARAN 2025/2026</a:t>
            </a:r>
            <a:endParaRPr lang="id-ID" sz="8800" b="1" noProof="0" dirty="0">
              <a:solidFill>
                <a:srgbClr val="FEBF00"/>
              </a:solidFill>
              <a:effectLst>
                <a:outerShdw blurRad="38100" dist="38100" dir="2700000" algn="tl">
                  <a:srgbClr val="000000">
                    <a:alpha val="43137"/>
                  </a:srgbClr>
                </a:outerShdw>
              </a:effectLst>
              <a:latin typeface="Now Bold"/>
              <a:ea typeface="Now Bold"/>
              <a:cs typeface="Now Bold"/>
              <a:sym typeface="Now Bold"/>
            </a:endParaRPr>
          </a:p>
        </p:txBody>
      </p:sp>
      <p:sp>
        <p:nvSpPr>
          <p:cNvPr id="13" name="TextBox 9">
            <a:extLst>
              <a:ext uri="{FF2B5EF4-FFF2-40B4-BE49-F238E27FC236}">
                <a16:creationId xmlns:a16="http://schemas.microsoft.com/office/drawing/2014/main" id="{E0522524-3289-CC14-F2D6-3B89B4F79EE0}"/>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4" name="AutoShape 10">
            <a:extLst>
              <a:ext uri="{FF2B5EF4-FFF2-40B4-BE49-F238E27FC236}">
                <a16:creationId xmlns:a16="http://schemas.microsoft.com/office/drawing/2014/main" id="{23AD4EB0-A8E4-815F-6B80-A672F073DE2B}"/>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5" name="TextBox 9">
            <a:extLst>
              <a:ext uri="{FF2B5EF4-FFF2-40B4-BE49-F238E27FC236}">
                <a16:creationId xmlns:a16="http://schemas.microsoft.com/office/drawing/2014/main" id="{2DD37B86-C806-4649-A4CA-3813BFCD0A28}"/>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A4F0B80D-D524-8199-A17C-7253D98F316B}"/>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pSp>
        <p:nvGrpSpPr>
          <p:cNvPr id="7" name="Group 7"/>
          <p:cNvGrpSpPr/>
          <p:nvPr/>
        </p:nvGrpSpPr>
        <p:grpSpPr>
          <a:xfrm>
            <a:off x="1030164" y="1537586"/>
            <a:ext cx="15895566" cy="2322447"/>
            <a:chOff x="0" y="0"/>
            <a:chExt cx="21194088" cy="3096596"/>
          </a:xfrm>
        </p:grpSpPr>
        <p:sp>
          <p:nvSpPr>
            <p:cNvPr id="8" name="Freeform 8"/>
            <p:cNvSpPr/>
            <p:nvPr/>
          </p:nvSpPr>
          <p:spPr>
            <a:xfrm>
              <a:off x="0" y="0"/>
              <a:ext cx="21194088" cy="3096596"/>
            </a:xfrm>
            <a:custGeom>
              <a:avLst/>
              <a:gdLst/>
              <a:ahLst/>
              <a:cxnLst/>
              <a:rect l="l" t="t" r="r" b="b"/>
              <a:pathLst>
                <a:path w="21194088" h="3096596">
                  <a:moveTo>
                    <a:pt x="0" y="0"/>
                  </a:moveTo>
                  <a:lnTo>
                    <a:pt x="21194088" y="0"/>
                  </a:lnTo>
                  <a:lnTo>
                    <a:pt x="21194088" y="3096596"/>
                  </a:lnTo>
                  <a:lnTo>
                    <a:pt x="0" y="3096596"/>
                  </a:lnTo>
                  <a:close/>
                </a:path>
              </a:pathLst>
            </a:custGeom>
            <a:solidFill>
              <a:srgbClr val="000000">
                <a:alpha val="0"/>
              </a:srgbClr>
            </a:solidFill>
          </p:spPr>
          <p:txBody>
            <a:bodyPr/>
            <a:lstStyle/>
            <a:p>
              <a:endParaRPr lang="id-ID" sz="2400" noProof="0" dirty="0">
                <a:latin typeface="Nunito" pitchFamily="2" charset="0"/>
              </a:endParaRPr>
            </a:p>
          </p:txBody>
        </p:sp>
        <p:sp>
          <p:nvSpPr>
            <p:cNvPr id="9" name="TextBox 9"/>
            <p:cNvSpPr txBox="1"/>
            <p:nvPr/>
          </p:nvSpPr>
          <p:spPr>
            <a:xfrm>
              <a:off x="202771" y="250485"/>
              <a:ext cx="20906899" cy="2481616"/>
            </a:xfrm>
            <a:prstGeom prst="rect">
              <a:avLst/>
            </a:prstGeom>
          </p:spPr>
          <p:txBody>
            <a:bodyPr lIns="0" tIns="0" rIns="0" bIns="0" rtlCol="0" anchor="t"/>
            <a:lstStyle/>
            <a:p>
              <a:pPr algn="just">
                <a:lnSpc>
                  <a:spcPts val="2600"/>
                </a:lnSpc>
              </a:pPr>
              <a:r>
                <a:rPr lang="id-ID" sz="2400" noProof="0" dirty="0">
                  <a:solidFill>
                    <a:srgbClr val="FFFFFF"/>
                  </a:solidFill>
                  <a:latin typeface="Nunito" pitchFamily="2" charset="0"/>
                  <a:ea typeface="Nunito"/>
                  <a:cs typeface="Nunito"/>
                  <a:sym typeface="Nunito"/>
                </a:rPr>
                <a:t>SPMB Bersama adalah bagian dari SPMB DKI Jakarta yang memungkinkan CMB SMP, SMA, dan SMK memilih sekolah swasta dengan Jalur Afirmasi. CMB yang diterima melalui SPMB Bersama dapat menempuh sekolah yang biayanya ditanggung oleh Pemerintah Provinsi (gratis atau tidak dipungut biaya). SPMB bersama bertujuan memperluas daya tampng pada Sekolah Negeri yang masih terbatas untuk jenjang </a:t>
              </a:r>
              <a:r>
                <a:rPr lang="id-ID" sz="2400" b="1" noProof="0" dirty="0">
                  <a:solidFill>
                    <a:srgbClr val="FFFFFF"/>
                  </a:solidFill>
                  <a:latin typeface="Nunito" pitchFamily="2" charset="0"/>
                  <a:ea typeface="Nunito Bold"/>
                  <a:cs typeface="Nunito Bold"/>
                  <a:sym typeface="Nunito Bold"/>
                </a:rPr>
                <a:t>SMP, SMA dan SMK.</a:t>
              </a:r>
            </a:p>
          </p:txBody>
        </p:sp>
      </p:grpSp>
      <p:grpSp>
        <p:nvGrpSpPr>
          <p:cNvPr id="10" name="Group 10"/>
          <p:cNvGrpSpPr/>
          <p:nvPr/>
        </p:nvGrpSpPr>
        <p:grpSpPr>
          <a:xfrm>
            <a:off x="1179781" y="4338229"/>
            <a:ext cx="7464988" cy="1176285"/>
            <a:chOff x="-327737" y="-186319"/>
            <a:chExt cx="9953318" cy="1743108"/>
          </a:xfrm>
        </p:grpSpPr>
        <p:sp>
          <p:nvSpPr>
            <p:cNvPr id="11" name="Freeform 11"/>
            <p:cNvSpPr/>
            <p:nvPr/>
          </p:nvSpPr>
          <p:spPr>
            <a:xfrm>
              <a:off x="0" y="0"/>
              <a:ext cx="9625581" cy="1556789"/>
            </a:xfrm>
            <a:custGeom>
              <a:avLst/>
              <a:gdLst/>
              <a:ahLst/>
              <a:cxnLst/>
              <a:rect l="l" t="t" r="r" b="b"/>
              <a:pathLst>
                <a:path w="9625581" h="1556789">
                  <a:moveTo>
                    <a:pt x="0" y="0"/>
                  </a:moveTo>
                  <a:lnTo>
                    <a:pt x="9625581" y="0"/>
                  </a:lnTo>
                  <a:lnTo>
                    <a:pt x="9625581" y="1556789"/>
                  </a:lnTo>
                  <a:lnTo>
                    <a:pt x="0" y="1556789"/>
                  </a:lnTo>
                  <a:close/>
                </a:path>
              </a:pathLst>
            </a:custGeom>
            <a:solidFill>
              <a:srgbClr val="000000">
                <a:alpha val="0"/>
              </a:srgbClr>
            </a:solidFill>
          </p:spPr>
          <p:txBody>
            <a:bodyPr/>
            <a:lstStyle/>
            <a:p>
              <a:endParaRPr lang="id-ID" sz="2400" noProof="0" dirty="0">
                <a:latin typeface="Nunito" pitchFamily="2" charset="0"/>
              </a:endParaRPr>
            </a:p>
          </p:txBody>
        </p:sp>
        <p:sp>
          <p:nvSpPr>
            <p:cNvPr id="12" name="TextBox 12"/>
            <p:cNvSpPr txBox="1"/>
            <p:nvPr/>
          </p:nvSpPr>
          <p:spPr>
            <a:xfrm>
              <a:off x="-327737" y="-186319"/>
              <a:ext cx="9625582" cy="1193312"/>
            </a:xfrm>
            <a:prstGeom prst="rect">
              <a:avLst/>
            </a:prstGeom>
          </p:spPr>
          <p:txBody>
            <a:bodyPr lIns="0" tIns="0" rIns="0" bIns="0" rtlCol="0" anchor="t"/>
            <a:lstStyle/>
            <a:p>
              <a:pPr algn="just">
                <a:lnSpc>
                  <a:spcPts val="2879"/>
                </a:lnSpc>
              </a:pPr>
              <a:r>
                <a:rPr lang="id-ID" sz="2400" noProof="0" dirty="0">
                  <a:solidFill>
                    <a:srgbClr val="FFFFFF"/>
                  </a:solidFill>
                  <a:latin typeface="Nunito" pitchFamily="2" charset="0"/>
                  <a:ea typeface="Nunito"/>
                  <a:cs typeface="Nunito"/>
                  <a:sym typeface="Nunito"/>
                </a:rPr>
                <a:t>Memperluas daya tampung pada Sekolah Negeri yang masih terbatas untuk jenjang SMP, SMA dan SMK</a:t>
              </a:r>
            </a:p>
            <a:p>
              <a:pPr algn="just">
                <a:lnSpc>
                  <a:spcPts val="3719"/>
                </a:lnSpc>
              </a:pPr>
              <a:endParaRPr lang="id-ID" sz="2400" noProof="0" dirty="0">
                <a:solidFill>
                  <a:srgbClr val="FFFFFF"/>
                </a:solidFill>
                <a:latin typeface="Nunito" pitchFamily="2" charset="0"/>
                <a:ea typeface="Nunito"/>
                <a:cs typeface="Nunito"/>
                <a:sym typeface="Nunito"/>
              </a:endParaRPr>
            </a:p>
          </p:txBody>
        </p:sp>
      </p:grpSp>
      <p:sp>
        <p:nvSpPr>
          <p:cNvPr id="16" name="Freeform 16"/>
          <p:cNvSpPr/>
          <p:nvPr/>
        </p:nvSpPr>
        <p:spPr>
          <a:xfrm>
            <a:off x="1118929" y="3455069"/>
            <a:ext cx="7733729" cy="731746"/>
          </a:xfrm>
          <a:custGeom>
            <a:avLst/>
            <a:gdLst/>
            <a:ahLst/>
            <a:cxnLst/>
            <a:rect l="l" t="t" r="r" b="b"/>
            <a:pathLst>
              <a:path w="7733729" h="731746">
                <a:moveTo>
                  <a:pt x="0" y="0"/>
                </a:moveTo>
                <a:lnTo>
                  <a:pt x="7733729" y="0"/>
                </a:lnTo>
                <a:lnTo>
                  <a:pt x="7733729" y="731745"/>
                </a:lnTo>
                <a:lnTo>
                  <a:pt x="0" y="7317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sz="2400" noProof="0" dirty="0">
              <a:latin typeface="Nunito" pitchFamily="2" charset="0"/>
            </a:endParaRPr>
          </a:p>
        </p:txBody>
      </p:sp>
      <p:grpSp>
        <p:nvGrpSpPr>
          <p:cNvPr id="17" name="Group 17"/>
          <p:cNvGrpSpPr/>
          <p:nvPr/>
        </p:nvGrpSpPr>
        <p:grpSpPr>
          <a:xfrm>
            <a:off x="1362270" y="3518355"/>
            <a:ext cx="4696244" cy="887840"/>
            <a:chOff x="0" y="0"/>
            <a:chExt cx="6261659" cy="1183787"/>
          </a:xfrm>
        </p:grpSpPr>
        <p:sp>
          <p:nvSpPr>
            <p:cNvPr id="18" name="Freeform 18"/>
            <p:cNvSpPr/>
            <p:nvPr/>
          </p:nvSpPr>
          <p:spPr>
            <a:xfrm>
              <a:off x="0" y="0"/>
              <a:ext cx="6261658" cy="1183787"/>
            </a:xfrm>
            <a:custGeom>
              <a:avLst/>
              <a:gdLst/>
              <a:ahLst/>
              <a:cxnLst/>
              <a:rect l="l" t="t" r="r" b="b"/>
              <a:pathLst>
                <a:path w="6261658" h="1183787">
                  <a:moveTo>
                    <a:pt x="0" y="0"/>
                  </a:moveTo>
                  <a:lnTo>
                    <a:pt x="6261658" y="0"/>
                  </a:lnTo>
                  <a:lnTo>
                    <a:pt x="6261658" y="1183787"/>
                  </a:lnTo>
                  <a:lnTo>
                    <a:pt x="0" y="1183787"/>
                  </a:lnTo>
                  <a:close/>
                </a:path>
              </a:pathLst>
            </a:custGeom>
            <a:solidFill>
              <a:srgbClr val="000000">
                <a:alpha val="0"/>
              </a:srgbClr>
            </a:solidFill>
          </p:spPr>
          <p:txBody>
            <a:bodyPr/>
            <a:lstStyle/>
            <a:p>
              <a:endParaRPr lang="id-ID" sz="2400" noProof="0" dirty="0">
                <a:latin typeface="Nunito" pitchFamily="2" charset="0"/>
              </a:endParaRPr>
            </a:p>
          </p:txBody>
        </p:sp>
        <p:sp>
          <p:nvSpPr>
            <p:cNvPr id="19" name="TextBox 19"/>
            <p:cNvSpPr txBox="1"/>
            <p:nvPr/>
          </p:nvSpPr>
          <p:spPr>
            <a:xfrm>
              <a:off x="0" y="-9525"/>
              <a:ext cx="6261659" cy="1193312"/>
            </a:xfrm>
            <a:prstGeom prst="rect">
              <a:avLst/>
            </a:prstGeom>
          </p:spPr>
          <p:txBody>
            <a:bodyPr lIns="0" tIns="0" rIns="0" bIns="0" rtlCol="0" anchor="t"/>
            <a:lstStyle/>
            <a:p>
              <a:pPr algn="l">
                <a:lnSpc>
                  <a:spcPts val="3903"/>
                </a:lnSpc>
              </a:pPr>
              <a:r>
                <a:rPr lang="id-ID" sz="2400" b="1" noProof="0" dirty="0">
                  <a:solidFill>
                    <a:srgbClr val="000000"/>
                  </a:solidFill>
                  <a:latin typeface="Nunito" pitchFamily="2" charset="0"/>
                  <a:ea typeface="Nunito Bold"/>
                  <a:cs typeface="Nunito Bold"/>
                  <a:sym typeface="Nunito Bold"/>
                </a:rPr>
                <a:t>Latar Belakang</a:t>
              </a:r>
            </a:p>
          </p:txBody>
        </p:sp>
      </p:grpSp>
      <p:sp>
        <p:nvSpPr>
          <p:cNvPr id="20" name="Freeform 20"/>
          <p:cNvSpPr/>
          <p:nvPr/>
        </p:nvSpPr>
        <p:spPr>
          <a:xfrm>
            <a:off x="1118928" y="5398913"/>
            <a:ext cx="7733729" cy="731746"/>
          </a:xfrm>
          <a:custGeom>
            <a:avLst/>
            <a:gdLst/>
            <a:ahLst/>
            <a:cxnLst/>
            <a:rect l="l" t="t" r="r" b="b"/>
            <a:pathLst>
              <a:path w="7733729" h="731746">
                <a:moveTo>
                  <a:pt x="0" y="0"/>
                </a:moveTo>
                <a:lnTo>
                  <a:pt x="7733729" y="0"/>
                </a:lnTo>
                <a:lnTo>
                  <a:pt x="7733729" y="731746"/>
                </a:lnTo>
                <a:lnTo>
                  <a:pt x="0" y="731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sz="2400" noProof="0" dirty="0">
              <a:latin typeface="Nunito" pitchFamily="2" charset="0"/>
            </a:endParaRPr>
          </a:p>
        </p:txBody>
      </p:sp>
      <p:grpSp>
        <p:nvGrpSpPr>
          <p:cNvPr id="21" name="Group 21"/>
          <p:cNvGrpSpPr/>
          <p:nvPr/>
        </p:nvGrpSpPr>
        <p:grpSpPr>
          <a:xfrm>
            <a:off x="1342464" y="5439713"/>
            <a:ext cx="4696244" cy="770586"/>
            <a:chOff x="0" y="0"/>
            <a:chExt cx="6261659" cy="1027449"/>
          </a:xfrm>
        </p:grpSpPr>
        <p:sp>
          <p:nvSpPr>
            <p:cNvPr id="22" name="Freeform 22"/>
            <p:cNvSpPr/>
            <p:nvPr/>
          </p:nvSpPr>
          <p:spPr>
            <a:xfrm>
              <a:off x="0" y="0"/>
              <a:ext cx="6261659" cy="894303"/>
            </a:xfrm>
            <a:custGeom>
              <a:avLst/>
              <a:gdLst/>
              <a:ahLst/>
              <a:cxnLst/>
              <a:rect l="l" t="t" r="r" b="b"/>
              <a:pathLst>
                <a:path w="6261659" h="894303">
                  <a:moveTo>
                    <a:pt x="0" y="0"/>
                  </a:moveTo>
                  <a:lnTo>
                    <a:pt x="6261659" y="0"/>
                  </a:lnTo>
                  <a:lnTo>
                    <a:pt x="6261659" y="894303"/>
                  </a:lnTo>
                  <a:lnTo>
                    <a:pt x="0" y="894303"/>
                  </a:lnTo>
                  <a:close/>
                </a:path>
              </a:pathLst>
            </a:custGeom>
            <a:solidFill>
              <a:srgbClr val="000000">
                <a:alpha val="0"/>
              </a:srgbClr>
            </a:solidFill>
          </p:spPr>
          <p:txBody>
            <a:bodyPr/>
            <a:lstStyle/>
            <a:p>
              <a:endParaRPr lang="id-ID" sz="2400" noProof="0" dirty="0">
                <a:latin typeface="Nunito" pitchFamily="2" charset="0"/>
              </a:endParaRPr>
            </a:p>
          </p:txBody>
        </p:sp>
        <p:sp>
          <p:nvSpPr>
            <p:cNvPr id="23" name="TextBox 23"/>
            <p:cNvSpPr txBox="1"/>
            <p:nvPr/>
          </p:nvSpPr>
          <p:spPr>
            <a:xfrm>
              <a:off x="0" y="123621"/>
              <a:ext cx="6261659" cy="903828"/>
            </a:xfrm>
            <a:prstGeom prst="rect">
              <a:avLst/>
            </a:prstGeom>
          </p:spPr>
          <p:txBody>
            <a:bodyPr lIns="0" tIns="0" rIns="0" bIns="0" rtlCol="0" anchor="t"/>
            <a:lstStyle/>
            <a:p>
              <a:pPr algn="l">
                <a:lnSpc>
                  <a:spcPts val="3903"/>
                </a:lnSpc>
              </a:pPr>
              <a:r>
                <a:rPr lang="id-ID" sz="2400" b="1" noProof="0" dirty="0">
                  <a:solidFill>
                    <a:srgbClr val="000000"/>
                  </a:solidFill>
                  <a:latin typeface="Nunito" pitchFamily="2" charset="0"/>
                  <a:ea typeface="Nunito Bold"/>
                  <a:cs typeface="Nunito Bold"/>
                  <a:sym typeface="Nunito Bold"/>
                </a:rPr>
                <a:t>Jadwal Pendaftaran</a:t>
              </a:r>
            </a:p>
          </p:txBody>
        </p:sp>
      </p:grpSp>
      <p:sp>
        <p:nvSpPr>
          <p:cNvPr id="24" name="Freeform 24"/>
          <p:cNvSpPr/>
          <p:nvPr/>
        </p:nvSpPr>
        <p:spPr>
          <a:xfrm>
            <a:off x="9128687" y="3431184"/>
            <a:ext cx="7733729" cy="731746"/>
          </a:xfrm>
          <a:custGeom>
            <a:avLst/>
            <a:gdLst/>
            <a:ahLst/>
            <a:cxnLst/>
            <a:rect l="l" t="t" r="r" b="b"/>
            <a:pathLst>
              <a:path w="7733729" h="731746">
                <a:moveTo>
                  <a:pt x="0" y="0"/>
                </a:moveTo>
                <a:lnTo>
                  <a:pt x="7733729" y="0"/>
                </a:lnTo>
                <a:lnTo>
                  <a:pt x="7733729" y="731745"/>
                </a:lnTo>
                <a:lnTo>
                  <a:pt x="0" y="7317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sz="2400" noProof="0" dirty="0">
              <a:latin typeface="Nunito" pitchFamily="2" charset="0"/>
            </a:endParaRPr>
          </a:p>
        </p:txBody>
      </p:sp>
      <p:grpSp>
        <p:nvGrpSpPr>
          <p:cNvPr id="25" name="Group 25"/>
          <p:cNvGrpSpPr/>
          <p:nvPr/>
        </p:nvGrpSpPr>
        <p:grpSpPr>
          <a:xfrm>
            <a:off x="9352223" y="3518355"/>
            <a:ext cx="4696244" cy="887840"/>
            <a:chOff x="0" y="0"/>
            <a:chExt cx="6261659" cy="1183787"/>
          </a:xfrm>
        </p:grpSpPr>
        <p:sp>
          <p:nvSpPr>
            <p:cNvPr id="26" name="Freeform 26"/>
            <p:cNvSpPr/>
            <p:nvPr/>
          </p:nvSpPr>
          <p:spPr>
            <a:xfrm>
              <a:off x="0" y="0"/>
              <a:ext cx="6261658" cy="1183787"/>
            </a:xfrm>
            <a:custGeom>
              <a:avLst/>
              <a:gdLst/>
              <a:ahLst/>
              <a:cxnLst/>
              <a:rect l="l" t="t" r="r" b="b"/>
              <a:pathLst>
                <a:path w="6261658" h="1183787">
                  <a:moveTo>
                    <a:pt x="0" y="0"/>
                  </a:moveTo>
                  <a:lnTo>
                    <a:pt x="6261658" y="0"/>
                  </a:lnTo>
                  <a:lnTo>
                    <a:pt x="6261658" y="1183787"/>
                  </a:lnTo>
                  <a:lnTo>
                    <a:pt x="0" y="1183787"/>
                  </a:lnTo>
                  <a:close/>
                </a:path>
              </a:pathLst>
            </a:custGeom>
            <a:solidFill>
              <a:srgbClr val="000000">
                <a:alpha val="0"/>
              </a:srgbClr>
            </a:solidFill>
          </p:spPr>
          <p:txBody>
            <a:bodyPr/>
            <a:lstStyle/>
            <a:p>
              <a:endParaRPr lang="id-ID" sz="2400" noProof="0" dirty="0">
                <a:latin typeface="Nunito" pitchFamily="2" charset="0"/>
              </a:endParaRPr>
            </a:p>
          </p:txBody>
        </p:sp>
        <p:sp>
          <p:nvSpPr>
            <p:cNvPr id="27" name="TextBox 27"/>
            <p:cNvSpPr txBox="1"/>
            <p:nvPr/>
          </p:nvSpPr>
          <p:spPr>
            <a:xfrm>
              <a:off x="0" y="-9525"/>
              <a:ext cx="6261659" cy="1193312"/>
            </a:xfrm>
            <a:prstGeom prst="rect">
              <a:avLst/>
            </a:prstGeom>
          </p:spPr>
          <p:txBody>
            <a:bodyPr lIns="0" tIns="0" rIns="0" bIns="0" rtlCol="0" anchor="t"/>
            <a:lstStyle/>
            <a:p>
              <a:pPr algn="l">
                <a:lnSpc>
                  <a:spcPts val="3903"/>
                </a:lnSpc>
              </a:pPr>
              <a:r>
                <a:rPr lang="id-ID" sz="2400" b="1" noProof="0" dirty="0">
                  <a:solidFill>
                    <a:srgbClr val="000000"/>
                  </a:solidFill>
                  <a:latin typeface="Nunito" pitchFamily="2" charset="0"/>
                  <a:ea typeface="Nunito Bold"/>
                  <a:cs typeface="Nunito Bold"/>
                  <a:sym typeface="Nunito Bold"/>
                </a:rPr>
                <a:t>Persyaratan CMB</a:t>
              </a:r>
            </a:p>
          </p:txBody>
        </p:sp>
      </p:grpSp>
      <p:sp>
        <p:nvSpPr>
          <p:cNvPr id="28" name="TextBox 28"/>
          <p:cNvSpPr txBox="1"/>
          <p:nvPr/>
        </p:nvSpPr>
        <p:spPr>
          <a:xfrm>
            <a:off x="1028700" y="474438"/>
            <a:ext cx="14252616" cy="860744"/>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SPMB BERSAMA</a:t>
            </a:r>
          </a:p>
        </p:txBody>
      </p:sp>
      <p:sp>
        <p:nvSpPr>
          <p:cNvPr id="31" name="TextBox 31"/>
          <p:cNvSpPr txBox="1"/>
          <p:nvPr/>
        </p:nvSpPr>
        <p:spPr>
          <a:xfrm>
            <a:off x="1179780" y="6277653"/>
            <a:ext cx="7219187" cy="2283897"/>
          </a:xfrm>
          <a:prstGeom prst="rect">
            <a:avLst/>
          </a:prstGeom>
        </p:spPr>
        <p:txBody>
          <a:bodyPr lIns="0" tIns="0" rIns="0" bIns="0" rtlCol="0" anchor="t"/>
          <a:lstStyle/>
          <a:p>
            <a:pPr algn="just">
              <a:lnSpc>
                <a:spcPts val="2879"/>
              </a:lnSpc>
            </a:pPr>
            <a:r>
              <a:rPr lang="id-ID" sz="2400" noProof="0" dirty="0">
                <a:solidFill>
                  <a:srgbClr val="FFFFFF"/>
                </a:solidFill>
                <a:latin typeface="Nunito" pitchFamily="2" charset="0"/>
                <a:ea typeface="Nunito"/>
                <a:cs typeface="Nunito"/>
                <a:sym typeface="Nunito"/>
              </a:rPr>
              <a:t>Dilaksanakan bersamaan dengan jadwal PMB atau langsung mendaftar dengan memilih sekolah swasta peserta SPMB Bersama dengan syarat sudah memiliki akun.</a:t>
            </a:r>
          </a:p>
          <a:p>
            <a:pPr algn="just">
              <a:lnSpc>
                <a:spcPts val="2879"/>
              </a:lnSpc>
            </a:pPr>
            <a:r>
              <a:rPr lang="id-ID" sz="2400" noProof="0" dirty="0">
                <a:solidFill>
                  <a:srgbClr val="FFFFFF"/>
                </a:solidFill>
                <a:latin typeface="Nunito" pitchFamily="2" charset="0"/>
                <a:ea typeface="Nunito"/>
                <a:cs typeface="Nunito"/>
                <a:sym typeface="Nunito"/>
              </a:rPr>
              <a:t>Petunjuk teknis pelaksanaannya ditetapkan oleh Kepala Dinas Pendidikan.</a:t>
            </a:r>
          </a:p>
          <a:p>
            <a:pPr algn="just">
              <a:lnSpc>
                <a:spcPts val="2879"/>
              </a:lnSpc>
            </a:pPr>
            <a:endParaRPr lang="id-ID" sz="2400" noProof="0" dirty="0">
              <a:solidFill>
                <a:srgbClr val="FFFFFF"/>
              </a:solidFill>
              <a:latin typeface="Nunito" pitchFamily="2" charset="0"/>
              <a:ea typeface="Nunito"/>
              <a:cs typeface="Nunito"/>
              <a:sym typeface="Nunito"/>
            </a:endParaRPr>
          </a:p>
          <a:p>
            <a:pPr algn="just">
              <a:lnSpc>
                <a:spcPts val="3719"/>
              </a:lnSpc>
            </a:pPr>
            <a:endParaRPr lang="id-ID" sz="2400" noProof="0" dirty="0">
              <a:solidFill>
                <a:srgbClr val="FFFFFF"/>
              </a:solidFill>
              <a:latin typeface="Nunito" pitchFamily="2" charset="0"/>
              <a:ea typeface="Nunito"/>
              <a:cs typeface="Nunito"/>
              <a:sym typeface="Nunito"/>
            </a:endParaRPr>
          </a:p>
        </p:txBody>
      </p:sp>
      <p:sp>
        <p:nvSpPr>
          <p:cNvPr id="32" name="TextBox 31">
            <a:extLst>
              <a:ext uri="{FF2B5EF4-FFF2-40B4-BE49-F238E27FC236}">
                <a16:creationId xmlns:a16="http://schemas.microsoft.com/office/drawing/2014/main" id="{445BFAAE-6C64-982C-F1CC-EF561394977B}"/>
              </a:ext>
            </a:extLst>
          </p:cNvPr>
          <p:cNvSpPr txBox="1"/>
          <p:nvPr/>
        </p:nvSpPr>
        <p:spPr>
          <a:xfrm>
            <a:off x="9159314" y="4231203"/>
            <a:ext cx="7703102" cy="2283897"/>
          </a:xfrm>
          <a:prstGeom prst="rect">
            <a:avLst/>
          </a:prstGeom>
        </p:spPr>
        <p:txBody>
          <a:bodyPr lIns="0" tIns="0" rIns="0" bIns="0" rtlCol="0" anchor="t"/>
          <a:lstStyle/>
          <a:p>
            <a:pPr marL="457200" indent="-468000" algn="just">
              <a:lnSpc>
                <a:spcPts val="2500"/>
              </a:lnSpc>
              <a:buFont typeface="+mj-lt"/>
              <a:buAutoNum type="alphaLcPeriod"/>
            </a:pPr>
            <a:r>
              <a:rPr lang="id-ID" sz="2400" noProof="0" dirty="0">
                <a:solidFill>
                  <a:srgbClr val="FFFFFF"/>
                </a:solidFill>
                <a:latin typeface="Nunito" pitchFamily="2" charset="0"/>
                <a:ea typeface="Nunito"/>
                <a:cs typeface="Nunito"/>
                <a:sym typeface="Nunito"/>
              </a:rPr>
              <a:t>CMB yang memenuhi persyaratan:</a:t>
            </a:r>
          </a:p>
          <a:p>
            <a:pPr marL="914400" lvl="1" indent="-468000" algn="just">
              <a:lnSpc>
                <a:spcPts val="2500"/>
              </a:lnSpc>
              <a:buFont typeface="+mj-lt"/>
              <a:buAutoNum type="arabicParenR"/>
            </a:pPr>
            <a:r>
              <a:rPr lang="id-ID" sz="2400" noProof="0" dirty="0">
                <a:solidFill>
                  <a:srgbClr val="FFFFFF"/>
                </a:solidFill>
                <a:latin typeface="Nunito" pitchFamily="2" charset="0"/>
                <a:ea typeface="Nunito"/>
                <a:cs typeface="Nunito"/>
                <a:sym typeface="Nunito"/>
              </a:rPr>
              <a:t>penerima KJP Plus Tahap I Tahun 2025;</a:t>
            </a:r>
          </a:p>
          <a:p>
            <a:pPr marL="914400" lvl="1" indent="-468000" algn="just">
              <a:lnSpc>
                <a:spcPts val="2500"/>
              </a:lnSpc>
              <a:buFont typeface="+mj-lt"/>
              <a:buAutoNum type="arabicParenR"/>
            </a:pPr>
            <a:r>
              <a:rPr lang="id-ID" sz="2400" noProof="0" dirty="0">
                <a:solidFill>
                  <a:srgbClr val="FFFFFF"/>
                </a:solidFill>
                <a:latin typeface="Nunito" pitchFamily="2" charset="0"/>
                <a:ea typeface="Nunito"/>
                <a:cs typeface="Nunito"/>
                <a:sym typeface="Nunito"/>
              </a:rPr>
              <a:t>anak dari Pengemudi Mitra Transjakarta yang mengemudikan bus kecil</a:t>
            </a:r>
          </a:p>
          <a:p>
            <a:pPr marL="914400" lvl="1" indent="-468000" algn="just">
              <a:lnSpc>
                <a:spcPts val="2500"/>
              </a:lnSpc>
              <a:buFont typeface="+mj-lt"/>
              <a:buAutoNum type="arabicParenR"/>
            </a:pPr>
            <a:r>
              <a:rPr lang="id-ID" sz="2400" noProof="0" dirty="0">
                <a:solidFill>
                  <a:srgbClr val="FFFFFF"/>
                </a:solidFill>
                <a:latin typeface="Nunito" pitchFamily="2" charset="0"/>
                <a:ea typeface="Nunito"/>
                <a:cs typeface="Nunito"/>
                <a:sym typeface="Nunito"/>
              </a:rPr>
              <a:t>anak dari pekerja/buruh penerima Kartu Pekerja Jakarta, </a:t>
            </a:r>
          </a:p>
          <a:p>
            <a:pPr marL="914400" lvl="1" indent="-468000" algn="just">
              <a:lnSpc>
                <a:spcPts val="2500"/>
              </a:lnSpc>
              <a:buFont typeface="+mj-lt"/>
              <a:buAutoNum type="arabicParenR"/>
            </a:pPr>
            <a:r>
              <a:rPr lang="id-ID" sz="2400" noProof="0" dirty="0">
                <a:solidFill>
                  <a:srgbClr val="FFFFFF"/>
                </a:solidFill>
                <a:latin typeface="Nunito" pitchFamily="2" charset="0"/>
                <a:ea typeface="Nunito"/>
                <a:cs typeface="Nunito"/>
                <a:sym typeface="Nunito"/>
              </a:rPr>
              <a:t>penerima Program Indonesia Pintar.</a:t>
            </a:r>
          </a:p>
          <a:p>
            <a:pPr marL="914400" lvl="1" indent="-468000" algn="just">
              <a:lnSpc>
                <a:spcPts val="2500"/>
              </a:lnSpc>
              <a:buFont typeface="+mj-lt"/>
              <a:buAutoNum type="arabicParenR"/>
            </a:pPr>
            <a:r>
              <a:rPr lang="id-ID" sz="2400" noProof="0" dirty="0">
                <a:solidFill>
                  <a:srgbClr val="FFFFFF"/>
                </a:solidFill>
                <a:latin typeface="Nunito" pitchFamily="2" charset="0"/>
                <a:ea typeface="Nunito"/>
                <a:cs typeface="Nunito"/>
                <a:sym typeface="Nunito"/>
              </a:rPr>
              <a:t>persyaratan sebagaimana dimaksud pada angka 1), 2), 3), dan 4) terdaftar dalam Data Terpadu Kesejahteraan Sosial.</a:t>
            </a:r>
          </a:p>
          <a:p>
            <a:pPr marL="457200" indent="-468000" algn="just">
              <a:lnSpc>
                <a:spcPts val="2500"/>
              </a:lnSpc>
              <a:buFont typeface="+mj-lt"/>
              <a:buAutoNum type="alphaLcPeriod"/>
            </a:pPr>
            <a:r>
              <a:rPr lang="id-ID" sz="2400" noProof="0" dirty="0">
                <a:solidFill>
                  <a:srgbClr val="FFFFFF"/>
                </a:solidFill>
                <a:latin typeface="Nunito" pitchFamily="2" charset="0"/>
                <a:ea typeface="Nunito"/>
                <a:cs typeface="Nunito"/>
                <a:sym typeface="Nunito"/>
              </a:rPr>
              <a:t>memiliki Ijazah/Surat Keterangan Lulus dari jenjang sebelumnya</a:t>
            </a:r>
          </a:p>
          <a:p>
            <a:pPr marL="457200" indent="-468000" algn="just">
              <a:lnSpc>
                <a:spcPts val="2500"/>
              </a:lnSpc>
              <a:buFont typeface="+mj-lt"/>
              <a:buAutoNum type="alphaLcPeriod"/>
            </a:pPr>
            <a:r>
              <a:rPr lang="id-ID" sz="2400" noProof="0" dirty="0">
                <a:solidFill>
                  <a:srgbClr val="FFFFFF"/>
                </a:solidFill>
                <a:latin typeface="Nunito" pitchFamily="2" charset="0"/>
                <a:ea typeface="Nunito"/>
                <a:cs typeface="Nunito"/>
                <a:sym typeface="Nunito"/>
              </a:rPr>
              <a:t>berusia paling tinggi 15 tahun pada tanggal 1 Juli 2025 untuk jenjang SMP Swasta dan 21  tahun pada tanggal 1 Juli 2025 untuk jenjang SMA dan SMK Swasta.</a:t>
            </a:r>
          </a:p>
          <a:p>
            <a:pPr indent="-468000" algn="just">
              <a:lnSpc>
                <a:spcPts val="2500"/>
              </a:lnSpc>
            </a:pPr>
            <a:endParaRPr lang="id-ID" sz="2400" noProof="0" dirty="0">
              <a:solidFill>
                <a:srgbClr val="FFFFFF"/>
              </a:solidFill>
              <a:latin typeface="Nunito" pitchFamily="2" charset="0"/>
              <a:ea typeface="Nunito"/>
              <a:cs typeface="Nunito"/>
              <a:sym typeface="Nunito"/>
            </a:endParaRPr>
          </a:p>
        </p:txBody>
      </p:sp>
      <p:sp>
        <p:nvSpPr>
          <p:cNvPr id="13" name="TextBox 9">
            <a:extLst>
              <a:ext uri="{FF2B5EF4-FFF2-40B4-BE49-F238E27FC236}">
                <a16:creationId xmlns:a16="http://schemas.microsoft.com/office/drawing/2014/main" id="{6C1961C6-4ECB-54DE-03B9-227E367EC63E}"/>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4" name="AutoShape 10">
            <a:extLst>
              <a:ext uri="{FF2B5EF4-FFF2-40B4-BE49-F238E27FC236}">
                <a16:creationId xmlns:a16="http://schemas.microsoft.com/office/drawing/2014/main" id="{2D66A914-2948-40FD-4959-ADB346962306}"/>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5" name="TextBox 9">
            <a:extLst>
              <a:ext uri="{FF2B5EF4-FFF2-40B4-BE49-F238E27FC236}">
                <a16:creationId xmlns:a16="http://schemas.microsoft.com/office/drawing/2014/main" id="{457ED7B3-008A-FED2-5194-CB23D65DAA88}"/>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1162B491-2521-9411-B6FE-6599DCFE2A7E}"/>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97C4915D-79A4-2EBC-2515-C68A814FBD15}"/>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4252616" cy="1606552"/>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DAYA TAMPUNG &amp; KRITERIA SELEKSI SPMB BERSAMA</a:t>
            </a:r>
          </a:p>
        </p:txBody>
      </p:sp>
      <p:grpSp>
        <p:nvGrpSpPr>
          <p:cNvPr id="8" name="Group 8"/>
          <p:cNvGrpSpPr/>
          <p:nvPr/>
        </p:nvGrpSpPr>
        <p:grpSpPr>
          <a:xfrm>
            <a:off x="9676352" y="2776888"/>
            <a:ext cx="4150329" cy="508604"/>
            <a:chOff x="0" y="0"/>
            <a:chExt cx="5533772" cy="678138"/>
          </a:xfrm>
        </p:grpSpPr>
        <p:sp>
          <p:nvSpPr>
            <p:cNvPr id="9" name="Freeform 9"/>
            <p:cNvSpPr/>
            <p:nvPr/>
          </p:nvSpPr>
          <p:spPr>
            <a:xfrm>
              <a:off x="0" y="0"/>
              <a:ext cx="5533772" cy="678138"/>
            </a:xfrm>
            <a:custGeom>
              <a:avLst/>
              <a:gdLst/>
              <a:ahLst/>
              <a:cxnLst/>
              <a:rect l="l" t="t" r="r" b="b"/>
              <a:pathLst>
                <a:path w="5533772" h="678138">
                  <a:moveTo>
                    <a:pt x="0" y="0"/>
                  </a:moveTo>
                  <a:lnTo>
                    <a:pt x="5533772" y="0"/>
                  </a:lnTo>
                  <a:lnTo>
                    <a:pt x="5533772" y="678138"/>
                  </a:lnTo>
                  <a:lnTo>
                    <a:pt x="0" y="678138"/>
                  </a:lnTo>
                  <a:close/>
                </a:path>
              </a:pathLst>
            </a:custGeom>
            <a:solidFill>
              <a:srgbClr val="000000">
                <a:alpha val="0"/>
              </a:srgbClr>
            </a:solidFill>
          </p:spPr>
          <p:txBody>
            <a:bodyPr/>
            <a:lstStyle/>
            <a:p>
              <a:endParaRPr lang="id-ID" noProof="0" dirty="0"/>
            </a:p>
          </p:txBody>
        </p:sp>
        <p:sp>
          <p:nvSpPr>
            <p:cNvPr id="10" name="TextBox 10"/>
            <p:cNvSpPr txBox="1"/>
            <p:nvPr/>
          </p:nvSpPr>
          <p:spPr>
            <a:xfrm>
              <a:off x="0" y="-9525"/>
              <a:ext cx="5533772" cy="687663"/>
            </a:xfrm>
            <a:prstGeom prst="rect">
              <a:avLst/>
            </a:prstGeom>
          </p:spPr>
          <p:txBody>
            <a:bodyPr lIns="0" tIns="0" rIns="0" bIns="0" rtlCol="0" anchor="t"/>
            <a:lstStyle/>
            <a:p>
              <a:pPr algn="l">
                <a:lnSpc>
                  <a:spcPts val="3903"/>
                </a:lnSpc>
              </a:pPr>
              <a:r>
                <a:rPr lang="id-ID" sz="3199" b="1" noProof="0" dirty="0">
                  <a:solidFill>
                    <a:srgbClr val="FFFFFF"/>
                  </a:solidFill>
                  <a:latin typeface="Nunito Bold"/>
                  <a:ea typeface="Nunito Bold"/>
                  <a:cs typeface="Nunito Bold"/>
                  <a:sym typeface="Nunito Bold"/>
                </a:rPr>
                <a:t>Kriteria Seleksi</a:t>
              </a:r>
            </a:p>
          </p:txBody>
        </p:sp>
      </p:grpSp>
      <p:grpSp>
        <p:nvGrpSpPr>
          <p:cNvPr id="11" name="Group 11"/>
          <p:cNvGrpSpPr/>
          <p:nvPr/>
        </p:nvGrpSpPr>
        <p:grpSpPr>
          <a:xfrm>
            <a:off x="8611649" y="3285491"/>
            <a:ext cx="9142951" cy="7716763"/>
            <a:chOff x="0" y="0"/>
            <a:chExt cx="10901456" cy="10289017"/>
          </a:xfrm>
        </p:grpSpPr>
        <p:sp>
          <p:nvSpPr>
            <p:cNvPr id="12" name="Freeform 12"/>
            <p:cNvSpPr/>
            <p:nvPr/>
          </p:nvSpPr>
          <p:spPr>
            <a:xfrm>
              <a:off x="0" y="0"/>
              <a:ext cx="10901456" cy="10289018"/>
            </a:xfrm>
            <a:custGeom>
              <a:avLst/>
              <a:gdLst/>
              <a:ahLst/>
              <a:cxnLst/>
              <a:rect l="l" t="t" r="r" b="b"/>
              <a:pathLst>
                <a:path w="10901456" h="10289018">
                  <a:moveTo>
                    <a:pt x="0" y="0"/>
                  </a:moveTo>
                  <a:lnTo>
                    <a:pt x="10901456" y="0"/>
                  </a:lnTo>
                  <a:lnTo>
                    <a:pt x="10901456" y="10289018"/>
                  </a:lnTo>
                  <a:lnTo>
                    <a:pt x="0" y="10289018"/>
                  </a:lnTo>
                  <a:close/>
                </a:path>
              </a:pathLst>
            </a:custGeom>
            <a:solidFill>
              <a:srgbClr val="000000">
                <a:alpha val="0"/>
              </a:srgbClr>
            </a:solidFill>
          </p:spPr>
          <p:txBody>
            <a:bodyPr/>
            <a:lstStyle/>
            <a:p>
              <a:endParaRPr lang="id-ID" noProof="0" dirty="0"/>
            </a:p>
          </p:txBody>
        </p:sp>
        <p:sp>
          <p:nvSpPr>
            <p:cNvPr id="13" name="TextBox 13"/>
            <p:cNvSpPr txBox="1"/>
            <p:nvPr/>
          </p:nvSpPr>
          <p:spPr>
            <a:xfrm>
              <a:off x="0" y="0"/>
              <a:ext cx="10901456" cy="10289017"/>
            </a:xfrm>
            <a:prstGeom prst="rect">
              <a:avLst/>
            </a:prstGeom>
          </p:spPr>
          <p:txBody>
            <a:bodyPr lIns="0" tIns="0" rIns="0" bIns="0" rtlCol="0" anchor="t"/>
            <a:lstStyle/>
            <a:p>
              <a:pPr marL="1202834" lvl="4" indent="-240567" algn="just">
                <a:lnSpc>
                  <a:spcPts val="3840"/>
                </a:lnSpc>
                <a:buFont typeface="Arial"/>
                <a:buChar char="•"/>
              </a:pPr>
              <a:r>
                <a:rPr lang="id-ID" sz="2500" noProof="0" dirty="0">
                  <a:solidFill>
                    <a:srgbClr val="FFFFFF"/>
                  </a:solidFill>
                  <a:latin typeface="Nunito"/>
                  <a:ea typeface="Nunito"/>
                  <a:cs typeface="Nunito"/>
                  <a:sym typeface="Nunito"/>
                </a:rPr>
                <a:t>Seleksi pada SPMB Bersama pada jenjang </a:t>
              </a:r>
              <a:r>
                <a:rPr lang="id-ID" sz="2500" b="1" noProof="0" dirty="0">
                  <a:solidFill>
                    <a:srgbClr val="FFFFFF"/>
                  </a:solidFill>
                  <a:latin typeface="Nunito Bold"/>
                  <a:ea typeface="Nunito Bold"/>
                  <a:cs typeface="Nunito Bold"/>
                  <a:sym typeface="Nunito Bold"/>
                </a:rPr>
                <a:t>SMP </a:t>
              </a:r>
              <a:r>
                <a:rPr lang="id-ID" sz="2500" noProof="0" dirty="0">
                  <a:solidFill>
                    <a:srgbClr val="FFFFFF"/>
                  </a:solidFill>
                  <a:latin typeface="Nunito"/>
                  <a:ea typeface="Nunito"/>
                  <a:cs typeface="Nunito"/>
                  <a:sym typeface="Nunito"/>
                </a:rPr>
                <a:t>dilakukan berdasarkan:  wilayah PMB prioritas, total pembobotan indeks prestasi akademik, urutan pilihan sekolah, dan waktu mendaftar.</a:t>
              </a:r>
            </a:p>
            <a:p>
              <a:pPr marL="1202834" lvl="4" indent="-240567" algn="just">
                <a:lnSpc>
                  <a:spcPts val="3840"/>
                </a:lnSpc>
                <a:buFont typeface="Arial"/>
                <a:buChar char="•"/>
              </a:pPr>
              <a:r>
                <a:rPr lang="id-ID" sz="2500" noProof="0" dirty="0">
                  <a:solidFill>
                    <a:srgbClr val="FFFFFF"/>
                  </a:solidFill>
                  <a:latin typeface="Nunito"/>
                  <a:ea typeface="Nunito"/>
                  <a:cs typeface="Nunito"/>
                  <a:sym typeface="Nunito"/>
                </a:rPr>
                <a:t>Seleksi pada SPMB Bersama pada jenjang </a:t>
              </a:r>
              <a:r>
                <a:rPr lang="id-ID" sz="2500" b="1" noProof="0" dirty="0">
                  <a:solidFill>
                    <a:srgbClr val="FFFFFF"/>
                  </a:solidFill>
                  <a:latin typeface="Nunito Bold"/>
                  <a:ea typeface="Nunito Bold"/>
                  <a:cs typeface="Nunito Bold"/>
                  <a:sym typeface="Nunito Bold"/>
                </a:rPr>
                <a:t>SMA </a:t>
              </a:r>
              <a:r>
                <a:rPr lang="id-ID" sz="2500" noProof="0" dirty="0">
                  <a:solidFill>
                    <a:srgbClr val="FFFFFF"/>
                  </a:solidFill>
                  <a:latin typeface="Nunito"/>
                  <a:ea typeface="Nunito"/>
                  <a:cs typeface="Nunito"/>
                  <a:sym typeface="Nunito"/>
                </a:rPr>
                <a:t>dilakukan berdasarkan:  wilayah PMB prioritas, kemampuan akademik, urutan pilihan sekolah, dan waktu mendaftar.</a:t>
              </a:r>
            </a:p>
            <a:p>
              <a:pPr marL="1202834" lvl="4" indent="-240567" algn="just">
                <a:lnSpc>
                  <a:spcPts val="3840"/>
                </a:lnSpc>
                <a:buFont typeface="Arial"/>
                <a:buChar char="•"/>
              </a:pPr>
              <a:r>
                <a:rPr lang="id-ID" sz="2500" noProof="0" dirty="0">
                  <a:solidFill>
                    <a:srgbClr val="FFFFFF"/>
                  </a:solidFill>
                  <a:latin typeface="Nunito"/>
                  <a:ea typeface="Nunito"/>
                  <a:cs typeface="Nunito"/>
                  <a:sym typeface="Nunito"/>
                </a:rPr>
                <a:t>Seleksi pada SPMB Bersama pada jenjang </a:t>
              </a:r>
              <a:r>
                <a:rPr lang="id-ID" sz="2500" b="1" noProof="0" dirty="0">
                  <a:solidFill>
                    <a:srgbClr val="FFFFFF"/>
                  </a:solidFill>
                  <a:latin typeface="Nunito Bold"/>
                  <a:ea typeface="Nunito Bold"/>
                  <a:cs typeface="Nunito Bold"/>
                  <a:sym typeface="Nunito Bold"/>
                </a:rPr>
                <a:t>SMK</a:t>
              </a:r>
              <a:r>
                <a:rPr lang="id-ID" sz="2500" noProof="0" dirty="0">
                  <a:solidFill>
                    <a:srgbClr val="FFFFFF"/>
                  </a:solidFill>
                  <a:latin typeface="Nunito"/>
                  <a:ea typeface="Nunito"/>
                  <a:cs typeface="Nunito"/>
                  <a:sym typeface="Nunito"/>
                </a:rPr>
                <a:t> dilakukan berdasarkan: total pembobotan indeks urutan pilihan sekolah; dan waktu mendaftar.</a:t>
              </a:r>
            </a:p>
          </p:txBody>
        </p:sp>
      </p:grpSp>
      <p:graphicFrame>
        <p:nvGraphicFramePr>
          <p:cNvPr id="14" name="Table 14"/>
          <p:cNvGraphicFramePr>
            <a:graphicFrameLocks noGrp="1"/>
          </p:cNvGraphicFramePr>
          <p:nvPr/>
        </p:nvGraphicFramePr>
        <p:xfrm>
          <a:off x="796581" y="3554240"/>
          <a:ext cx="8229599" cy="4953000"/>
        </p:xfrm>
        <a:graphic>
          <a:graphicData uri="http://schemas.openxmlformats.org/drawingml/2006/table">
            <a:tbl>
              <a:tblPr/>
              <a:tblGrid>
                <a:gridCol w="1076639">
                  <a:extLst>
                    <a:ext uri="{9D8B030D-6E8A-4147-A177-3AD203B41FA5}">
                      <a16:colId xmlns:a16="http://schemas.microsoft.com/office/drawing/2014/main" val="20000"/>
                    </a:ext>
                  </a:extLst>
                </a:gridCol>
                <a:gridCol w="2384320">
                  <a:extLst>
                    <a:ext uri="{9D8B030D-6E8A-4147-A177-3AD203B41FA5}">
                      <a16:colId xmlns:a16="http://schemas.microsoft.com/office/drawing/2014/main" val="20001"/>
                    </a:ext>
                  </a:extLst>
                </a:gridCol>
                <a:gridCol w="2384320">
                  <a:extLst>
                    <a:ext uri="{9D8B030D-6E8A-4147-A177-3AD203B41FA5}">
                      <a16:colId xmlns:a16="http://schemas.microsoft.com/office/drawing/2014/main" val="20002"/>
                    </a:ext>
                  </a:extLst>
                </a:gridCol>
                <a:gridCol w="2384320">
                  <a:extLst>
                    <a:ext uri="{9D8B030D-6E8A-4147-A177-3AD203B41FA5}">
                      <a16:colId xmlns:a16="http://schemas.microsoft.com/office/drawing/2014/main" val="20003"/>
                    </a:ext>
                  </a:extLst>
                </a:gridCol>
              </a:tblGrid>
              <a:tr h="770963">
                <a:tc>
                  <a:txBody>
                    <a:bodyPr/>
                    <a:lstStyle/>
                    <a:p>
                      <a:pPr algn="ctr">
                        <a:lnSpc>
                          <a:spcPts val="2879"/>
                        </a:lnSpc>
                        <a:defRPr/>
                      </a:pPr>
                      <a:r>
                        <a:rPr lang="en-US" sz="2400" b="1">
                          <a:solidFill>
                            <a:srgbClr val="000000"/>
                          </a:solidFill>
                          <a:latin typeface="Nunito Bold"/>
                          <a:ea typeface="Nunito Bold"/>
                          <a:cs typeface="Nunito Bold"/>
                          <a:sym typeface="Nunito Bold"/>
                        </a:rPr>
                        <a:t>No</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a:lnSpc>
                          <a:spcPts val="2879"/>
                        </a:lnSpc>
                        <a:defRPr/>
                      </a:pPr>
                      <a:r>
                        <a:rPr lang="en-US" sz="2400" b="1">
                          <a:solidFill>
                            <a:srgbClr val="000000"/>
                          </a:solidFill>
                          <a:latin typeface="Nunito Bold"/>
                          <a:ea typeface="Nunito Bold"/>
                          <a:cs typeface="Nunito Bold"/>
                          <a:sym typeface="Nunito Bold"/>
                        </a:rPr>
                        <a:t>Jenjang</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a:lnSpc>
                          <a:spcPts val="2879"/>
                        </a:lnSpc>
                        <a:defRPr/>
                      </a:pPr>
                      <a:r>
                        <a:rPr lang="en-US" sz="2400" b="1">
                          <a:solidFill>
                            <a:srgbClr val="000000"/>
                          </a:solidFill>
                          <a:latin typeface="Nunito Bold"/>
                          <a:ea typeface="Nunito Bold"/>
                          <a:cs typeface="Nunito Bold"/>
                          <a:sym typeface="Nunito Bold"/>
                        </a:rPr>
                        <a:t>Jumlah Sekolah</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a:lnSpc>
                          <a:spcPts val="2879"/>
                        </a:lnSpc>
                        <a:defRPr/>
                      </a:pPr>
                      <a:r>
                        <a:rPr lang="en-US" sz="2400" b="1">
                          <a:solidFill>
                            <a:srgbClr val="000000"/>
                          </a:solidFill>
                          <a:latin typeface="Nunito Bold"/>
                          <a:ea typeface="Nunito Bold"/>
                          <a:cs typeface="Nunito Bold"/>
                          <a:sym typeface="Nunito Bold"/>
                        </a:rPr>
                        <a:t>Daya Tampung</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0000"/>
                  </a:ext>
                </a:extLst>
              </a:tr>
              <a:tr h="1046312">
                <a:tc>
                  <a:txBody>
                    <a:bodyPr/>
                    <a:lstStyle/>
                    <a:p>
                      <a:pPr algn="ctr">
                        <a:lnSpc>
                          <a:spcPts val="2879"/>
                        </a:lnSpc>
                        <a:defRPr/>
                      </a:pPr>
                      <a:r>
                        <a:rPr lang="en-US" sz="2400">
                          <a:solidFill>
                            <a:srgbClr val="000000"/>
                          </a:solidFill>
                          <a:latin typeface="Nunito"/>
                          <a:ea typeface="Nunito"/>
                          <a:cs typeface="Nunito"/>
                          <a:sym typeface="Nunito"/>
                        </a:rPr>
                        <a:t>1</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SMP</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138</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1.626</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077679">
                <a:tc>
                  <a:txBody>
                    <a:bodyPr/>
                    <a:lstStyle/>
                    <a:p>
                      <a:pPr algn="ctr">
                        <a:lnSpc>
                          <a:spcPts val="2879"/>
                        </a:lnSpc>
                        <a:defRPr/>
                      </a:pPr>
                      <a:r>
                        <a:rPr lang="en-US" sz="2400">
                          <a:solidFill>
                            <a:srgbClr val="000000"/>
                          </a:solidFill>
                          <a:latin typeface="Nunito"/>
                          <a:ea typeface="Nunito"/>
                          <a:cs typeface="Nunito"/>
                          <a:sym typeface="Nunito"/>
                        </a:rPr>
                        <a:t>2</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SMA</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121</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1.761</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179168">
                <a:tc>
                  <a:txBody>
                    <a:bodyPr/>
                    <a:lstStyle/>
                    <a:p>
                      <a:pPr algn="ctr">
                        <a:lnSpc>
                          <a:spcPts val="2879"/>
                        </a:lnSpc>
                        <a:defRPr/>
                      </a:pPr>
                      <a:r>
                        <a:rPr lang="en-US" sz="2400">
                          <a:solidFill>
                            <a:srgbClr val="000000"/>
                          </a:solidFill>
                          <a:latin typeface="Nunito"/>
                          <a:ea typeface="Nunito"/>
                          <a:cs typeface="Nunito"/>
                          <a:sym typeface="Nunito"/>
                        </a:rPr>
                        <a:t>3</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SMK</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145</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a:solidFill>
                            <a:srgbClr val="000000"/>
                          </a:solidFill>
                          <a:latin typeface="Nunito"/>
                          <a:ea typeface="Nunito"/>
                          <a:cs typeface="Nunito"/>
                          <a:sym typeface="Nunito"/>
                        </a:rPr>
                        <a:t>2.785</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878878">
                <a:tc gridSpan="2">
                  <a:txBody>
                    <a:bodyPr/>
                    <a:lstStyle/>
                    <a:p>
                      <a:pPr algn="ctr">
                        <a:lnSpc>
                          <a:spcPts val="2879"/>
                        </a:lnSpc>
                        <a:defRPr/>
                      </a:pPr>
                      <a:r>
                        <a:rPr lang="en-US" sz="2400" b="1">
                          <a:solidFill>
                            <a:srgbClr val="000000"/>
                          </a:solidFill>
                          <a:latin typeface="Nunito Bold"/>
                          <a:ea typeface="Nunito Bold"/>
                          <a:cs typeface="Nunito Bold"/>
                          <a:sym typeface="Nunito Bold"/>
                        </a:rPr>
                        <a:t>TOTAL</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hMerge="1">
                  <a:txBody>
                    <a:bodyPr/>
                    <a:lstStyle/>
                    <a:p>
                      <a:pPr algn="ctr">
                        <a:lnSpc>
                          <a:spcPts val="2879"/>
                        </a:lnSpc>
                        <a:defRPr/>
                      </a:pPr>
                      <a:r>
                        <a:rPr lang="en-US" sz="2400" b="1">
                          <a:solidFill>
                            <a:srgbClr val="000000"/>
                          </a:solidFill>
                          <a:latin typeface="Nunito Bold"/>
                          <a:ea typeface="Nunito Bold"/>
                          <a:cs typeface="Nunito Bold"/>
                          <a:sym typeface="Nunito Bold"/>
                        </a:rPr>
                        <a:t>TOTAL</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b="1">
                          <a:solidFill>
                            <a:srgbClr val="000000"/>
                          </a:solidFill>
                          <a:latin typeface="Nunito Bold"/>
                          <a:ea typeface="Nunito Bold"/>
                          <a:cs typeface="Nunito Bold"/>
                          <a:sym typeface="Nunito Bold"/>
                        </a:rPr>
                        <a:t>404</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2879"/>
                        </a:lnSpc>
                        <a:defRPr/>
                      </a:pPr>
                      <a:r>
                        <a:rPr lang="en-US" sz="2400" b="1">
                          <a:solidFill>
                            <a:srgbClr val="000000"/>
                          </a:solidFill>
                          <a:latin typeface="Nunito Bold"/>
                          <a:ea typeface="Nunito Bold"/>
                          <a:cs typeface="Nunito Bold"/>
                          <a:sym typeface="Nunito Bold"/>
                        </a:rPr>
                        <a:t>6.172</a:t>
                      </a:r>
                      <a:endParaRPr lang="en-US" sz="1100"/>
                    </a:p>
                  </a:txBody>
                  <a:tcPr marL="12700" marR="12700" marT="12700" marB="127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grpSp>
        <p:nvGrpSpPr>
          <p:cNvPr id="15" name="Group 15"/>
          <p:cNvGrpSpPr/>
          <p:nvPr/>
        </p:nvGrpSpPr>
        <p:grpSpPr>
          <a:xfrm>
            <a:off x="772519" y="2784031"/>
            <a:ext cx="4150329" cy="747475"/>
            <a:chOff x="0" y="0"/>
            <a:chExt cx="5533772" cy="996633"/>
          </a:xfrm>
        </p:grpSpPr>
        <p:sp>
          <p:nvSpPr>
            <p:cNvPr id="16" name="Freeform 16"/>
            <p:cNvSpPr/>
            <p:nvPr/>
          </p:nvSpPr>
          <p:spPr>
            <a:xfrm>
              <a:off x="0" y="0"/>
              <a:ext cx="5533772" cy="996633"/>
            </a:xfrm>
            <a:custGeom>
              <a:avLst/>
              <a:gdLst/>
              <a:ahLst/>
              <a:cxnLst/>
              <a:rect l="l" t="t" r="r" b="b"/>
              <a:pathLst>
                <a:path w="5533772" h="996633">
                  <a:moveTo>
                    <a:pt x="0" y="0"/>
                  </a:moveTo>
                  <a:lnTo>
                    <a:pt x="5533772" y="0"/>
                  </a:lnTo>
                  <a:lnTo>
                    <a:pt x="5533772" y="996633"/>
                  </a:lnTo>
                  <a:lnTo>
                    <a:pt x="0" y="996633"/>
                  </a:lnTo>
                  <a:close/>
                </a:path>
              </a:pathLst>
            </a:custGeom>
            <a:solidFill>
              <a:srgbClr val="000000">
                <a:alpha val="0"/>
              </a:srgbClr>
            </a:solidFill>
          </p:spPr>
          <p:txBody>
            <a:bodyPr/>
            <a:lstStyle/>
            <a:p>
              <a:endParaRPr lang="id-ID" noProof="0" dirty="0"/>
            </a:p>
          </p:txBody>
        </p:sp>
        <p:sp>
          <p:nvSpPr>
            <p:cNvPr id="17" name="TextBox 17"/>
            <p:cNvSpPr txBox="1"/>
            <p:nvPr/>
          </p:nvSpPr>
          <p:spPr>
            <a:xfrm>
              <a:off x="0" y="-9525"/>
              <a:ext cx="5533772" cy="1006158"/>
            </a:xfrm>
            <a:prstGeom prst="rect">
              <a:avLst/>
            </a:prstGeom>
          </p:spPr>
          <p:txBody>
            <a:bodyPr lIns="0" tIns="0" rIns="0" bIns="0" rtlCol="0" anchor="t"/>
            <a:lstStyle/>
            <a:p>
              <a:pPr algn="l">
                <a:lnSpc>
                  <a:spcPts val="3903"/>
                </a:lnSpc>
              </a:pPr>
              <a:r>
                <a:rPr lang="id-ID" sz="3199" b="1" noProof="0" dirty="0">
                  <a:solidFill>
                    <a:srgbClr val="FFFFFF"/>
                  </a:solidFill>
                  <a:latin typeface="Nunito Bold"/>
                  <a:ea typeface="Nunito Bold"/>
                  <a:cs typeface="Nunito Bold"/>
                  <a:sym typeface="Nunito Bold"/>
                </a:rPr>
                <a:t>Daya Tampung 2025</a:t>
              </a:r>
            </a:p>
          </p:txBody>
        </p:sp>
      </p:grpSp>
      <p:sp>
        <p:nvSpPr>
          <p:cNvPr id="19" name="TextBox 9">
            <a:extLst>
              <a:ext uri="{FF2B5EF4-FFF2-40B4-BE49-F238E27FC236}">
                <a16:creationId xmlns:a16="http://schemas.microsoft.com/office/drawing/2014/main" id="{B03B181E-8582-915A-33B3-F4885B459E29}"/>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0" name="AutoShape 10">
            <a:extLst>
              <a:ext uri="{FF2B5EF4-FFF2-40B4-BE49-F238E27FC236}">
                <a16:creationId xmlns:a16="http://schemas.microsoft.com/office/drawing/2014/main" id="{B9EE374C-7054-149D-56B0-0FD0A6589DC9}"/>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1" name="TextBox 9">
            <a:extLst>
              <a:ext uri="{FF2B5EF4-FFF2-40B4-BE49-F238E27FC236}">
                <a16:creationId xmlns:a16="http://schemas.microsoft.com/office/drawing/2014/main" id="{7E337F88-B665-6CCA-5202-B6AF38C46FAD}"/>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6BF1F108-54BB-2CAD-8030-7DB697505568}"/>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47E0E5F7-A456-FAFC-BC30-769782883EFF}"/>
            </a:ext>
          </a:extLst>
        </p:cNvPr>
        <p:cNvGrpSpPr/>
        <p:nvPr/>
      </p:nvGrpSpPr>
      <p:grpSpPr>
        <a:xfrm>
          <a:off x="0" y="0"/>
          <a:ext cx="0" cy="0"/>
          <a:chOff x="0" y="0"/>
          <a:chExt cx="0" cy="0"/>
        </a:xfrm>
      </p:grpSpPr>
      <p:sp>
        <p:nvSpPr>
          <p:cNvPr id="37" name="Freeform 2">
            <a:extLst>
              <a:ext uri="{FF2B5EF4-FFF2-40B4-BE49-F238E27FC236}">
                <a16:creationId xmlns:a16="http://schemas.microsoft.com/office/drawing/2014/main" id="{9EA89866-BA64-670E-D2D4-D1A2C37E6C4E}"/>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3">
              <a:alphaModFix amt="15000"/>
              <a:extLst>
                <a:ext uri="{96DAC541-7B7A-43D3-8B79-37D633B846F1}">
                  <asvg:svgBlip xmlns:asvg="http://schemas.microsoft.com/office/drawing/2016/SVG/main" r:embed="rId4"/>
                </a:ext>
              </a:extLst>
            </a:blip>
            <a:stretch>
              <a:fillRect l="-103" t="-26375"/>
            </a:stretch>
          </a:blipFill>
        </p:spPr>
        <p:txBody>
          <a:bodyPr/>
          <a:lstStyle/>
          <a:p>
            <a:endParaRPr lang="id-ID" noProof="0" dirty="0"/>
          </a:p>
        </p:txBody>
      </p:sp>
      <p:grpSp>
        <p:nvGrpSpPr>
          <p:cNvPr id="35" name="Group 35">
            <a:extLst>
              <a:ext uri="{FF2B5EF4-FFF2-40B4-BE49-F238E27FC236}">
                <a16:creationId xmlns:a16="http://schemas.microsoft.com/office/drawing/2014/main" id="{3F237CDE-F5AB-61B2-24A4-3DE3E4B2647B}"/>
              </a:ext>
            </a:extLst>
          </p:cNvPr>
          <p:cNvGrpSpPr/>
          <p:nvPr/>
        </p:nvGrpSpPr>
        <p:grpSpPr>
          <a:xfrm>
            <a:off x="11084166" y="3545639"/>
            <a:ext cx="32019" cy="1902603"/>
            <a:chOff x="-295241" y="0"/>
            <a:chExt cx="47625" cy="2499487"/>
          </a:xfrm>
        </p:grpSpPr>
        <p:sp>
          <p:nvSpPr>
            <p:cNvPr id="36" name="Freeform 36">
              <a:extLst>
                <a:ext uri="{FF2B5EF4-FFF2-40B4-BE49-F238E27FC236}">
                  <a16:creationId xmlns:a16="http://schemas.microsoft.com/office/drawing/2014/main" id="{6307D2CE-768E-0E4E-9786-A317CDF6F20E}"/>
                </a:ext>
              </a:extLst>
            </p:cNvPr>
            <p:cNvSpPr/>
            <p:nvPr/>
          </p:nvSpPr>
          <p:spPr>
            <a:xfrm>
              <a:off x="-295241"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32" name="Freeform 7">
            <a:extLst>
              <a:ext uri="{FF2B5EF4-FFF2-40B4-BE49-F238E27FC236}">
                <a16:creationId xmlns:a16="http://schemas.microsoft.com/office/drawing/2014/main" id="{3C9774F5-F85F-66A5-5BE5-380DEB20B851}"/>
              </a:ext>
            </a:extLst>
          </p:cNvPr>
          <p:cNvSpPr/>
          <p:nvPr/>
        </p:nvSpPr>
        <p:spPr>
          <a:xfrm>
            <a:off x="9448800" y="2006949"/>
            <a:ext cx="3269116" cy="2755551"/>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grpSp>
        <p:nvGrpSpPr>
          <p:cNvPr id="160" name="Group 160">
            <a:extLst>
              <a:ext uri="{FF2B5EF4-FFF2-40B4-BE49-F238E27FC236}">
                <a16:creationId xmlns:a16="http://schemas.microsoft.com/office/drawing/2014/main" id="{19B97AFA-1E11-F047-AE7A-38A67FF8A08E}"/>
              </a:ext>
            </a:extLst>
          </p:cNvPr>
          <p:cNvGrpSpPr/>
          <p:nvPr/>
        </p:nvGrpSpPr>
        <p:grpSpPr>
          <a:xfrm>
            <a:off x="15731010" y="294250"/>
            <a:ext cx="1194720" cy="1273302"/>
            <a:chOff x="0" y="0"/>
            <a:chExt cx="1592960" cy="1697736"/>
          </a:xfrm>
        </p:grpSpPr>
        <p:sp>
          <p:nvSpPr>
            <p:cNvPr id="161" name="Freeform 161">
              <a:extLst>
                <a:ext uri="{FF2B5EF4-FFF2-40B4-BE49-F238E27FC236}">
                  <a16:creationId xmlns:a16="http://schemas.microsoft.com/office/drawing/2014/main" id="{CEE1DD26-D880-AD7D-2DD1-EB106B469C2B}"/>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7"/>
              <a:stretch>
                <a:fillRect t="-137" b="-137"/>
              </a:stretch>
            </a:blipFill>
            <a:ln>
              <a:noFill/>
            </a:ln>
          </p:spPr>
          <p:txBody>
            <a:bodyPr/>
            <a:lstStyle/>
            <a:p>
              <a:endParaRPr lang="id-ID" noProof="0" dirty="0"/>
            </a:p>
          </p:txBody>
        </p:sp>
      </p:grpSp>
      <p:grpSp>
        <p:nvGrpSpPr>
          <p:cNvPr id="162" name="Group 162">
            <a:extLst>
              <a:ext uri="{FF2B5EF4-FFF2-40B4-BE49-F238E27FC236}">
                <a16:creationId xmlns:a16="http://schemas.microsoft.com/office/drawing/2014/main" id="{79C9EFCD-37FC-CE94-8CF7-BCEFDC682D44}"/>
              </a:ext>
            </a:extLst>
          </p:cNvPr>
          <p:cNvGrpSpPr/>
          <p:nvPr/>
        </p:nvGrpSpPr>
        <p:grpSpPr>
          <a:xfrm>
            <a:off x="16925730" y="294250"/>
            <a:ext cx="1138333" cy="1273302"/>
            <a:chOff x="0" y="0"/>
            <a:chExt cx="1517777" cy="1697736"/>
          </a:xfrm>
        </p:grpSpPr>
        <p:sp>
          <p:nvSpPr>
            <p:cNvPr id="163" name="Freeform 163">
              <a:extLst>
                <a:ext uri="{FF2B5EF4-FFF2-40B4-BE49-F238E27FC236}">
                  <a16:creationId xmlns:a16="http://schemas.microsoft.com/office/drawing/2014/main" id="{DF96CAE0-E492-7835-B181-557307BA8B4F}"/>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8"/>
              <a:stretch>
                <a:fillRect t="-2290" b="-2290"/>
              </a:stretch>
            </a:blipFill>
            <a:ln>
              <a:noFill/>
            </a:ln>
          </p:spPr>
          <p:txBody>
            <a:bodyPr/>
            <a:lstStyle/>
            <a:p>
              <a:endParaRPr lang="id-ID" noProof="0" dirty="0"/>
            </a:p>
          </p:txBody>
        </p:sp>
      </p:grpSp>
      <p:sp>
        <p:nvSpPr>
          <p:cNvPr id="164" name="TextBox 164">
            <a:extLst>
              <a:ext uri="{FF2B5EF4-FFF2-40B4-BE49-F238E27FC236}">
                <a16:creationId xmlns:a16="http://schemas.microsoft.com/office/drawing/2014/main" id="{223E9E4E-F6D2-99D1-A2A0-09259CE6B2F9}"/>
              </a:ext>
            </a:extLst>
          </p:cNvPr>
          <p:cNvSpPr txBox="1"/>
          <p:nvPr/>
        </p:nvSpPr>
        <p:spPr>
          <a:xfrm>
            <a:off x="359140" y="498708"/>
            <a:ext cx="14366916" cy="797782"/>
          </a:xfrm>
          <a:prstGeom prst="rect">
            <a:avLst/>
          </a:prstGeom>
          <a:ln>
            <a:noFill/>
          </a:ln>
        </p:spPr>
        <p:txBody>
          <a:bodyPr wrap="square" lIns="0" tIns="0" rIns="0" bIns="0" rtlCol="0" anchor="t">
            <a:spAutoFit/>
          </a:bodyPr>
          <a:lstStyle/>
          <a:p>
            <a:pPr algn="l">
              <a:lnSpc>
                <a:spcPts val="5920"/>
              </a:lnSpc>
            </a:pPr>
            <a:r>
              <a:rPr lang="id-ID" sz="7500" b="1" noProof="0" dirty="0">
                <a:solidFill>
                  <a:srgbClr val="FBB911"/>
                </a:solidFill>
                <a:latin typeface="Kelpt Bold"/>
                <a:ea typeface="Kelpt Bold"/>
                <a:cs typeface="Kelpt Bold"/>
                <a:sym typeface="Kelpt Bold"/>
              </a:rPr>
              <a:t>LINIMASA PMB SDN, SMPN, SMAN, &amp; SMKN </a:t>
            </a:r>
          </a:p>
        </p:txBody>
      </p:sp>
      <p:grpSp>
        <p:nvGrpSpPr>
          <p:cNvPr id="109" name="Group 109">
            <a:extLst>
              <a:ext uri="{FF2B5EF4-FFF2-40B4-BE49-F238E27FC236}">
                <a16:creationId xmlns:a16="http://schemas.microsoft.com/office/drawing/2014/main" id="{40F16A57-17AC-CCC9-0E05-9BB24F9AC289}"/>
              </a:ext>
            </a:extLst>
          </p:cNvPr>
          <p:cNvGrpSpPr/>
          <p:nvPr/>
        </p:nvGrpSpPr>
        <p:grpSpPr>
          <a:xfrm>
            <a:off x="15468600" y="3478283"/>
            <a:ext cx="32019" cy="1902603"/>
            <a:chOff x="0" y="0"/>
            <a:chExt cx="47625" cy="2499487"/>
          </a:xfrm>
        </p:grpSpPr>
        <p:sp>
          <p:nvSpPr>
            <p:cNvPr id="110" name="Freeform 110">
              <a:extLst>
                <a:ext uri="{FF2B5EF4-FFF2-40B4-BE49-F238E27FC236}">
                  <a16:creationId xmlns:a16="http://schemas.microsoft.com/office/drawing/2014/main" id="{74F3EFEE-20BD-25BF-B0C2-C04725CA697C}"/>
                </a:ext>
              </a:extLst>
            </p:cNvPr>
            <p:cNvSpPr/>
            <p:nvPr/>
          </p:nvSpPr>
          <p:spPr>
            <a:xfrm>
              <a:off x="0"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178" name="Freeform 7">
            <a:extLst>
              <a:ext uri="{FF2B5EF4-FFF2-40B4-BE49-F238E27FC236}">
                <a16:creationId xmlns:a16="http://schemas.microsoft.com/office/drawing/2014/main" id="{B724F081-EFA1-2CBB-86A4-A9E3EDC67FC0}"/>
              </a:ext>
            </a:extLst>
          </p:cNvPr>
          <p:cNvSpPr/>
          <p:nvPr/>
        </p:nvSpPr>
        <p:spPr>
          <a:xfrm>
            <a:off x="13852317" y="1985536"/>
            <a:ext cx="3269116" cy="2755551"/>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grpSp>
        <p:nvGrpSpPr>
          <p:cNvPr id="86" name="Group 86">
            <a:extLst>
              <a:ext uri="{FF2B5EF4-FFF2-40B4-BE49-F238E27FC236}">
                <a16:creationId xmlns:a16="http://schemas.microsoft.com/office/drawing/2014/main" id="{59A5488C-280D-E744-ECA0-2C5F38C7D44A}"/>
              </a:ext>
            </a:extLst>
          </p:cNvPr>
          <p:cNvGrpSpPr/>
          <p:nvPr/>
        </p:nvGrpSpPr>
        <p:grpSpPr>
          <a:xfrm>
            <a:off x="13210059" y="5426001"/>
            <a:ext cx="31932" cy="1901734"/>
            <a:chOff x="-345058" y="0"/>
            <a:chExt cx="47498" cy="2498344"/>
          </a:xfrm>
        </p:grpSpPr>
        <p:sp>
          <p:nvSpPr>
            <p:cNvPr id="87" name="Freeform 87">
              <a:extLst>
                <a:ext uri="{FF2B5EF4-FFF2-40B4-BE49-F238E27FC236}">
                  <a16:creationId xmlns:a16="http://schemas.microsoft.com/office/drawing/2014/main" id="{BB9FD651-1C7D-852F-0BA6-4502346A3B66}"/>
                </a:ext>
              </a:extLst>
            </p:cNvPr>
            <p:cNvSpPr/>
            <p:nvPr/>
          </p:nvSpPr>
          <p:spPr>
            <a:xfrm>
              <a:off x="-345058" y="0"/>
              <a:ext cx="47498" cy="2498344"/>
            </a:xfrm>
            <a:custGeom>
              <a:avLst/>
              <a:gdLst/>
              <a:ahLst/>
              <a:cxnLst/>
              <a:rect l="l" t="t" r="r" b="b"/>
              <a:pathLst>
                <a:path w="47498" h="2498344">
                  <a:moveTo>
                    <a:pt x="47498" y="23749"/>
                  </a:moveTo>
                  <a:lnTo>
                    <a:pt x="47498" y="2474595"/>
                  </a:lnTo>
                  <a:cubicBezTo>
                    <a:pt x="47498" y="2487676"/>
                    <a:pt x="36830" y="2498344"/>
                    <a:pt x="23749" y="2498344"/>
                  </a:cubicBezTo>
                  <a:cubicBezTo>
                    <a:pt x="10668" y="2498344"/>
                    <a:pt x="0" y="2487676"/>
                    <a:pt x="0" y="2474595"/>
                  </a:cubicBezTo>
                  <a:lnTo>
                    <a:pt x="0" y="23749"/>
                  </a:lnTo>
                  <a:cubicBezTo>
                    <a:pt x="0" y="10668"/>
                    <a:pt x="10668" y="0"/>
                    <a:pt x="23749" y="0"/>
                  </a:cubicBezTo>
                  <a:cubicBezTo>
                    <a:pt x="36830" y="0"/>
                    <a:pt x="47498" y="10668"/>
                    <a:pt x="47498" y="23749"/>
                  </a:cubicBezTo>
                  <a:close/>
                </a:path>
              </a:pathLst>
            </a:custGeom>
            <a:solidFill>
              <a:srgbClr val="9DB6C6"/>
            </a:solidFill>
            <a:ln>
              <a:noFill/>
            </a:ln>
          </p:spPr>
          <p:txBody>
            <a:bodyPr/>
            <a:lstStyle/>
            <a:p>
              <a:endParaRPr lang="id-ID" sz="1500" noProof="0" dirty="0">
                <a:latin typeface="Nunito" pitchFamily="2" charset="0"/>
              </a:endParaRPr>
            </a:p>
          </p:txBody>
        </p:sp>
      </p:grpSp>
      <p:grpSp>
        <p:nvGrpSpPr>
          <p:cNvPr id="71" name="Group 71">
            <a:extLst>
              <a:ext uri="{FF2B5EF4-FFF2-40B4-BE49-F238E27FC236}">
                <a16:creationId xmlns:a16="http://schemas.microsoft.com/office/drawing/2014/main" id="{46AC802D-A034-4944-DC6F-318864238D54}"/>
              </a:ext>
            </a:extLst>
          </p:cNvPr>
          <p:cNvGrpSpPr/>
          <p:nvPr/>
        </p:nvGrpSpPr>
        <p:grpSpPr>
          <a:xfrm>
            <a:off x="8916249" y="5426001"/>
            <a:ext cx="32019" cy="1901734"/>
            <a:chOff x="-306996" y="0"/>
            <a:chExt cx="47625" cy="2498344"/>
          </a:xfrm>
        </p:grpSpPr>
        <p:sp>
          <p:nvSpPr>
            <p:cNvPr id="72" name="Freeform 72">
              <a:extLst>
                <a:ext uri="{FF2B5EF4-FFF2-40B4-BE49-F238E27FC236}">
                  <a16:creationId xmlns:a16="http://schemas.microsoft.com/office/drawing/2014/main" id="{D1E064B1-270A-16B1-1764-09AADDCE968B}"/>
                </a:ext>
              </a:extLst>
            </p:cNvPr>
            <p:cNvSpPr/>
            <p:nvPr/>
          </p:nvSpPr>
          <p:spPr>
            <a:xfrm>
              <a:off x="-306996" y="0"/>
              <a:ext cx="47625" cy="2498344"/>
            </a:xfrm>
            <a:custGeom>
              <a:avLst/>
              <a:gdLst/>
              <a:ahLst/>
              <a:cxnLst/>
              <a:rect l="l" t="t" r="r" b="b"/>
              <a:pathLst>
                <a:path w="47625" h="2498344">
                  <a:moveTo>
                    <a:pt x="47625" y="23749"/>
                  </a:moveTo>
                  <a:lnTo>
                    <a:pt x="47625" y="2474595"/>
                  </a:lnTo>
                  <a:cubicBezTo>
                    <a:pt x="47625" y="2487676"/>
                    <a:pt x="36957" y="2498344"/>
                    <a:pt x="23876" y="2498344"/>
                  </a:cubicBezTo>
                  <a:cubicBezTo>
                    <a:pt x="10795" y="2498344"/>
                    <a:pt x="0" y="2487676"/>
                    <a:pt x="0" y="2474595"/>
                  </a:cubicBezTo>
                  <a:lnTo>
                    <a:pt x="0" y="23749"/>
                  </a:lnTo>
                  <a:cubicBezTo>
                    <a:pt x="0" y="10668"/>
                    <a:pt x="10668" y="0"/>
                    <a:pt x="23749" y="0"/>
                  </a:cubicBezTo>
                  <a:cubicBezTo>
                    <a:pt x="36830" y="0"/>
                    <a:pt x="47625" y="10668"/>
                    <a:pt x="47625" y="23749"/>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173" name="Freeform 7">
            <a:extLst>
              <a:ext uri="{FF2B5EF4-FFF2-40B4-BE49-F238E27FC236}">
                <a16:creationId xmlns:a16="http://schemas.microsoft.com/office/drawing/2014/main" id="{BD533AE2-FF75-4E08-378B-9823D9D7F3CB}"/>
              </a:ext>
            </a:extLst>
          </p:cNvPr>
          <p:cNvSpPr/>
          <p:nvPr/>
        </p:nvSpPr>
        <p:spPr>
          <a:xfrm rot="10800000">
            <a:off x="11644594" y="6341422"/>
            <a:ext cx="3244642" cy="2466706"/>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sp>
        <p:nvSpPr>
          <p:cNvPr id="172" name="Freeform 7">
            <a:extLst>
              <a:ext uri="{FF2B5EF4-FFF2-40B4-BE49-F238E27FC236}">
                <a16:creationId xmlns:a16="http://schemas.microsoft.com/office/drawing/2014/main" id="{EBD32902-3E75-2EDF-C37B-1965937A7F62}"/>
              </a:ext>
            </a:extLst>
          </p:cNvPr>
          <p:cNvSpPr/>
          <p:nvPr/>
        </p:nvSpPr>
        <p:spPr>
          <a:xfrm rot="10800000">
            <a:off x="7315201" y="6334394"/>
            <a:ext cx="3236006" cy="2466706"/>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grpSp>
        <p:nvGrpSpPr>
          <p:cNvPr id="16" name="Group 16">
            <a:extLst>
              <a:ext uri="{FF2B5EF4-FFF2-40B4-BE49-F238E27FC236}">
                <a16:creationId xmlns:a16="http://schemas.microsoft.com/office/drawing/2014/main" id="{AEADB6DF-E946-BE38-555E-A0498F8A1EA3}"/>
              </a:ext>
            </a:extLst>
          </p:cNvPr>
          <p:cNvGrpSpPr/>
          <p:nvPr/>
        </p:nvGrpSpPr>
        <p:grpSpPr>
          <a:xfrm>
            <a:off x="6939765" y="3545639"/>
            <a:ext cx="32019" cy="1902603"/>
            <a:chOff x="-35082" y="0"/>
            <a:chExt cx="47625" cy="2499487"/>
          </a:xfrm>
        </p:grpSpPr>
        <p:sp>
          <p:nvSpPr>
            <p:cNvPr id="17" name="Freeform 17">
              <a:extLst>
                <a:ext uri="{FF2B5EF4-FFF2-40B4-BE49-F238E27FC236}">
                  <a16:creationId xmlns:a16="http://schemas.microsoft.com/office/drawing/2014/main" id="{41B948C8-1340-8692-F042-E7A6A1C4E9B9}"/>
                </a:ext>
              </a:extLst>
            </p:cNvPr>
            <p:cNvSpPr/>
            <p:nvPr/>
          </p:nvSpPr>
          <p:spPr>
            <a:xfrm>
              <a:off x="-35082"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171" name="Freeform 7">
            <a:extLst>
              <a:ext uri="{FF2B5EF4-FFF2-40B4-BE49-F238E27FC236}">
                <a16:creationId xmlns:a16="http://schemas.microsoft.com/office/drawing/2014/main" id="{F9C86784-B28F-B782-6046-2F3D4C5D1D68}"/>
              </a:ext>
            </a:extLst>
          </p:cNvPr>
          <p:cNvSpPr/>
          <p:nvPr/>
        </p:nvSpPr>
        <p:spPr>
          <a:xfrm>
            <a:off x="5343603" y="2062971"/>
            <a:ext cx="3266997" cy="2699529"/>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9">
              <a:extLst>
                <a:ext uri="{96DAC541-7B7A-43D3-8B79-37D633B846F1}">
                  <asvg:svgBlip xmlns:asvg="http://schemas.microsoft.com/office/drawing/2016/SVG/main" r:embed="rId10"/>
                </a:ext>
              </a:extLst>
            </a:blip>
            <a:stretch>
              <a:fillRect t="-21" b="-21"/>
            </a:stretch>
          </a:blipFill>
          <a:ln>
            <a:noFill/>
          </a:ln>
        </p:spPr>
        <p:txBody>
          <a:bodyPr/>
          <a:lstStyle/>
          <a:p>
            <a:endParaRPr lang="id-ID" sz="1500" noProof="0" dirty="0">
              <a:latin typeface="Nunito" pitchFamily="2" charset="0"/>
            </a:endParaRPr>
          </a:p>
        </p:txBody>
      </p:sp>
      <p:grpSp>
        <p:nvGrpSpPr>
          <p:cNvPr id="52" name="Group 52">
            <a:extLst>
              <a:ext uri="{FF2B5EF4-FFF2-40B4-BE49-F238E27FC236}">
                <a16:creationId xmlns:a16="http://schemas.microsoft.com/office/drawing/2014/main" id="{5F681C35-43AE-46F1-8C52-FC4E42A8554D}"/>
              </a:ext>
            </a:extLst>
          </p:cNvPr>
          <p:cNvGrpSpPr/>
          <p:nvPr/>
        </p:nvGrpSpPr>
        <p:grpSpPr>
          <a:xfrm>
            <a:off x="4512787" y="5409640"/>
            <a:ext cx="32019" cy="1901734"/>
            <a:chOff x="-264934" y="0"/>
            <a:chExt cx="47625" cy="2498344"/>
          </a:xfrm>
        </p:grpSpPr>
        <p:sp>
          <p:nvSpPr>
            <p:cNvPr id="53" name="Freeform 53">
              <a:extLst>
                <a:ext uri="{FF2B5EF4-FFF2-40B4-BE49-F238E27FC236}">
                  <a16:creationId xmlns:a16="http://schemas.microsoft.com/office/drawing/2014/main" id="{C0475E5B-FA86-8B07-F04B-529C4C058EC1}"/>
                </a:ext>
              </a:extLst>
            </p:cNvPr>
            <p:cNvSpPr/>
            <p:nvPr/>
          </p:nvSpPr>
          <p:spPr>
            <a:xfrm>
              <a:off x="-264934" y="0"/>
              <a:ext cx="47625" cy="2498344"/>
            </a:xfrm>
            <a:custGeom>
              <a:avLst/>
              <a:gdLst/>
              <a:ahLst/>
              <a:cxnLst/>
              <a:rect l="l" t="t" r="r" b="b"/>
              <a:pathLst>
                <a:path w="47625" h="2498344">
                  <a:moveTo>
                    <a:pt x="47625" y="23749"/>
                  </a:moveTo>
                  <a:lnTo>
                    <a:pt x="47625" y="2474595"/>
                  </a:lnTo>
                  <a:cubicBezTo>
                    <a:pt x="47625" y="2487676"/>
                    <a:pt x="36957" y="2498344"/>
                    <a:pt x="23876" y="2498344"/>
                  </a:cubicBezTo>
                  <a:cubicBezTo>
                    <a:pt x="10795" y="2498344"/>
                    <a:pt x="0" y="2487676"/>
                    <a:pt x="0" y="2474595"/>
                  </a:cubicBezTo>
                  <a:lnTo>
                    <a:pt x="0" y="23749"/>
                  </a:lnTo>
                  <a:cubicBezTo>
                    <a:pt x="0" y="10668"/>
                    <a:pt x="10668" y="0"/>
                    <a:pt x="23749" y="0"/>
                  </a:cubicBezTo>
                  <a:cubicBezTo>
                    <a:pt x="36830" y="0"/>
                    <a:pt x="47625" y="10668"/>
                    <a:pt x="47625" y="23749"/>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169" name="Freeform 7">
            <a:extLst>
              <a:ext uri="{FF2B5EF4-FFF2-40B4-BE49-F238E27FC236}">
                <a16:creationId xmlns:a16="http://schemas.microsoft.com/office/drawing/2014/main" id="{F9D9B217-5822-4E81-6CDE-BD93E4DD9781}"/>
              </a:ext>
            </a:extLst>
          </p:cNvPr>
          <p:cNvSpPr/>
          <p:nvPr/>
        </p:nvSpPr>
        <p:spPr>
          <a:xfrm rot="10800000">
            <a:off x="2895601" y="6334394"/>
            <a:ext cx="3236006" cy="2466706"/>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grpSp>
        <p:nvGrpSpPr>
          <p:cNvPr id="5" name="Group 5">
            <a:extLst>
              <a:ext uri="{FF2B5EF4-FFF2-40B4-BE49-F238E27FC236}">
                <a16:creationId xmlns:a16="http://schemas.microsoft.com/office/drawing/2014/main" id="{5F18F578-D829-061A-A956-610C78BAF0DE}"/>
              </a:ext>
            </a:extLst>
          </p:cNvPr>
          <p:cNvGrpSpPr/>
          <p:nvPr/>
        </p:nvGrpSpPr>
        <p:grpSpPr>
          <a:xfrm>
            <a:off x="2884647" y="3545639"/>
            <a:ext cx="32019" cy="1902603"/>
            <a:chOff x="0" y="0"/>
            <a:chExt cx="47625" cy="2499487"/>
          </a:xfrm>
        </p:grpSpPr>
        <p:sp>
          <p:nvSpPr>
            <p:cNvPr id="6" name="Freeform 6">
              <a:extLst>
                <a:ext uri="{FF2B5EF4-FFF2-40B4-BE49-F238E27FC236}">
                  <a16:creationId xmlns:a16="http://schemas.microsoft.com/office/drawing/2014/main" id="{E36E15B2-9619-44CD-0B03-ECF0FDC72B25}"/>
                </a:ext>
              </a:extLst>
            </p:cNvPr>
            <p:cNvSpPr/>
            <p:nvPr/>
          </p:nvSpPr>
          <p:spPr>
            <a:xfrm>
              <a:off x="0"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7" name="Freeform 7">
            <a:extLst>
              <a:ext uri="{FF2B5EF4-FFF2-40B4-BE49-F238E27FC236}">
                <a16:creationId xmlns:a16="http://schemas.microsoft.com/office/drawing/2014/main" id="{3E0BFD5C-4CB4-5D7A-5DD0-DE9034DC619E}"/>
              </a:ext>
            </a:extLst>
          </p:cNvPr>
          <p:cNvSpPr/>
          <p:nvPr/>
        </p:nvSpPr>
        <p:spPr>
          <a:xfrm>
            <a:off x="1312657" y="1985535"/>
            <a:ext cx="3259343" cy="2790653"/>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5">
              <a:extLst>
                <a:ext uri="{96DAC541-7B7A-43D3-8B79-37D633B846F1}">
                  <asvg:svgBlip xmlns:asvg="http://schemas.microsoft.com/office/drawing/2016/SVG/main" r:embed="rId6"/>
                </a:ext>
              </a:extLst>
            </a:blip>
            <a:stretch>
              <a:fillRect t="-21" b="-21"/>
            </a:stretch>
          </a:blipFill>
          <a:ln>
            <a:noFill/>
          </a:ln>
        </p:spPr>
        <p:txBody>
          <a:bodyPr/>
          <a:lstStyle/>
          <a:p>
            <a:endParaRPr lang="id-ID" sz="1500" noProof="0" dirty="0">
              <a:latin typeface="Nunito" pitchFamily="2" charset="0"/>
            </a:endParaRPr>
          </a:p>
        </p:txBody>
      </p:sp>
      <p:grpSp>
        <p:nvGrpSpPr>
          <p:cNvPr id="8" name="Group 8">
            <a:extLst>
              <a:ext uri="{FF2B5EF4-FFF2-40B4-BE49-F238E27FC236}">
                <a16:creationId xmlns:a16="http://schemas.microsoft.com/office/drawing/2014/main" id="{0F32D907-D404-4796-0B57-8743120BEBE8}"/>
              </a:ext>
            </a:extLst>
          </p:cNvPr>
          <p:cNvGrpSpPr/>
          <p:nvPr/>
        </p:nvGrpSpPr>
        <p:grpSpPr>
          <a:xfrm>
            <a:off x="1295400" y="1966038"/>
            <a:ext cx="3276600" cy="803694"/>
            <a:chOff x="0" y="0"/>
            <a:chExt cx="4051513" cy="1308608"/>
          </a:xfrm>
        </p:grpSpPr>
        <p:sp>
          <p:nvSpPr>
            <p:cNvPr id="9" name="Freeform 9">
              <a:extLst>
                <a:ext uri="{FF2B5EF4-FFF2-40B4-BE49-F238E27FC236}">
                  <a16:creationId xmlns:a16="http://schemas.microsoft.com/office/drawing/2014/main" id="{66E29620-53FE-886A-F45F-E4791E758A46}"/>
                </a:ext>
              </a:extLst>
            </p:cNvPr>
            <p:cNvSpPr/>
            <p:nvPr/>
          </p:nvSpPr>
          <p:spPr>
            <a:xfrm>
              <a:off x="0" y="0"/>
              <a:ext cx="4051513" cy="1308608"/>
            </a:xfrm>
            <a:custGeom>
              <a:avLst/>
              <a:gdLst/>
              <a:ahLst/>
              <a:cxnLst/>
              <a:rect l="l" t="t" r="r" b="b"/>
              <a:pathLst>
                <a:path w="4025138" h="1308608">
                  <a:moveTo>
                    <a:pt x="253492" y="0"/>
                  </a:moveTo>
                  <a:cubicBezTo>
                    <a:pt x="113538" y="0"/>
                    <a:pt x="0" y="154940"/>
                    <a:pt x="0" y="346075"/>
                  </a:cubicBezTo>
                  <a:lnTo>
                    <a:pt x="0" y="1308608"/>
                  </a:lnTo>
                  <a:lnTo>
                    <a:pt x="4025138" y="1308608"/>
                  </a:lnTo>
                  <a:lnTo>
                    <a:pt x="4025138" y="346075"/>
                  </a:lnTo>
                  <a:cubicBezTo>
                    <a:pt x="4025138" y="154940"/>
                    <a:pt x="3911727" y="0"/>
                    <a:pt x="3771773" y="0"/>
                  </a:cubicBezTo>
                  <a:close/>
                </a:path>
              </a:pathLst>
            </a:custGeom>
            <a:solidFill>
              <a:srgbClr val="FBB911"/>
            </a:solidFill>
            <a:ln>
              <a:noFill/>
            </a:ln>
          </p:spPr>
          <p:txBody>
            <a:bodyPr/>
            <a:lstStyle/>
            <a:p>
              <a:endParaRPr lang="id-ID" sz="1500" noProof="0" dirty="0">
                <a:latin typeface="Nunito" pitchFamily="2" charset="0"/>
              </a:endParaRPr>
            </a:p>
          </p:txBody>
        </p:sp>
      </p:grpSp>
      <p:grpSp>
        <p:nvGrpSpPr>
          <p:cNvPr id="10" name="Group 10">
            <a:extLst>
              <a:ext uri="{FF2B5EF4-FFF2-40B4-BE49-F238E27FC236}">
                <a16:creationId xmlns:a16="http://schemas.microsoft.com/office/drawing/2014/main" id="{D0692287-31AE-2DD4-7616-490249548FFE}"/>
              </a:ext>
            </a:extLst>
          </p:cNvPr>
          <p:cNvGrpSpPr/>
          <p:nvPr/>
        </p:nvGrpSpPr>
        <p:grpSpPr>
          <a:xfrm>
            <a:off x="1295400" y="1985536"/>
            <a:ext cx="3135297" cy="1292639"/>
            <a:chOff x="0" y="-635054"/>
            <a:chExt cx="4663483" cy="1698164"/>
          </a:xfrm>
        </p:grpSpPr>
        <p:sp>
          <p:nvSpPr>
            <p:cNvPr id="11" name="Freeform 11">
              <a:extLst>
                <a:ext uri="{FF2B5EF4-FFF2-40B4-BE49-F238E27FC236}">
                  <a16:creationId xmlns:a16="http://schemas.microsoft.com/office/drawing/2014/main" id="{44F1C2B1-DBD0-168D-06D7-2F7A2E6721EE}"/>
                </a:ext>
              </a:extLst>
            </p:cNvPr>
            <p:cNvSpPr/>
            <p:nvPr/>
          </p:nvSpPr>
          <p:spPr>
            <a:xfrm>
              <a:off x="0" y="0"/>
              <a:ext cx="4025279" cy="1063110"/>
            </a:xfrm>
            <a:custGeom>
              <a:avLst/>
              <a:gdLst/>
              <a:ahLst/>
              <a:cxnLst/>
              <a:rect l="l" t="t" r="r" b="b"/>
              <a:pathLst>
                <a:path w="4025279" h="1063110">
                  <a:moveTo>
                    <a:pt x="0" y="0"/>
                  </a:moveTo>
                  <a:lnTo>
                    <a:pt x="4025279" y="0"/>
                  </a:lnTo>
                  <a:lnTo>
                    <a:pt x="4025279" y="1063110"/>
                  </a:lnTo>
                  <a:lnTo>
                    <a:pt x="0" y="1063110"/>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12" name="TextBox 12">
              <a:extLst>
                <a:ext uri="{FF2B5EF4-FFF2-40B4-BE49-F238E27FC236}">
                  <a16:creationId xmlns:a16="http://schemas.microsoft.com/office/drawing/2014/main" id="{1E0D2986-BDF9-ED00-1DE0-62E4FCA01FA7}"/>
                </a:ext>
              </a:extLst>
            </p:cNvPr>
            <p:cNvSpPr txBox="1"/>
            <p:nvPr/>
          </p:nvSpPr>
          <p:spPr>
            <a:xfrm>
              <a:off x="75184" y="-635054"/>
              <a:ext cx="4588299" cy="1063110"/>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Pra Pendaftaran</a:t>
              </a:r>
            </a:p>
          </p:txBody>
        </p:sp>
      </p:grpSp>
      <p:sp>
        <p:nvSpPr>
          <p:cNvPr id="15" name="TextBox 15">
            <a:extLst>
              <a:ext uri="{FF2B5EF4-FFF2-40B4-BE49-F238E27FC236}">
                <a16:creationId xmlns:a16="http://schemas.microsoft.com/office/drawing/2014/main" id="{ADFBB946-183D-0CF4-5072-531649D37604}"/>
              </a:ext>
            </a:extLst>
          </p:cNvPr>
          <p:cNvSpPr txBox="1"/>
          <p:nvPr/>
        </p:nvSpPr>
        <p:spPr>
          <a:xfrm>
            <a:off x="1271959" y="2857711"/>
            <a:ext cx="3080021" cy="1323121"/>
          </a:xfrm>
          <a:prstGeom prst="rect">
            <a:avLst/>
          </a:prstGeom>
          <a:ln>
            <a:noFill/>
          </a:ln>
        </p:spPr>
        <p:txBody>
          <a:bodyPr lIns="0" tIns="0" rIns="0" bIns="0" rtlCol="0" anchor="ctr"/>
          <a:lstStyle/>
          <a:p>
            <a:pPr algn="ctr">
              <a:lnSpc>
                <a:spcPct val="150000"/>
              </a:lnSpc>
            </a:pPr>
            <a:r>
              <a:rPr lang="id-ID" sz="1500" noProof="0" dirty="0">
                <a:solidFill>
                  <a:srgbClr val="000000"/>
                </a:solidFill>
                <a:latin typeface="Nunito" pitchFamily="2" charset="0"/>
                <a:ea typeface="Nunito"/>
                <a:cs typeface="Nunito"/>
                <a:sym typeface="Nunito"/>
              </a:rPr>
              <a:t>SMP SMA SMK:</a:t>
            </a:r>
          </a:p>
          <a:p>
            <a:pPr algn="ctr">
              <a:lnSpc>
                <a:spcPct val="150000"/>
              </a:lnSpc>
            </a:pPr>
            <a:r>
              <a:rPr lang="id-ID" sz="1500" b="1" noProof="0" dirty="0">
                <a:solidFill>
                  <a:srgbClr val="000000"/>
                </a:solidFill>
                <a:latin typeface="Nunito" pitchFamily="2" charset="0"/>
                <a:ea typeface="Nunito Bold"/>
                <a:cs typeface="Nunito Bold"/>
                <a:sym typeface="Nunito Bold"/>
              </a:rPr>
              <a:t>19 Mei – 12 Juni 2025</a:t>
            </a:r>
          </a:p>
        </p:txBody>
      </p:sp>
      <p:sp>
        <p:nvSpPr>
          <p:cNvPr id="21" name="TextBox 21">
            <a:extLst>
              <a:ext uri="{FF2B5EF4-FFF2-40B4-BE49-F238E27FC236}">
                <a16:creationId xmlns:a16="http://schemas.microsoft.com/office/drawing/2014/main" id="{72E37DEB-983A-EB4A-DB60-B9C789EF91D7}"/>
              </a:ext>
            </a:extLst>
          </p:cNvPr>
          <p:cNvSpPr txBox="1"/>
          <p:nvPr/>
        </p:nvSpPr>
        <p:spPr>
          <a:xfrm>
            <a:off x="5486381" y="3221223"/>
            <a:ext cx="3049279" cy="1017318"/>
          </a:xfrm>
          <a:prstGeom prst="rect">
            <a:avLst/>
          </a:prstGeom>
          <a:ln>
            <a:noFill/>
          </a:ln>
        </p:spPr>
        <p:txBody>
          <a:bodyPr lIns="0" tIns="0" rIns="0" bIns="0" rtlCol="0" anchor="ctr"/>
          <a:lstStyle/>
          <a:p>
            <a:pPr marL="109564" lvl="3" indent="-113353" algn="just">
              <a:lnSpc>
                <a:spcPct val="150000"/>
              </a:lnSpc>
              <a:buFont typeface="Arial"/>
              <a:buChar char="•"/>
            </a:pPr>
            <a:r>
              <a:rPr lang="id-ID" sz="1400" noProof="0" dirty="0">
                <a:solidFill>
                  <a:srgbClr val="000000"/>
                </a:solidFill>
                <a:latin typeface="Nunito" pitchFamily="2" charset="0"/>
                <a:ea typeface="Nunito"/>
                <a:cs typeface="Nunito"/>
                <a:sym typeface="Nunito"/>
              </a:rPr>
              <a:t>Prestasi (SMP SMA SMK)</a:t>
            </a:r>
          </a:p>
          <a:p>
            <a:pPr marL="109564" lvl="3" indent="-113353" algn="just">
              <a:lnSpc>
                <a:spcPct val="150000"/>
              </a:lnSpc>
              <a:buFont typeface="Arial"/>
              <a:buChar char="•"/>
            </a:pPr>
            <a:r>
              <a:rPr lang="id-ID" sz="1400" noProof="0" dirty="0">
                <a:solidFill>
                  <a:srgbClr val="000000"/>
                </a:solidFill>
                <a:latin typeface="Nunito" pitchFamily="2" charset="0"/>
                <a:ea typeface="Nunito"/>
                <a:cs typeface="Nunito"/>
                <a:sym typeface="Nunito"/>
              </a:rPr>
              <a:t>Disabilitas (SD SMP SMA SMK)</a:t>
            </a:r>
          </a:p>
          <a:p>
            <a:pPr marL="109564" lvl="3" indent="-113353">
              <a:lnSpc>
                <a:spcPct val="150000"/>
              </a:lnSpc>
              <a:buFont typeface="Arial"/>
              <a:buChar char="•"/>
            </a:pPr>
            <a:r>
              <a:rPr lang="id-ID" sz="1400" noProof="0" dirty="0">
                <a:solidFill>
                  <a:srgbClr val="000000"/>
                </a:solidFill>
                <a:latin typeface="Nunito" pitchFamily="2" charset="0"/>
                <a:ea typeface="Nunito"/>
                <a:cs typeface="Nunito"/>
                <a:sym typeface="Nunito"/>
              </a:rPr>
              <a:t>SPMB Bersama Tahap 1 (SMP, SMA &amp; SMK)</a:t>
            </a:r>
          </a:p>
          <a:p>
            <a:pPr marL="566764" lvl="4" indent="-113353" algn="just">
              <a:lnSpc>
                <a:spcPct val="150000"/>
              </a:lnSpc>
            </a:pPr>
            <a:r>
              <a:rPr lang="id-ID" sz="1400" b="1" noProof="0" dirty="0">
                <a:solidFill>
                  <a:srgbClr val="000000"/>
                </a:solidFill>
                <a:latin typeface="Nunito" pitchFamily="2" charset="0"/>
                <a:ea typeface="Nunito Bold"/>
                <a:cs typeface="Nunito Bold"/>
                <a:sym typeface="Nunito Bold"/>
              </a:rPr>
              <a:t>	   16 – 20 Juni 2025</a:t>
            </a:r>
          </a:p>
          <a:p>
            <a:pPr marL="566764" lvl="4" indent="-113353" algn="just"/>
            <a:endParaRPr lang="id-ID" sz="1400" b="1" noProof="0" dirty="0">
              <a:solidFill>
                <a:srgbClr val="000000"/>
              </a:solidFill>
              <a:latin typeface="Nunito" pitchFamily="2" charset="0"/>
              <a:ea typeface="Nunito Bold"/>
              <a:cs typeface="Nunito Bold"/>
              <a:sym typeface="Nunito Bold"/>
            </a:endParaRPr>
          </a:p>
        </p:txBody>
      </p:sp>
      <p:grpSp>
        <p:nvGrpSpPr>
          <p:cNvPr id="22" name="Group 22">
            <a:extLst>
              <a:ext uri="{FF2B5EF4-FFF2-40B4-BE49-F238E27FC236}">
                <a16:creationId xmlns:a16="http://schemas.microsoft.com/office/drawing/2014/main" id="{C194184B-5706-5F2A-F3F3-6092B0F4179C}"/>
              </a:ext>
            </a:extLst>
          </p:cNvPr>
          <p:cNvGrpSpPr/>
          <p:nvPr/>
        </p:nvGrpSpPr>
        <p:grpSpPr>
          <a:xfrm>
            <a:off x="5351022" y="1975932"/>
            <a:ext cx="3259578" cy="797781"/>
            <a:chOff x="-105711" y="16948"/>
            <a:chExt cx="5136178" cy="1100076"/>
          </a:xfrm>
        </p:grpSpPr>
        <p:sp>
          <p:nvSpPr>
            <p:cNvPr id="23" name="Freeform 23">
              <a:extLst>
                <a:ext uri="{FF2B5EF4-FFF2-40B4-BE49-F238E27FC236}">
                  <a16:creationId xmlns:a16="http://schemas.microsoft.com/office/drawing/2014/main" id="{412C9178-A29C-5701-1F5D-16D06424A674}"/>
                </a:ext>
              </a:extLst>
            </p:cNvPr>
            <p:cNvSpPr/>
            <p:nvPr/>
          </p:nvSpPr>
          <p:spPr>
            <a:xfrm>
              <a:off x="-105711" y="16948"/>
              <a:ext cx="5136178" cy="1100076"/>
            </a:xfrm>
            <a:custGeom>
              <a:avLst/>
              <a:gdLst/>
              <a:ahLst/>
              <a:cxnLst/>
              <a:rect l="l" t="t" r="r" b="b"/>
              <a:pathLst>
                <a:path w="5126863" h="1118108">
                  <a:moveTo>
                    <a:pt x="322961" y="0"/>
                  </a:moveTo>
                  <a:cubicBezTo>
                    <a:pt x="144653" y="0"/>
                    <a:pt x="0" y="132334"/>
                    <a:pt x="0" y="295656"/>
                  </a:cubicBezTo>
                  <a:lnTo>
                    <a:pt x="0" y="1118108"/>
                  </a:lnTo>
                  <a:lnTo>
                    <a:pt x="5126863" y="1118108"/>
                  </a:lnTo>
                  <a:lnTo>
                    <a:pt x="5126863" y="295656"/>
                  </a:lnTo>
                  <a:cubicBezTo>
                    <a:pt x="5126863" y="132334"/>
                    <a:pt x="4982337" y="0"/>
                    <a:pt x="4803902" y="0"/>
                  </a:cubicBezTo>
                  <a:close/>
                </a:path>
              </a:pathLst>
            </a:custGeom>
            <a:solidFill>
              <a:srgbClr val="869FB2"/>
            </a:solidFill>
            <a:ln>
              <a:noFill/>
            </a:ln>
          </p:spPr>
          <p:txBody>
            <a:bodyPr/>
            <a:lstStyle/>
            <a:p>
              <a:endParaRPr lang="id-ID" sz="1500" noProof="0" dirty="0">
                <a:latin typeface="Nunito" pitchFamily="2" charset="0"/>
              </a:endParaRPr>
            </a:p>
          </p:txBody>
        </p:sp>
      </p:grpSp>
      <p:sp>
        <p:nvSpPr>
          <p:cNvPr id="26" name="TextBox 26">
            <a:extLst>
              <a:ext uri="{FF2B5EF4-FFF2-40B4-BE49-F238E27FC236}">
                <a16:creationId xmlns:a16="http://schemas.microsoft.com/office/drawing/2014/main" id="{EC41906A-5615-EC20-91C2-58D03A7CF696}"/>
              </a:ext>
            </a:extLst>
          </p:cNvPr>
          <p:cNvSpPr txBox="1"/>
          <p:nvPr/>
        </p:nvSpPr>
        <p:spPr>
          <a:xfrm>
            <a:off x="5320597" y="2017728"/>
            <a:ext cx="3302374" cy="744373"/>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Prestasi</a:t>
            </a:r>
          </a:p>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Disabilitas</a:t>
            </a:r>
          </a:p>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SPMB Bersama Tahap 1</a:t>
            </a:r>
          </a:p>
        </p:txBody>
      </p:sp>
      <p:grpSp>
        <p:nvGrpSpPr>
          <p:cNvPr id="38" name="Group 38">
            <a:extLst>
              <a:ext uri="{FF2B5EF4-FFF2-40B4-BE49-F238E27FC236}">
                <a16:creationId xmlns:a16="http://schemas.microsoft.com/office/drawing/2014/main" id="{1FBAB0B7-DF2B-25F2-9400-EC760AFE354C}"/>
              </a:ext>
            </a:extLst>
          </p:cNvPr>
          <p:cNvGrpSpPr/>
          <p:nvPr/>
        </p:nvGrpSpPr>
        <p:grpSpPr>
          <a:xfrm>
            <a:off x="9446681" y="1962550"/>
            <a:ext cx="3269116" cy="797775"/>
            <a:chOff x="-323583" y="0"/>
            <a:chExt cx="5028819" cy="1336548"/>
          </a:xfrm>
        </p:grpSpPr>
        <p:sp>
          <p:nvSpPr>
            <p:cNvPr id="39" name="Freeform 39">
              <a:extLst>
                <a:ext uri="{FF2B5EF4-FFF2-40B4-BE49-F238E27FC236}">
                  <a16:creationId xmlns:a16="http://schemas.microsoft.com/office/drawing/2014/main" id="{DB42FC5A-68C4-936D-80F5-3BA93E1046B0}"/>
                </a:ext>
              </a:extLst>
            </p:cNvPr>
            <p:cNvSpPr/>
            <p:nvPr/>
          </p:nvSpPr>
          <p:spPr>
            <a:xfrm>
              <a:off x="-323583" y="0"/>
              <a:ext cx="5028819" cy="1336548"/>
            </a:xfrm>
            <a:custGeom>
              <a:avLst/>
              <a:gdLst/>
              <a:ahLst/>
              <a:cxnLst/>
              <a:rect l="l" t="t" r="r" b="b"/>
              <a:pathLst>
                <a:path w="5028819" h="1336548">
                  <a:moveTo>
                    <a:pt x="316738" y="0"/>
                  </a:moveTo>
                  <a:cubicBezTo>
                    <a:pt x="141732" y="0"/>
                    <a:pt x="0" y="158242"/>
                    <a:pt x="0" y="353441"/>
                  </a:cubicBezTo>
                  <a:lnTo>
                    <a:pt x="0" y="1336548"/>
                  </a:lnTo>
                  <a:lnTo>
                    <a:pt x="5028819" y="1336548"/>
                  </a:lnTo>
                  <a:lnTo>
                    <a:pt x="5028819" y="353441"/>
                  </a:lnTo>
                  <a:cubicBezTo>
                    <a:pt x="5028819" y="158242"/>
                    <a:pt x="4887087" y="0"/>
                    <a:pt x="4712081" y="0"/>
                  </a:cubicBezTo>
                  <a:close/>
                </a:path>
              </a:pathLst>
            </a:custGeom>
            <a:solidFill>
              <a:schemeClr val="accent2">
                <a:lumMod val="75000"/>
              </a:schemeClr>
            </a:solidFill>
            <a:ln>
              <a:noFill/>
            </a:ln>
          </p:spPr>
          <p:txBody>
            <a:bodyPr/>
            <a:lstStyle/>
            <a:p>
              <a:endParaRPr lang="id-ID" sz="1500" noProof="0" dirty="0">
                <a:latin typeface="Nunito" pitchFamily="2" charset="0"/>
              </a:endParaRPr>
            </a:p>
          </p:txBody>
        </p:sp>
      </p:grpSp>
      <p:grpSp>
        <p:nvGrpSpPr>
          <p:cNvPr id="40" name="Group 40">
            <a:extLst>
              <a:ext uri="{FF2B5EF4-FFF2-40B4-BE49-F238E27FC236}">
                <a16:creationId xmlns:a16="http://schemas.microsoft.com/office/drawing/2014/main" id="{BA31EB2F-0AFE-0F4B-AB82-CAFCDC94218A}"/>
              </a:ext>
            </a:extLst>
          </p:cNvPr>
          <p:cNvGrpSpPr/>
          <p:nvPr/>
        </p:nvGrpSpPr>
        <p:grpSpPr>
          <a:xfrm>
            <a:off x="9417376" y="2152928"/>
            <a:ext cx="3380945" cy="607397"/>
            <a:chOff x="-295244" y="0"/>
            <a:chExt cx="5028863" cy="797949"/>
          </a:xfrm>
        </p:grpSpPr>
        <p:sp>
          <p:nvSpPr>
            <p:cNvPr id="41" name="Freeform 41">
              <a:extLst>
                <a:ext uri="{FF2B5EF4-FFF2-40B4-BE49-F238E27FC236}">
                  <a16:creationId xmlns:a16="http://schemas.microsoft.com/office/drawing/2014/main" id="{BCAB2851-3FEC-6E1F-E951-60ED8184AC70}"/>
                </a:ext>
              </a:extLst>
            </p:cNvPr>
            <p:cNvSpPr/>
            <p:nvPr/>
          </p:nvSpPr>
          <p:spPr>
            <a:xfrm>
              <a:off x="-295244" y="0"/>
              <a:ext cx="5028863" cy="797949"/>
            </a:xfrm>
            <a:custGeom>
              <a:avLst/>
              <a:gdLst/>
              <a:ahLst/>
              <a:cxnLst/>
              <a:rect l="l" t="t" r="r" b="b"/>
              <a:pathLst>
                <a:path w="5028863" h="797949">
                  <a:moveTo>
                    <a:pt x="0" y="0"/>
                  </a:moveTo>
                  <a:lnTo>
                    <a:pt x="5028863" y="0"/>
                  </a:lnTo>
                  <a:lnTo>
                    <a:pt x="5028863" y="797949"/>
                  </a:lnTo>
                  <a:lnTo>
                    <a:pt x="0" y="797949"/>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42" name="TextBox 42">
              <a:extLst>
                <a:ext uri="{FF2B5EF4-FFF2-40B4-BE49-F238E27FC236}">
                  <a16:creationId xmlns:a16="http://schemas.microsoft.com/office/drawing/2014/main" id="{1AB51C46-3277-DE46-93C7-AA4F110419C4}"/>
                </a:ext>
              </a:extLst>
            </p:cNvPr>
            <p:cNvSpPr txBox="1"/>
            <p:nvPr/>
          </p:nvSpPr>
          <p:spPr>
            <a:xfrm>
              <a:off x="1" y="0"/>
              <a:ext cx="4286451" cy="797949"/>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Afirmasi</a:t>
              </a:r>
            </a:p>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SPMB Bersama Tahap 2</a:t>
              </a:r>
            </a:p>
          </p:txBody>
        </p:sp>
      </p:grpSp>
      <p:sp>
        <p:nvSpPr>
          <p:cNvPr id="47" name="TextBox 47">
            <a:extLst>
              <a:ext uri="{FF2B5EF4-FFF2-40B4-BE49-F238E27FC236}">
                <a16:creationId xmlns:a16="http://schemas.microsoft.com/office/drawing/2014/main" id="{D83BB3B7-3E12-750D-FDF9-DC3155F4A0ED}"/>
              </a:ext>
            </a:extLst>
          </p:cNvPr>
          <p:cNvSpPr txBox="1"/>
          <p:nvPr/>
        </p:nvSpPr>
        <p:spPr>
          <a:xfrm>
            <a:off x="9575514" y="2927716"/>
            <a:ext cx="3014994" cy="1398603"/>
          </a:xfrm>
          <a:prstGeom prst="rect">
            <a:avLst/>
          </a:prstGeom>
          <a:ln>
            <a:noFill/>
          </a:ln>
        </p:spPr>
        <p:txBody>
          <a:bodyPr lIns="0" tIns="0" rIns="0" bIns="0" rtlCol="0" anchor="ctr"/>
          <a:lstStyle/>
          <a:p>
            <a:pPr marL="109564" lvl="3" indent="-113353">
              <a:lnSpc>
                <a:spcPct val="150000"/>
              </a:lnSpc>
              <a:buFont typeface="Arial"/>
              <a:buChar char="•"/>
            </a:pPr>
            <a:r>
              <a:rPr lang="id-ID" sz="1400" noProof="0" dirty="0">
                <a:solidFill>
                  <a:srgbClr val="000000"/>
                </a:solidFill>
                <a:latin typeface="Nunito" pitchFamily="2" charset="0"/>
                <a:ea typeface="Nunito"/>
                <a:cs typeface="Nunito"/>
                <a:sym typeface="Nunito"/>
              </a:rPr>
              <a:t>Afirmasi (SD, SMP, SMA, SMK)</a:t>
            </a:r>
          </a:p>
          <a:p>
            <a:pPr marL="109564" lvl="3" indent="-113353">
              <a:lnSpc>
                <a:spcPct val="150000"/>
              </a:lnSpc>
              <a:buFont typeface="Arial"/>
              <a:buChar char="•"/>
            </a:pPr>
            <a:r>
              <a:rPr lang="id-ID" sz="1400" noProof="0" dirty="0">
                <a:solidFill>
                  <a:srgbClr val="000000"/>
                </a:solidFill>
                <a:latin typeface="Nunito" pitchFamily="2" charset="0"/>
                <a:ea typeface="Nunito"/>
                <a:cs typeface="Nunito"/>
                <a:sym typeface="Nunito"/>
              </a:rPr>
              <a:t>SPMB Bersama Tahap 2 (SMP, SMA &amp; SMK)</a:t>
            </a:r>
          </a:p>
          <a:p>
            <a:pPr marL="355600" lvl="4" indent="-355600" algn="ctr">
              <a:lnSpc>
                <a:spcPct val="150000"/>
              </a:lnSpc>
            </a:pPr>
            <a:r>
              <a:rPr lang="id-ID" sz="1400" b="1" noProof="0" dirty="0">
                <a:solidFill>
                  <a:srgbClr val="000000"/>
                </a:solidFill>
                <a:latin typeface="Nunito" pitchFamily="2" charset="0"/>
                <a:ea typeface="Nunito Bold"/>
                <a:cs typeface="Nunito Bold"/>
                <a:sym typeface="Nunito Bold"/>
              </a:rPr>
              <a:t>23 – 28 Juni 2025</a:t>
            </a:r>
          </a:p>
        </p:txBody>
      </p:sp>
      <p:grpSp>
        <p:nvGrpSpPr>
          <p:cNvPr id="55" name="Group 55">
            <a:extLst>
              <a:ext uri="{FF2B5EF4-FFF2-40B4-BE49-F238E27FC236}">
                <a16:creationId xmlns:a16="http://schemas.microsoft.com/office/drawing/2014/main" id="{CDB5A15E-8C46-2B9D-B0F7-93FD38193EC1}"/>
              </a:ext>
            </a:extLst>
          </p:cNvPr>
          <p:cNvGrpSpPr/>
          <p:nvPr/>
        </p:nvGrpSpPr>
        <p:grpSpPr>
          <a:xfrm>
            <a:off x="2916666" y="7990458"/>
            <a:ext cx="3214941" cy="832347"/>
            <a:chOff x="-233751" y="0"/>
            <a:chExt cx="4025265" cy="1093470"/>
          </a:xfrm>
        </p:grpSpPr>
        <p:sp>
          <p:nvSpPr>
            <p:cNvPr id="56" name="Freeform 56">
              <a:extLst>
                <a:ext uri="{FF2B5EF4-FFF2-40B4-BE49-F238E27FC236}">
                  <a16:creationId xmlns:a16="http://schemas.microsoft.com/office/drawing/2014/main" id="{67B00962-7449-56FB-ACD1-8FCA00512332}"/>
                </a:ext>
              </a:extLst>
            </p:cNvPr>
            <p:cNvSpPr/>
            <p:nvPr/>
          </p:nvSpPr>
          <p:spPr>
            <a:xfrm>
              <a:off x="-233751" y="0"/>
              <a:ext cx="4025265" cy="1093470"/>
            </a:xfrm>
            <a:custGeom>
              <a:avLst/>
              <a:gdLst/>
              <a:ahLst/>
              <a:cxnLst/>
              <a:rect l="l" t="t" r="r" b="b"/>
              <a:pathLst>
                <a:path w="4025265" h="1093470">
                  <a:moveTo>
                    <a:pt x="0" y="0"/>
                  </a:moveTo>
                  <a:lnTo>
                    <a:pt x="0" y="804418"/>
                  </a:lnTo>
                  <a:cubicBezTo>
                    <a:pt x="0" y="964057"/>
                    <a:pt x="113538" y="1093470"/>
                    <a:pt x="253492" y="1093470"/>
                  </a:cubicBezTo>
                  <a:lnTo>
                    <a:pt x="3771773" y="1093470"/>
                  </a:lnTo>
                  <a:cubicBezTo>
                    <a:pt x="3911727" y="1093470"/>
                    <a:pt x="4025265" y="964057"/>
                    <a:pt x="4025265" y="804418"/>
                  </a:cubicBezTo>
                  <a:lnTo>
                    <a:pt x="4025265" y="0"/>
                  </a:lnTo>
                  <a:close/>
                </a:path>
              </a:pathLst>
            </a:custGeom>
            <a:solidFill>
              <a:schemeClr val="accent3"/>
            </a:solidFill>
            <a:ln>
              <a:noFill/>
            </a:ln>
          </p:spPr>
          <p:txBody>
            <a:bodyPr/>
            <a:lstStyle/>
            <a:p>
              <a:endParaRPr lang="id-ID" sz="1500" noProof="0" dirty="0">
                <a:latin typeface="Nunito" pitchFamily="2" charset="0"/>
              </a:endParaRPr>
            </a:p>
          </p:txBody>
        </p:sp>
      </p:grpSp>
      <p:sp>
        <p:nvSpPr>
          <p:cNvPr id="59" name="TextBox 59">
            <a:extLst>
              <a:ext uri="{FF2B5EF4-FFF2-40B4-BE49-F238E27FC236}">
                <a16:creationId xmlns:a16="http://schemas.microsoft.com/office/drawing/2014/main" id="{1D3A4F75-1E37-B964-4B17-DBADCE1656F4}"/>
              </a:ext>
            </a:extLst>
          </p:cNvPr>
          <p:cNvSpPr txBox="1"/>
          <p:nvPr/>
        </p:nvSpPr>
        <p:spPr>
          <a:xfrm>
            <a:off x="3214715" y="7959390"/>
            <a:ext cx="2622004" cy="832532"/>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Pengajuan Akun dan Verifikasi KK</a:t>
            </a:r>
          </a:p>
        </p:txBody>
      </p:sp>
      <p:sp>
        <p:nvSpPr>
          <p:cNvPr id="66" name="TextBox 66">
            <a:extLst>
              <a:ext uri="{FF2B5EF4-FFF2-40B4-BE49-F238E27FC236}">
                <a16:creationId xmlns:a16="http://schemas.microsoft.com/office/drawing/2014/main" id="{2AD82A90-31A5-D410-41B9-2217DF80D249}"/>
              </a:ext>
            </a:extLst>
          </p:cNvPr>
          <p:cNvSpPr txBox="1"/>
          <p:nvPr/>
        </p:nvSpPr>
        <p:spPr>
          <a:xfrm>
            <a:off x="3214715" y="6587731"/>
            <a:ext cx="2860387" cy="1323122"/>
          </a:xfrm>
          <a:prstGeom prst="rect">
            <a:avLst/>
          </a:prstGeom>
          <a:ln>
            <a:noFill/>
          </a:ln>
        </p:spPr>
        <p:txBody>
          <a:bodyPr lIns="0" tIns="0" rIns="0" bIns="0" rtlCol="0" anchor="ctr"/>
          <a:lstStyle/>
          <a:p>
            <a:pPr marL="144000" indent="-144000" algn="just">
              <a:lnSpc>
                <a:spcPct val="150000"/>
              </a:lnSpc>
              <a:buFont typeface="Arial" panose="020B0604020202020204" pitchFamily="34" charset="0"/>
              <a:buChar char="•"/>
            </a:pPr>
            <a:r>
              <a:rPr lang="id-ID" sz="1500" noProof="0" dirty="0">
                <a:solidFill>
                  <a:srgbClr val="000000"/>
                </a:solidFill>
                <a:latin typeface="Nunito" pitchFamily="2" charset="0"/>
                <a:ea typeface="Nunito"/>
                <a:cs typeface="Nunito"/>
                <a:sym typeface="Nunito"/>
              </a:rPr>
              <a:t>SD:</a:t>
            </a:r>
            <a:r>
              <a:rPr lang="id-ID" sz="1500" b="1" noProof="0" dirty="0">
                <a:solidFill>
                  <a:srgbClr val="000000"/>
                </a:solidFill>
                <a:latin typeface="Nunito" pitchFamily="2" charset="0"/>
                <a:ea typeface="Nunito Bold"/>
                <a:cs typeface="Nunito Bold"/>
                <a:sym typeface="Nunito Bold"/>
              </a:rPr>
              <a:t> </a:t>
            </a:r>
            <a:r>
              <a:rPr lang="id-ID" sz="1500" noProof="0" dirty="0">
                <a:solidFill>
                  <a:srgbClr val="000000"/>
                </a:solidFill>
                <a:latin typeface="Nunito" pitchFamily="2" charset="0"/>
                <a:ea typeface="Nunito"/>
                <a:cs typeface="Nunito"/>
                <a:sym typeface="Nunito"/>
              </a:rPr>
              <a:t>mulai</a:t>
            </a:r>
            <a:r>
              <a:rPr lang="id-ID" sz="1500" b="1" noProof="0" dirty="0">
                <a:solidFill>
                  <a:srgbClr val="000000"/>
                </a:solidFill>
                <a:latin typeface="Nunito" pitchFamily="2" charset="0"/>
                <a:ea typeface="Nunito Bold"/>
                <a:cs typeface="Nunito Bold"/>
                <a:sym typeface="Nunito Bold"/>
              </a:rPr>
              <a:t> 26 Mei 2025</a:t>
            </a:r>
          </a:p>
          <a:p>
            <a:pPr marL="144000" indent="-144000" algn="just">
              <a:lnSpc>
                <a:spcPct val="150000"/>
              </a:lnSpc>
              <a:buFont typeface="Arial" panose="020B0604020202020204" pitchFamily="34" charset="0"/>
              <a:buChar char="•"/>
            </a:pPr>
            <a:r>
              <a:rPr lang="id-ID" sz="1500" noProof="0" dirty="0">
                <a:solidFill>
                  <a:srgbClr val="000000"/>
                </a:solidFill>
                <a:latin typeface="Nunito" pitchFamily="2" charset="0"/>
                <a:ea typeface="Nunito"/>
                <a:cs typeface="Nunito"/>
                <a:sym typeface="Nunito"/>
              </a:rPr>
              <a:t>SMP: mulai </a:t>
            </a:r>
            <a:r>
              <a:rPr lang="id-ID" sz="1500" b="1" noProof="0" dirty="0">
                <a:solidFill>
                  <a:srgbClr val="000000"/>
                </a:solidFill>
                <a:latin typeface="Nunito" pitchFamily="2" charset="0"/>
                <a:ea typeface="Nunito Bold"/>
                <a:cs typeface="Nunito Bold"/>
                <a:sym typeface="Nunito Bold"/>
              </a:rPr>
              <a:t>2 Juni 2025</a:t>
            </a:r>
          </a:p>
          <a:p>
            <a:pPr marL="144000" indent="-144000" algn="just">
              <a:lnSpc>
                <a:spcPct val="150000"/>
              </a:lnSpc>
              <a:buFont typeface="Arial" panose="020B0604020202020204" pitchFamily="34" charset="0"/>
              <a:buChar char="•"/>
            </a:pPr>
            <a:r>
              <a:rPr lang="id-ID" sz="1500" noProof="0" dirty="0">
                <a:solidFill>
                  <a:srgbClr val="000000"/>
                </a:solidFill>
                <a:latin typeface="Nunito" pitchFamily="2" charset="0"/>
                <a:ea typeface="Nunito"/>
                <a:cs typeface="Nunito"/>
                <a:sym typeface="Nunito"/>
              </a:rPr>
              <a:t>SMA SMK: mulai </a:t>
            </a:r>
            <a:r>
              <a:rPr lang="id-ID" sz="1500" b="1" noProof="0" dirty="0">
                <a:solidFill>
                  <a:srgbClr val="000000"/>
                </a:solidFill>
                <a:latin typeface="Nunito" pitchFamily="2" charset="0"/>
                <a:ea typeface="Nunito"/>
                <a:cs typeface="Nunito"/>
                <a:sym typeface="Nunito Bold"/>
              </a:rPr>
              <a:t>10</a:t>
            </a:r>
            <a:r>
              <a:rPr lang="id-ID" sz="1500" b="1" noProof="0" dirty="0">
                <a:solidFill>
                  <a:srgbClr val="000000"/>
                </a:solidFill>
                <a:latin typeface="Nunito" pitchFamily="2" charset="0"/>
                <a:ea typeface="Nunito Bold"/>
                <a:cs typeface="Nunito Bold"/>
                <a:sym typeface="Nunito Bold"/>
              </a:rPr>
              <a:t> Juni 2025 </a:t>
            </a:r>
          </a:p>
        </p:txBody>
      </p:sp>
      <p:grpSp>
        <p:nvGrpSpPr>
          <p:cNvPr id="74" name="Group 74">
            <a:extLst>
              <a:ext uri="{FF2B5EF4-FFF2-40B4-BE49-F238E27FC236}">
                <a16:creationId xmlns:a16="http://schemas.microsoft.com/office/drawing/2014/main" id="{07D3BE16-6EFD-138E-B917-86CB0F1A6E8E}"/>
              </a:ext>
            </a:extLst>
          </p:cNvPr>
          <p:cNvGrpSpPr/>
          <p:nvPr/>
        </p:nvGrpSpPr>
        <p:grpSpPr>
          <a:xfrm>
            <a:off x="7315200" y="8039788"/>
            <a:ext cx="3244643" cy="832347"/>
            <a:chOff x="-269327" y="70691"/>
            <a:chExt cx="4025265" cy="1093470"/>
          </a:xfrm>
        </p:grpSpPr>
        <p:sp>
          <p:nvSpPr>
            <p:cNvPr id="75" name="Freeform 75">
              <a:extLst>
                <a:ext uri="{FF2B5EF4-FFF2-40B4-BE49-F238E27FC236}">
                  <a16:creationId xmlns:a16="http://schemas.microsoft.com/office/drawing/2014/main" id="{45BBB01D-BFAC-4090-77CC-CB5DA2C68371}"/>
                </a:ext>
              </a:extLst>
            </p:cNvPr>
            <p:cNvSpPr/>
            <p:nvPr/>
          </p:nvSpPr>
          <p:spPr>
            <a:xfrm>
              <a:off x="-269327" y="70691"/>
              <a:ext cx="4025265" cy="1093470"/>
            </a:xfrm>
            <a:custGeom>
              <a:avLst/>
              <a:gdLst/>
              <a:ahLst/>
              <a:cxnLst/>
              <a:rect l="l" t="t" r="r" b="b"/>
              <a:pathLst>
                <a:path w="4025265" h="1093470">
                  <a:moveTo>
                    <a:pt x="0" y="0"/>
                  </a:moveTo>
                  <a:lnTo>
                    <a:pt x="0" y="804418"/>
                  </a:lnTo>
                  <a:cubicBezTo>
                    <a:pt x="0" y="964057"/>
                    <a:pt x="113538" y="1093470"/>
                    <a:pt x="253492" y="1093470"/>
                  </a:cubicBezTo>
                  <a:lnTo>
                    <a:pt x="3770630" y="1093470"/>
                  </a:lnTo>
                  <a:cubicBezTo>
                    <a:pt x="3911727" y="1093470"/>
                    <a:pt x="4025265" y="964057"/>
                    <a:pt x="4025265" y="804418"/>
                  </a:cubicBezTo>
                  <a:lnTo>
                    <a:pt x="4025265" y="0"/>
                  </a:lnTo>
                  <a:close/>
                </a:path>
              </a:pathLst>
            </a:custGeom>
            <a:solidFill>
              <a:schemeClr val="accent1">
                <a:lumMod val="50000"/>
              </a:schemeClr>
            </a:solidFill>
            <a:ln>
              <a:noFill/>
            </a:ln>
          </p:spPr>
          <p:txBody>
            <a:bodyPr/>
            <a:lstStyle/>
            <a:p>
              <a:endParaRPr lang="id-ID" sz="1500" noProof="0" dirty="0">
                <a:latin typeface="Nunito" pitchFamily="2" charset="0"/>
              </a:endParaRPr>
            </a:p>
          </p:txBody>
        </p:sp>
      </p:grpSp>
      <p:sp>
        <p:nvSpPr>
          <p:cNvPr id="78" name="TextBox 78">
            <a:extLst>
              <a:ext uri="{FF2B5EF4-FFF2-40B4-BE49-F238E27FC236}">
                <a16:creationId xmlns:a16="http://schemas.microsoft.com/office/drawing/2014/main" id="{24B8A420-822E-97B5-E22B-6A14CC1660E2}"/>
              </a:ext>
            </a:extLst>
          </p:cNvPr>
          <p:cNvSpPr txBox="1"/>
          <p:nvPr/>
        </p:nvSpPr>
        <p:spPr>
          <a:xfrm>
            <a:off x="7559523" y="8007842"/>
            <a:ext cx="2706227" cy="832531"/>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Anak Panti, Anak Nakes </a:t>
            </a:r>
          </a:p>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dan Mutasi</a:t>
            </a:r>
          </a:p>
        </p:txBody>
      </p:sp>
      <p:grpSp>
        <p:nvGrpSpPr>
          <p:cNvPr id="79" name="Group 79">
            <a:extLst>
              <a:ext uri="{FF2B5EF4-FFF2-40B4-BE49-F238E27FC236}">
                <a16:creationId xmlns:a16="http://schemas.microsoft.com/office/drawing/2014/main" id="{839C76FA-2D55-443A-2B57-7AC529092436}"/>
              </a:ext>
            </a:extLst>
          </p:cNvPr>
          <p:cNvGrpSpPr/>
          <p:nvPr/>
        </p:nvGrpSpPr>
        <p:grpSpPr>
          <a:xfrm>
            <a:off x="7740272" y="6574287"/>
            <a:ext cx="2378948" cy="1323122"/>
            <a:chOff x="-357894" y="0"/>
            <a:chExt cx="3538479" cy="1738211"/>
          </a:xfrm>
        </p:grpSpPr>
        <p:sp>
          <p:nvSpPr>
            <p:cNvPr id="80" name="Freeform 80">
              <a:extLst>
                <a:ext uri="{FF2B5EF4-FFF2-40B4-BE49-F238E27FC236}">
                  <a16:creationId xmlns:a16="http://schemas.microsoft.com/office/drawing/2014/main" id="{3ABD29B9-1622-3401-14DB-9D938125CCB2}"/>
                </a:ext>
              </a:extLst>
            </p:cNvPr>
            <p:cNvSpPr/>
            <p:nvPr/>
          </p:nvSpPr>
          <p:spPr>
            <a:xfrm>
              <a:off x="-306999" y="0"/>
              <a:ext cx="3487584" cy="1738211"/>
            </a:xfrm>
            <a:custGeom>
              <a:avLst/>
              <a:gdLst/>
              <a:ahLst/>
              <a:cxnLst/>
              <a:rect l="l" t="t" r="r" b="b"/>
              <a:pathLst>
                <a:path w="3487584" h="1738211">
                  <a:moveTo>
                    <a:pt x="0" y="0"/>
                  </a:moveTo>
                  <a:lnTo>
                    <a:pt x="3487584" y="0"/>
                  </a:lnTo>
                  <a:lnTo>
                    <a:pt x="3487584" y="1738211"/>
                  </a:lnTo>
                  <a:lnTo>
                    <a:pt x="0" y="1738211"/>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81" name="TextBox 81">
              <a:extLst>
                <a:ext uri="{FF2B5EF4-FFF2-40B4-BE49-F238E27FC236}">
                  <a16:creationId xmlns:a16="http://schemas.microsoft.com/office/drawing/2014/main" id="{70D89471-9E1D-C537-A1E0-C16C99F5A823}"/>
                </a:ext>
              </a:extLst>
            </p:cNvPr>
            <p:cNvSpPr txBox="1"/>
            <p:nvPr/>
          </p:nvSpPr>
          <p:spPr>
            <a:xfrm>
              <a:off x="-357894" y="0"/>
              <a:ext cx="3487583" cy="1738211"/>
            </a:xfrm>
            <a:prstGeom prst="rect">
              <a:avLst/>
            </a:prstGeom>
            <a:ln>
              <a:noFill/>
            </a:ln>
          </p:spPr>
          <p:txBody>
            <a:bodyPr lIns="0" tIns="0" rIns="0" bIns="0" rtlCol="0" anchor="ctr"/>
            <a:lstStyle/>
            <a:p>
              <a:pPr algn="ctr">
                <a:lnSpc>
                  <a:spcPct val="150000"/>
                </a:lnSpc>
              </a:pPr>
              <a:r>
                <a:rPr lang="id-ID" sz="1500" noProof="0" dirty="0">
                  <a:solidFill>
                    <a:srgbClr val="000000"/>
                  </a:solidFill>
                  <a:latin typeface="Nunito" pitchFamily="2" charset="0"/>
                  <a:ea typeface="Nunito"/>
                  <a:cs typeface="Nunito"/>
                  <a:sym typeface="Nunito"/>
                </a:rPr>
                <a:t>SD, SMP, SMA, SMK : </a:t>
              </a:r>
            </a:p>
            <a:p>
              <a:pPr algn="ctr">
                <a:lnSpc>
                  <a:spcPct val="150000"/>
                </a:lnSpc>
              </a:pPr>
              <a:r>
                <a:rPr lang="id-ID" sz="1500" b="1" noProof="0" dirty="0">
                  <a:solidFill>
                    <a:srgbClr val="000000"/>
                  </a:solidFill>
                  <a:latin typeface="Nunito" pitchFamily="2" charset="0"/>
                  <a:ea typeface="Nunito Bold"/>
                  <a:cs typeface="Nunito Bold"/>
                  <a:sym typeface="Nunito Bold"/>
                </a:rPr>
                <a:t>16 Juni – 4 Juli 2025</a:t>
              </a:r>
            </a:p>
          </p:txBody>
        </p:sp>
      </p:grpSp>
      <p:grpSp>
        <p:nvGrpSpPr>
          <p:cNvPr id="89" name="Group 89">
            <a:extLst>
              <a:ext uri="{FF2B5EF4-FFF2-40B4-BE49-F238E27FC236}">
                <a16:creationId xmlns:a16="http://schemas.microsoft.com/office/drawing/2014/main" id="{9B19284A-4722-0886-35C6-AAD7E4FA063D}"/>
              </a:ext>
            </a:extLst>
          </p:cNvPr>
          <p:cNvGrpSpPr/>
          <p:nvPr/>
        </p:nvGrpSpPr>
        <p:grpSpPr>
          <a:xfrm>
            <a:off x="11653230" y="7999633"/>
            <a:ext cx="3236006" cy="832347"/>
            <a:chOff x="-302695" y="0"/>
            <a:chExt cx="4025265" cy="1093470"/>
          </a:xfrm>
        </p:grpSpPr>
        <p:sp>
          <p:nvSpPr>
            <p:cNvPr id="90" name="Freeform 90">
              <a:extLst>
                <a:ext uri="{FF2B5EF4-FFF2-40B4-BE49-F238E27FC236}">
                  <a16:creationId xmlns:a16="http://schemas.microsoft.com/office/drawing/2014/main" id="{3CF249B5-CC93-C4E1-1B0B-D2BCBEFE34D6}"/>
                </a:ext>
              </a:extLst>
            </p:cNvPr>
            <p:cNvSpPr/>
            <p:nvPr/>
          </p:nvSpPr>
          <p:spPr>
            <a:xfrm>
              <a:off x="-302695" y="0"/>
              <a:ext cx="4025265" cy="1093470"/>
            </a:xfrm>
            <a:custGeom>
              <a:avLst/>
              <a:gdLst/>
              <a:ahLst/>
              <a:cxnLst/>
              <a:rect l="l" t="t" r="r" b="b"/>
              <a:pathLst>
                <a:path w="4025265" h="1093470">
                  <a:moveTo>
                    <a:pt x="0" y="0"/>
                  </a:moveTo>
                  <a:lnTo>
                    <a:pt x="0" y="804418"/>
                  </a:lnTo>
                  <a:cubicBezTo>
                    <a:pt x="0" y="964057"/>
                    <a:pt x="114554" y="1093470"/>
                    <a:pt x="254508" y="1093470"/>
                  </a:cubicBezTo>
                  <a:lnTo>
                    <a:pt x="3771773" y="1093470"/>
                  </a:lnTo>
                  <a:cubicBezTo>
                    <a:pt x="3911727" y="1093470"/>
                    <a:pt x="4025265" y="964057"/>
                    <a:pt x="4025265" y="804418"/>
                  </a:cubicBezTo>
                  <a:lnTo>
                    <a:pt x="4025265" y="0"/>
                  </a:lnTo>
                  <a:close/>
                </a:path>
              </a:pathLst>
            </a:custGeom>
            <a:solidFill>
              <a:schemeClr val="accent6">
                <a:lumMod val="75000"/>
              </a:schemeClr>
            </a:solidFill>
            <a:ln>
              <a:noFill/>
            </a:ln>
          </p:spPr>
          <p:txBody>
            <a:bodyPr/>
            <a:lstStyle/>
            <a:p>
              <a:endParaRPr lang="id-ID" sz="1500" noProof="0" dirty="0">
                <a:latin typeface="Nunito" pitchFamily="2" charset="0"/>
              </a:endParaRPr>
            </a:p>
          </p:txBody>
        </p:sp>
      </p:grpSp>
      <p:grpSp>
        <p:nvGrpSpPr>
          <p:cNvPr id="91" name="Group 91">
            <a:extLst>
              <a:ext uri="{FF2B5EF4-FFF2-40B4-BE49-F238E27FC236}">
                <a16:creationId xmlns:a16="http://schemas.microsoft.com/office/drawing/2014/main" id="{B6FC25AF-21AE-0FF0-D832-29EBF87F62D6}"/>
              </a:ext>
            </a:extLst>
          </p:cNvPr>
          <p:cNvGrpSpPr/>
          <p:nvPr/>
        </p:nvGrpSpPr>
        <p:grpSpPr>
          <a:xfrm>
            <a:off x="11722963" y="8094450"/>
            <a:ext cx="3174910" cy="832531"/>
            <a:chOff x="-305063" y="0"/>
            <a:chExt cx="4025279" cy="1093712"/>
          </a:xfrm>
        </p:grpSpPr>
        <p:sp>
          <p:nvSpPr>
            <p:cNvPr id="92" name="Freeform 92">
              <a:extLst>
                <a:ext uri="{FF2B5EF4-FFF2-40B4-BE49-F238E27FC236}">
                  <a16:creationId xmlns:a16="http://schemas.microsoft.com/office/drawing/2014/main" id="{D736FB9C-4940-AE69-6481-B1C5690587B2}"/>
                </a:ext>
              </a:extLst>
            </p:cNvPr>
            <p:cNvSpPr/>
            <p:nvPr/>
          </p:nvSpPr>
          <p:spPr>
            <a:xfrm>
              <a:off x="-305063" y="0"/>
              <a:ext cx="4025279" cy="1093712"/>
            </a:xfrm>
            <a:custGeom>
              <a:avLst/>
              <a:gdLst/>
              <a:ahLst/>
              <a:cxnLst/>
              <a:rect l="l" t="t" r="r" b="b"/>
              <a:pathLst>
                <a:path w="4025279" h="1093712">
                  <a:moveTo>
                    <a:pt x="0" y="0"/>
                  </a:moveTo>
                  <a:lnTo>
                    <a:pt x="4025279" y="0"/>
                  </a:lnTo>
                  <a:lnTo>
                    <a:pt x="4025279" y="1093712"/>
                  </a:lnTo>
                  <a:lnTo>
                    <a:pt x="0" y="1093712"/>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93" name="TextBox 93">
              <a:extLst>
                <a:ext uri="{FF2B5EF4-FFF2-40B4-BE49-F238E27FC236}">
                  <a16:creationId xmlns:a16="http://schemas.microsoft.com/office/drawing/2014/main" id="{1983C7CE-AED2-19C7-3EDF-260F8316145C}"/>
                </a:ext>
              </a:extLst>
            </p:cNvPr>
            <p:cNvSpPr txBox="1"/>
            <p:nvPr/>
          </p:nvSpPr>
          <p:spPr>
            <a:xfrm>
              <a:off x="-305063" y="0"/>
              <a:ext cx="4025279" cy="872183"/>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Domisili</a:t>
              </a:r>
            </a:p>
          </p:txBody>
        </p:sp>
      </p:grpSp>
      <p:sp>
        <p:nvSpPr>
          <p:cNvPr id="104" name="TextBox 104">
            <a:extLst>
              <a:ext uri="{FF2B5EF4-FFF2-40B4-BE49-F238E27FC236}">
                <a16:creationId xmlns:a16="http://schemas.microsoft.com/office/drawing/2014/main" id="{6370EDDA-6EC6-D911-0B57-E8CC8C7A80A7}"/>
              </a:ext>
            </a:extLst>
          </p:cNvPr>
          <p:cNvSpPr txBox="1"/>
          <p:nvPr/>
        </p:nvSpPr>
        <p:spPr>
          <a:xfrm>
            <a:off x="11854894" y="6663826"/>
            <a:ext cx="2929634" cy="1323122"/>
          </a:xfrm>
          <a:prstGeom prst="rect">
            <a:avLst/>
          </a:prstGeom>
          <a:ln>
            <a:noFill/>
          </a:ln>
        </p:spPr>
        <p:txBody>
          <a:bodyPr lIns="0" tIns="0" rIns="0" bIns="0" rtlCol="0" anchor="ctr"/>
          <a:lstStyle/>
          <a:p>
            <a:pPr marL="144000" indent="-144000">
              <a:lnSpc>
                <a:spcPct val="150000"/>
              </a:lnSpc>
              <a:buFont typeface="Arial" panose="020B0604020202020204" pitchFamily="34" charset="0"/>
              <a:buChar char="•"/>
            </a:pPr>
            <a:r>
              <a:rPr lang="id-ID" sz="1500" noProof="0" dirty="0">
                <a:solidFill>
                  <a:srgbClr val="000000"/>
                </a:solidFill>
                <a:latin typeface="Nunito" pitchFamily="2" charset="0"/>
                <a:ea typeface="Nunito"/>
                <a:cs typeface="Nunito"/>
                <a:sym typeface="Nunito"/>
              </a:rPr>
              <a:t>SD: </a:t>
            </a:r>
            <a:r>
              <a:rPr lang="id-ID" sz="1500" b="1" noProof="0" dirty="0">
                <a:solidFill>
                  <a:srgbClr val="000000"/>
                </a:solidFill>
                <a:latin typeface="Nunito" pitchFamily="2" charset="0"/>
                <a:ea typeface="Nunito Bold"/>
                <a:cs typeface="Nunito Bold"/>
                <a:sym typeface="Nunito Bold"/>
              </a:rPr>
              <a:t>16 – 20 Juni 2025</a:t>
            </a:r>
          </a:p>
          <a:p>
            <a:pPr marL="144000" indent="-144000">
              <a:lnSpc>
                <a:spcPct val="150000"/>
              </a:lnSpc>
              <a:buFont typeface="Arial" panose="020B0604020202020204" pitchFamily="34" charset="0"/>
              <a:buChar char="•"/>
            </a:pPr>
            <a:r>
              <a:rPr lang="id-ID" sz="1500" noProof="0" dirty="0">
                <a:solidFill>
                  <a:srgbClr val="000000"/>
                </a:solidFill>
                <a:latin typeface="Nunito" pitchFamily="2" charset="0"/>
                <a:ea typeface="Nunito"/>
                <a:cs typeface="Nunito"/>
                <a:sym typeface="Nunito"/>
              </a:rPr>
              <a:t>SMP SMA: </a:t>
            </a:r>
            <a:r>
              <a:rPr lang="id-ID" sz="1500" b="1" noProof="0" dirty="0">
                <a:solidFill>
                  <a:srgbClr val="000000"/>
                </a:solidFill>
                <a:latin typeface="Nunito" pitchFamily="2" charset="0"/>
                <a:ea typeface="Nunito Bold"/>
                <a:cs typeface="Nunito Bold"/>
                <a:sym typeface="Nunito Bold"/>
              </a:rPr>
              <a:t>30 Juni - 4 Juli 2025 </a:t>
            </a:r>
          </a:p>
        </p:txBody>
      </p:sp>
      <p:grpSp>
        <p:nvGrpSpPr>
          <p:cNvPr id="112" name="Group 112">
            <a:extLst>
              <a:ext uri="{FF2B5EF4-FFF2-40B4-BE49-F238E27FC236}">
                <a16:creationId xmlns:a16="http://schemas.microsoft.com/office/drawing/2014/main" id="{D4EF83EE-F241-6AAD-2BAF-C8F455EF115A}"/>
              </a:ext>
            </a:extLst>
          </p:cNvPr>
          <p:cNvGrpSpPr/>
          <p:nvPr/>
        </p:nvGrpSpPr>
        <p:grpSpPr>
          <a:xfrm>
            <a:off x="13840979" y="1954384"/>
            <a:ext cx="3278317" cy="815348"/>
            <a:chOff x="0" y="0"/>
            <a:chExt cx="4114523" cy="1336548"/>
          </a:xfrm>
        </p:grpSpPr>
        <p:sp>
          <p:nvSpPr>
            <p:cNvPr id="113" name="Freeform 113">
              <a:extLst>
                <a:ext uri="{FF2B5EF4-FFF2-40B4-BE49-F238E27FC236}">
                  <a16:creationId xmlns:a16="http://schemas.microsoft.com/office/drawing/2014/main" id="{2ABAE85F-3750-71C1-5DAC-71B9A078CB8C}"/>
                </a:ext>
              </a:extLst>
            </p:cNvPr>
            <p:cNvSpPr/>
            <p:nvPr/>
          </p:nvSpPr>
          <p:spPr>
            <a:xfrm>
              <a:off x="0" y="0"/>
              <a:ext cx="4114546" cy="1336548"/>
            </a:xfrm>
            <a:custGeom>
              <a:avLst/>
              <a:gdLst/>
              <a:ahLst/>
              <a:cxnLst/>
              <a:rect l="l" t="t" r="r" b="b"/>
              <a:pathLst>
                <a:path w="4114546" h="1336548">
                  <a:moveTo>
                    <a:pt x="259080" y="0"/>
                  </a:moveTo>
                  <a:cubicBezTo>
                    <a:pt x="116078" y="0"/>
                    <a:pt x="0" y="158242"/>
                    <a:pt x="0" y="353441"/>
                  </a:cubicBezTo>
                  <a:lnTo>
                    <a:pt x="0" y="1336548"/>
                  </a:lnTo>
                  <a:lnTo>
                    <a:pt x="4114546" y="1336548"/>
                  </a:lnTo>
                  <a:lnTo>
                    <a:pt x="4114546" y="353441"/>
                  </a:lnTo>
                  <a:cubicBezTo>
                    <a:pt x="4114546" y="158242"/>
                    <a:pt x="3998468" y="0"/>
                    <a:pt x="3855466" y="0"/>
                  </a:cubicBezTo>
                  <a:close/>
                </a:path>
              </a:pathLst>
            </a:custGeom>
            <a:solidFill>
              <a:schemeClr val="accent5">
                <a:lumMod val="75000"/>
              </a:schemeClr>
            </a:solidFill>
            <a:ln>
              <a:noFill/>
            </a:ln>
          </p:spPr>
          <p:txBody>
            <a:bodyPr/>
            <a:lstStyle/>
            <a:p>
              <a:endParaRPr lang="id-ID" sz="1500" noProof="0" dirty="0">
                <a:latin typeface="Nunito" pitchFamily="2" charset="0"/>
              </a:endParaRPr>
            </a:p>
          </p:txBody>
        </p:sp>
      </p:grpSp>
      <p:sp>
        <p:nvSpPr>
          <p:cNvPr id="116" name="TextBox 116">
            <a:extLst>
              <a:ext uri="{FF2B5EF4-FFF2-40B4-BE49-F238E27FC236}">
                <a16:creationId xmlns:a16="http://schemas.microsoft.com/office/drawing/2014/main" id="{8F4BDE24-ACED-DEE8-3B7A-37819FD9591E}"/>
              </a:ext>
            </a:extLst>
          </p:cNvPr>
          <p:cNvSpPr txBox="1"/>
          <p:nvPr/>
        </p:nvSpPr>
        <p:spPr>
          <a:xfrm>
            <a:off x="14069927" y="1964569"/>
            <a:ext cx="2706227" cy="779705"/>
          </a:xfrm>
          <a:prstGeom prst="rect">
            <a:avLst/>
          </a:prstGeom>
          <a:ln>
            <a:noFill/>
          </a:ln>
        </p:spPr>
        <p:txBody>
          <a:bodyPr lIns="0" tIns="0" rIns="0" bIns="0" rtlCol="0" anchor="ctr"/>
          <a:lstStyle/>
          <a:p>
            <a:pPr algn="ctr">
              <a:lnSpc>
                <a:spcPts val="2038"/>
              </a:lnSpc>
            </a:pPr>
            <a:r>
              <a:rPr lang="id-ID" sz="1500"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Tahap Kedua, Ketiga</a:t>
            </a:r>
          </a:p>
        </p:txBody>
      </p:sp>
      <p:grpSp>
        <p:nvGrpSpPr>
          <p:cNvPr id="119" name="Group 119">
            <a:extLst>
              <a:ext uri="{FF2B5EF4-FFF2-40B4-BE49-F238E27FC236}">
                <a16:creationId xmlns:a16="http://schemas.microsoft.com/office/drawing/2014/main" id="{3496D84A-44A4-E31D-88B9-748459F19139}"/>
              </a:ext>
            </a:extLst>
          </p:cNvPr>
          <p:cNvGrpSpPr/>
          <p:nvPr/>
        </p:nvGrpSpPr>
        <p:grpSpPr>
          <a:xfrm>
            <a:off x="15832285" y="5284539"/>
            <a:ext cx="23566" cy="30356"/>
            <a:chOff x="0" y="0"/>
            <a:chExt cx="35052" cy="39879"/>
          </a:xfrm>
        </p:grpSpPr>
        <p:sp>
          <p:nvSpPr>
            <p:cNvPr id="120" name="Freeform 120">
              <a:extLst>
                <a:ext uri="{FF2B5EF4-FFF2-40B4-BE49-F238E27FC236}">
                  <a16:creationId xmlns:a16="http://schemas.microsoft.com/office/drawing/2014/main" id="{B4E97075-1DA4-49CA-1334-DDF54C9E7F2F}"/>
                </a:ext>
              </a:extLst>
            </p:cNvPr>
            <p:cNvSpPr/>
            <p:nvPr/>
          </p:nvSpPr>
          <p:spPr>
            <a:xfrm>
              <a:off x="0" y="0"/>
              <a:ext cx="35052" cy="39878"/>
            </a:xfrm>
            <a:custGeom>
              <a:avLst/>
              <a:gdLst/>
              <a:ahLst/>
              <a:cxnLst/>
              <a:rect l="l" t="t" r="r" b="b"/>
              <a:pathLst>
                <a:path w="35052" h="39878">
                  <a:moveTo>
                    <a:pt x="18034" y="0"/>
                  </a:moveTo>
                  <a:cubicBezTo>
                    <a:pt x="8509" y="0"/>
                    <a:pt x="0" y="8382"/>
                    <a:pt x="0" y="20447"/>
                  </a:cubicBezTo>
                  <a:cubicBezTo>
                    <a:pt x="0" y="31369"/>
                    <a:pt x="8509" y="39878"/>
                    <a:pt x="18034" y="39878"/>
                  </a:cubicBezTo>
                  <a:cubicBezTo>
                    <a:pt x="27559" y="39878"/>
                    <a:pt x="34925" y="31369"/>
                    <a:pt x="34925" y="20447"/>
                  </a:cubicBezTo>
                  <a:cubicBezTo>
                    <a:pt x="35052" y="8382"/>
                    <a:pt x="27559" y="0"/>
                    <a:pt x="18034" y="0"/>
                  </a:cubicBezTo>
                  <a:close/>
                </a:path>
              </a:pathLst>
            </a:custGeom>
            <a:solidFill>
              <a:srgbClr val="EC3A3B"/>
            </a:solidFill>
            <a:ln>
              <a:noFill/>
            </a:ln>
          </p:spPr>
          <p:txBody>
            <a:bodyPr/>
            <a:lstStyle/>
            <a:p>
              <a:endParaRPr lang="id-ID" sz="1500" noProof="0" dirty="0">
                <a:latin typeface="Nunito" pitchFamily="2" charset="0"/>
              </a:endParaRPr>
            </a:p>
          </p:txBody>
        </p:sp>
      </p:grpSp>
      <p:grpSp>
        <p:nvGrpSpPr>
          <p:cNvPr id="122" name="Group 122">
            <a:extLst>
              <a:ext uri="{FF2B5EF4-FFF2-40B4-BE49-F238E27FC236}">
                <a16:creationId xmlns:a16="http://schemas.microsoft.com/office/drawing/2014/main" id="{E7F39C3F-E07D-C3A9-288A-38F9DD631DAF}"/>
              </a:ext>
            </a:extLst>
          </p:cNvPr>
          <p:cNvGrpSpPr/>
          <p:nvPr/>
        </p:nvGrpSpPr>
        <p:grpSpPr>
          <a:xfrm>
            <a:off x="14033859" y="2643904"/>
            <a:ext cx="3098911" cy="1820551"/>
            <a:chOff x="-331281" y="-653482"/>
            <a:chExt cx="4025278" cy="2391693"/>
          </a:xfrm>
        </p:grpSpPr>
        <p:sp>
          <p:nvSpPr>
            <p:cNvPr id="123" name="Freeform 123">
              <a:extLst>
                <a:ext uri="{FF2B5EF4-FFF2-40B4-BE49-F238E27FC236}">
                  <a16:creationId xmlns:a16="http://schemas.microsoft.com/office/drawing/2014/main" id="{97FE1798-FD00-74FC-F921-BFFB76EF5F74}"/>
                </a:ext>
              </a:extLst>
            </p:cNvPr>
            <p:cNvSpPr/>
            <p:nvPr/>
          </p:nvSpPr>
          <p:spPr>
            <a:xfrm>
              <a:off x="0" y="0"/>
              <a:ext cx="3676495" cy="1738211"/>
            </a:xfrm>
            <a:custGeom>
              <a:avLst/>
              <a:gdLst/>
              <a:ahLst/>
              <a:cxnLst/>
              <a:rect l="l" t="t" r="r" b="b"/>
              <a:pathLst>
                <a:path w="3676495" h="1738211">
                  <a:moveTo>
                    <a:pt x="0" y="0"/>
                  </a:moveTo>
                  <a:lnTo>
                    <a:pt x="3676495" y="0"/>
                  </a:lnTo>
                  <a:lnTo>
                    <a:pt x="3676495" y="1738211"/>
                  </a:lnTo>
                  <a:lnTo>
                    <a:pt x="0" y="1738211"/>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124" name="TextBox 124">
              <a:extLst>
                <a:ext uri="{FF2B5EF4-FFF2-40B4-BE49-F238E27FC236}">
                  <a16:creationId xmlns:a16="http://schemas.microsoft.com/office/drawing/2014/main" id="{7BA56957-F4A1-FB8C-5CB7-B968EAE2D9D2}"/>
                </a:ext>
              </a:extLst>
            </p:cNvPr>
            <p:cNvSpPr txBox="1"/>
            <p:nvPr/>
          </p:nvSpPr>
          <p:spPr>
            <a:xfrm>
              <a:off x="-331281" y="-653482"/>
              <a:ext cx="4025278" cy="2391693"/>
            </a:xfrm>
            <a:prstGeom prst="rect">
              <a:avLst/>
            </a:prstGeom>
            <a:ln>
              <a:noFill/>
            </a:ln>
          </p:spPr>
          <p:txBody>
            <a:bodyPr lIns="0" tIns="0" rIns="0" bIns="0" rtlCol="0" anchor="ctr"/>
            <a:lstStyle/>
            <a:p>
              <a:pPr marL="144000" indent="-144000">
                <a:lnSpc>
                  <a:spcPct val="150000"/>
                </a:lnSpc>
                <a:buFont typeface="Arial" panose="020B0604020202020204" pitchFamily="34" charset="0"/>
                <a:buChar char="•"/>
              </a:pPr>
              <a:r>
                <a:rPr lang="id-ID" sz="1400" noProof="0" dirty="0">
                  <a:solidFill>
                    <a:srgbClr val="000000"/>
                  </a:solidFill>
                  <a:latin typeface="Nunito" pitchFamily="2" charset="0"/>
                  <a:ea typeface="Nunito"/>
                  <a:cs typeface="Nunito"/>
                  <a:sym typeface="Nunito"/>
                </a:rPr>
                <a:t>SLB Tahap 2: </a:t>
              </a:r>
              <a:r>
                <a:rPr lang="id-ID" sz="1400" b="1" noProof="0" dirty="0">
                  <a:solidFill>
                    <a:srgbClr val="000000"/>
                  </a:solidFill>
                  <a:latin typeface="Nunito" pitchFamily="2" charset="0"/>
                  <a:ea typeface="Nunito"/>
                  <a:cs typeface="Nunito"/>
                  <a:sym typeface="Nunito"/>
                </a:rPr>
                <a:t>26 Juni – 2 Juli 2025</a:t>
              </a:r>
            </a:p>
            <a:p>
              <a:pPr marL="144000" indent="-144000">
                <a:lnSpc>
                  <a:spcPct val="150000"/>
                </a:lnSpc>
                <a:buFont typeface="Arial" panose="020B0604020202020204" pitchFamily="34" charset="0"/>
                <a:buChar char="•"/>
              </a:pPr>
              <a:r>
                <a:rPr lang="id-ID" sz="1400" noProof="0" dirty="0">
                  <a:solidFill>
                    <a:srgbClr val="000000"/>
                  </a:solidFill>
                  <a:latin typeface="Nunito" pitchFamily="2" charset="0"/>
                  <a:ea typeface="Nunito"/>
                  <a:cs typeface="Nunito"/>
                  <a:sym typeface="Nunito"/>
                </a:rPr>
                <a:t>SD Tahap 2 : </a:t>
              </a:r>
              <a:r>
                <a:rPr lang="id-ID" sz="1400" b="1" noProof="0" dirty="0">
                  <a:solidFill>
                    <a:srgbClr val="000000"/>
                  </a:solidFill>
                  <a:latin typeface="Nunito" pitchFamily="2" charset="0"/>
                  <a:ea typeface="Nunito Bold"/>
                  <a:cs typeface="Nunito Bold"/>
                  <a:sym typeface="Nunito Bold"/>
                </a:rPr>
                <a:t>30 Juni – 4 Juli 2025</a:t>
              </a:r>
            </a:p>
            <a:p>
              <a:pPr marL="144000" indent="-144000">
                <a:lnSpc>
                  <a:spcPct val="150000"/>
                </a:lnSpc>
                <a:buFont typeface="Arial" panose="020B0604020202020204" pitchFamily="34" charset="0"/>
                <a:buChar char="•"/>
              </a:pPr>
              <a:r>
                <a:rPr lang="id-ID" sz="1400" noProof="0" dirty="0">
                  <a:solidFill>
                    <a:srgbClr val="000000"/>
                  </a:solidFill>
                  <a:latin typeface="Nunito" pitchFamily="2" charset="0"/>
                  <a:ea typeface="Nunito"/>
                  <a:cs typeface="Nunito"/>
                  <a:sym typeface="Nunito"/>
                </a:rPr>
                <a:t>SD Tahap 3 : </a:t>
              </a:r>
              <a:r>
                <a:rPr lang="id-ID" sz="1400" b="1" noProof="0" dirty="0">
                  <a:solidFill>
                    <a:srgbClr val="000000"/>
                  </a:solidFill>
                  <a:latin typeface="Nunito" pitchFamily="2" charset="0"/>
                  <a:ea typeface="Nunito Bold"/>
                  <a:cs typeface="Nunito Bold"/>
                  <a:sym typeface="Nunito Bold"/>
                </a:rPr>
                <a:t>7 – 10 Juli 2025</a:t>
              </a:r>
            </a:p>
            <a:p>
              <a:pPr marL="144000" indent="-144000">
                <a:lnSpc>
                  <a:spcPct val="150000"/>
                </a:lnSpc>
                <a:buFont typeface="Arial" panose="020B0604020202020204" pitchFamily="34" charset="0"/>
                <a:buChar char="•"/>
              </a:pPr>
              <a:r>
                <a:rPr lang="id-ID" sz="1400" noProof="0" dirty="0">
                  <a:solidFill>
                    <a:srgbClr val="000000"/>
                  </a:solidFill>
                  <a:latin typeface="Nunito" pitchFamily="2" charset="0"/>
                  <a:ea typeface="Nunito"/>
                  <a:cs typeface="Nunito"/>
                  <a:sym typeface="Nunito"/>
                </a:rPr>
                <a:t>SMP, SMA, SMK Tahap 2 :</a:t>
              </a:r>
              <a:r>
                <a:rPr lang="id-ID" sz="1400" b="1" noProof="0" dirty="0">
                  <a:solidFill>
                    <a:srgbClr val="000000"/>
                  </a:solidFill>
                  <a:latin typeface="Nunito" pitchFamily="2" charset="0"/>
                  <a:ea typeface="Nunito Bold"/>
                  <a:cs typeface="Nunito Bold"/>
                  <a:sym typeface="Nunito Bold"/>
                </a:rPr>
                <a:t> 7 – 10 Juli 2025</a:t>
              </a:r>
            </a:p>
          </p:txBody>
        </p:sp>
      </p:grpSp>
      <p:cxnSp>
        <p:nvCxnSpPr>
          <p:cNvPr id="143" name="Straight Connector 142">
            <a:extLst>
              <a:ext uri="{FF2B5EF4-FFF2-40B4-BE49-F238E27FC236}">
                <a16:creationId xmlns:a16="http://schemas.microsoft.com/office/drawing/2014/main" id="{410E575F-D6E9-1F68-4EAE-D4186DCCD2DB}"/>
              </a:ext>
            </a:extLst>
          </p:cNvPr>
          <p:cNvCxnSpPr>
            <a:cxnSpLocks/>
          </p:cNvCxnSpPr>
          <p:nvPr/>
        </p:nvCxnSpPr>
        <p:spPr>
          <a:xfrm>
            <a:off x="1972882" y="5314893"/>
            <a:ext cx="14437277" cy="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4" name="Freeform 128">
            <a:extLst>
              <a:ext uri="{FF2B5EF4-FFF2-40B4-BE49-F238E27FC236}">
                <a16:creationId xmlns:a16="http://schemas.microsoft.com/office/drawing/2014/main" id="{6D5F76D7-73B0-9042-FB6D-13BAF38892DC}"/>
              </a:ext>
            </a:extLst>
          </p:cNvPr>
          <p:cNvSpPr/>
          <p:nvPr/>
        </p:nvSpPr>
        <p:spPr>
          <a:xfrm>
            <a:off x="2726983" y="5154379"/>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48" name="Freeform 128">
            <a:extLst>
              <a:ext uri="{FF2B5EF4-FFF2-40B4-BE49-F238E27FC236}">
                <a16:creationId xmlns:a16="http://schemas.microsoft.com/office/drawing/2014/main" id="{4CC4701B-2379-978C-3869-A8E6BD70837B}"/>
              </a:ext>
            </a:extLst>
          </p:cNvPr>
          <p:cNvSpPr/>
          <p:nvPr/>
        </p:nvSpPr>
        <p:spPr>
          <a:xfrm>
            <a:off x="4364386" y="5144993"/>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3" name="Freeform 128">
            <a:extLst>
              <a:ext uri="{FF2B5EF4-FFF2-40B4-BE49-F238E27FC236}">
                <a16:creationId xmlns:a16="http://schemas.microsoft.com/office/drawing/2014/main" id="{70022836-3458-4C0D-952F-0F888E3E8D13}"/>
              </a:ext>
            </a:extLst>
          </p:cNvPr>
          <p:cNvSpPr/>
          <p:nvPr/>
        </p:nvSpPr>
        <p:spPr>
          <a:xfrm>
            <a:off x="6803662" y="5154379"/>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5" name="Freeform 128">
            <a:extLst>
              <a:ext uri="{FF2B5EF4-FFF2-40B4-BE49-F238E27FC236}">
                <a16:creationId xmlns:a16="http://schemas.microsoft.com/office/drawing/2014/main" id="{44EE5D79-D1CE-CE48-8121-58DE8EC97470}"/>
              </a:ext>
            </a:extLst>
          </p:cNvPr>
          <p:cNvSpPr/>
          <p:nvPr/>
        </p:nvSpPr>
        <p:spPr>
          <a:xfrm>
            <a:off x="8764134" y="5154379"/>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7" name="Freeform 128">
            <a:extLst>
              <a:ext uri="{FF2B5EF4-FFF2-40B4-BE49-F238E27FC236}">
                <a16:creationId xmlns:a16="http://schemas.microsoft.com/office/drawing/2014/main" id="{EF501E38-EDD5-2317-A847-0023BE386492}"/>
              </a:ext>
            </a:extLst>
          </p:cNvPr>
          <p:cNvSpPr/>
          <p:nvPr/>
        </p:nvSpPr>
        <p:spPr>
          <a:xfrm>
            <a:off x="10954329" y="5120212"/>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9" name="Freeform 128">
            <a:extLst>
              <a:ext uri="{FF2B5EF4-FFF2-40B4-BE49-F238E27FC236}">
                <a16:creationId xmlns:a16="http://schemas.microsoft.com/office/drawing/2014/main" id="{594A69CE-41AF-F6DA-09CE-01E81802AC74}"/>
              </a:ext>
            </a:extLst>
          </p:cNvPr>
          <p:cNvSpPr/>
          <p:nvPr/>
        </p:nvSpPr>
        <p:spPr>
          <a:xfrm>
            <a:off x="13074636" y="5088545"/>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68" name="Freeform 128">
            <a:extLst>
              <a:ext uri="{FF2B5EF4-FFF2-40B4-BE49-F238E27FC236}">
                <a16:creationId xmlns:a16="http://schemas.microsoft.com/office/drawing/2014/main" id="{CCFFF06C-ED3D-F37A-160A-977841AB65F4}"/>
              </a:ext>
            </a:extLst>
          </p:cNvPr>
          <p:cNvSpPr/>
          <p:nvPr/>
        </p:nvSpPr>
        <p:spPr>
          <a:xfrm>
            <a:off x="15316200" y="5094026"/>
            <a:ext cx="302788" cy="321029"/>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2" name="TextBox 9">
            <a:extLst>
              <a:ext uri="{FF2B5EF4-FFF2-40B4-BE49-F238E27FC236}">
                <a16:creationId xmlns:a16="http://schemas.microsoft.com/office/drawing/2014/main" id="{89D287CA-2FCB-CBDC-61B5-EF133D8D6BD3}"/>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3" name="AutoShape 10">
            <a:extLst>
              <a:ext uri="{FF2B5EF4-FFF2-40B4-BE49-F238E27FC236}">
                <a16:creationId xmlns:a16="http://schemas.microsoft.com/office/drawing/2014/main" id="{7541A4E3-A830-BE49-B2B8-FD2CE09C87D2}"/>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4" name="TextBox 9">
            <a:extLst>
              <a:ext uri="{FF2B5EF4-FFF2-40B4-BE49-F238E27FC236}">
                <a16:creationId xmlns:a16="http://schemas.microsoft.com/office/drawing/2014/main" id="{6231EE79-0E70-DCCC-8563-B24E5F73D45A}"/>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13" name="TextBox 12">
            <a:extLst>
              <a:ext uri="{FF2B5EF4-FFF2-40B4-BE49-F238E27FC236}">
                <a16:creationId xmlns:a16="http://schemas.microsoft.com/office/drawing/2014/main" id="{50F1C6D5-32AD-E211-AA88-89A77F7EF561}"/>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57506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2D775ECD-92B5-5986-36C4-49ABCE6D8614}"/>
            </a:ext>
          </a:extLst>
        </p:cNvPr>
        <p:cNvGrpSpPr/>
        <p:nvPr/>
      </p:nvGrpSpPr>
      <p:grpSpPr>
        <a:xfrm>
          <a:off x="0" y="0"/>
          <a:ext cx="0" cy="0"/>
          <a:chOff x="0" y="0"/>
          <a:chExt cx="0" cy="0"/>
        </a:xfrm>
      </p:grpSpPr>
      <p:grpSp>
        <p:nvGrpSpPr>
          <p:cNvPr id="16" name="Group 16">
            <a:extLst>
              <a:ext uri="{FF2B5EF4-FFF2-40B4-BE49-F238E27FC236}">
                <a16:creationId xmlns:a16="http://schemas.microsoft.com/office/drawing/2014/main" id="{2E947167-81C7-EFE6-7127-088AB49A9EA1}"/>
              </a:ext>
            </a:extLst>
          </p:cNvPr>
          <p:cNvGrpSpPr/>
          <p:nvPr/>
        </p:nvGrpSpPr>
        <p:grpSpPr>
          <a:xfrm>
            <a:off x="5149800" y="4061933"/>
            <a:ext cx="31800" cy="1723439"/>
            <a:chOff x="-35082" y="0"/>
            <a:chExt cx="47625" cy="2499487"/>
          </a:xfrm>
        </p:grpSpPr>
        <p:sp>
          <p:nvSpPr>
            <p:cNvPr id="17" name="Freeform 17">
              <a:extLst>
                <a:ext uri="{FF2B5EF4-FFF2-40B4-BE49-F238E27FC236}">
                  <a16:creationId xmlns:a16="http://schemas.microsoft.com/office/drawing/2014/main" id="{B22CA39A-1D6A-C826-EE5B-673A2ED70DA0}"/>
                </a:ext>
              </a:extLst>
            </p:cNvPr>
            <p:cNvSpPr/>
            <p:nvPr/>
          </p:nvSpPr>
          <p:spPr>
            <a:xfrm>
              <a:off x="-35082"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37" name="Freeform 2">
            <a:extLst>
              <a:ext uri="{FF2B5EF4-FFF2-40B4-BE49-F238E27FC236}">
                <a16:creationId xmlns:a16="http://schemas.microsoft.com/office/drawing/2014/main" id="{088FBC95-86DE-81C9-55F7-71275078A758}"/>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3">
              <a:alphaModFix amt="15000"/>
              <a:extLst>
                <a:ext uri="{96DAC541-7B7A-43D3-8B79-37D633B846F1}">
                  <asvg:svgBlip xmlns:asvg="http://schemas.microsoft.com/office/drawing/2016/SVG/main" r:embed="rId4"/>
                </a:ext>
              </a:extLst>
            </a:blip>
            <a:stretch>
              <a:fillRect l="-103" t="-26375"/>
            </a:stretch>
          </a:blipFill>
        </p:spPr>
        <p:txBody>
          <a:bodyPr/>
          <a:lstStyle/>
          <a:p>
            <a:endParaRPr lang="id-ID" noProof="0" dirty="0"/>
          </a:p>
        </p:txBody>
      </p:sp>
      <p:grpSp>
        <p:nvGrpSpPr>
          <p:cNvPr id="160" name="Group 160">
            <a:extLst>
              <a:ext uri="{FF2B5EF4-FFF2-40B4-BE49-F238E27FC236}">
                <a16:creationId xmlns:a16="http://schemas.microsoft.com/office/drawing/2014/main" id="{B7D4AC8A-53F7-8036-2385-849441AADDDA}"/>
              </a:ext>
            </a:extLst>
          </p:cNvPr>
          <p:cNvGrpSpPr/>
          <p:nvPr/>
        </p:nvGrpSpPr>
        <p:grpSpPr>
          <a:xfrm>
            <a:off x="15731010" y="294250"/>
            <a:ext cx="1194720" cy="1273302"/>
            <a:chOff x="0" y="0"/>
            <a:chExt cx="1592960" cy="1697736"/>
          </a:xfrm>
        </p:grpSpPr>
        <p:sp>
          <p:nvSpPr>
            <p:cNvPr id="161" name="Freeform 161">
              <a:extLst>
                <a:ext uri="{FF2B5EF4-FFF2-40B4-BE49-F238E27FC236}">
                  <a16:creationId xmlns:a16="http://schemas.microsoft.com/office/drawing/2014/main" id="{21F017AD-3020-58E0-0178-DF206DAFDAA6}"/>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5"/>
              <a:stretch>
                <a:fillRect t="-137" b="-137"/>
              </a:stretch>
            </a:blipFill>
            <a:ln>
              <a:noFill/>
            </a:ln>
          </p:spPr>
          <p:txBody>
            <a:bodyPr/>
            <a:lstStyle/>
            <a:p>
              <a:endParaRPr lang="id-ID" noProof="0" dirty="0"/>
            </a:p>
          </p:txBody>
        </p:sp>
      </p:grpSp>
      <p:grpSp>
        <p:nvGrpSpPr>
          <p:cNvPr id="162" name="Group 162">
            <a:extLst>
              <a:ext uri="{FF2B5EF4-FFF2-40B4-BE49-F238E27FC236}">
                <a16:creationId xmlns:a16="http://schemas.microsoft.com/office/drawing/2014/main" id="{B46962BD-2352-1DDE-CCC5-70E551F94AAB}"/>
              </a:ext>
            </a:extLst>
          </p:cNvPr>
          <p:cNvGrpSpPr/>
          <p:nvPr/>
        </p:nvGrpSpPr>
        <p:grpSpPr>
          <a:xfrm>
            <a:off x="16925730" y="294250"/>
            <a:ext cx="1138333" cy="1273302"/>
            <a:chOff x="0" y="0"/>
            <a:chExt cx="1517777" cy="1697736"/>
          </a:xfrm>
        </p:grpSpPr>
        <p:sp>
          <p:nvSpPr>
            <p:cNvPr id="163" name="Freeform 163">
              <a:extLst>
                <a:ext uri="{FF2B5EF4-FFF2-40B4-BE49-F238E27FC236}">
                  <a16:creationId xmlns:a16="http://schemas.microsoft.com/office/drawing/2014/main" id="{3431BD6D-BB2C-2F90-C044-9717EA5D5E4F}"/>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6"/>
              <a:stretch>
                <a:fillRect t="-2290" b="-2290"/>
              </a:stretch>
            </a:blipFill>
            <a:ln>
              <a:noFill/>
            </a:ln>
          </p:spPr>
          <p:txBody>
            <a:bodyPr/>
            <a:lstStyle/>
            <a:p>
              <a:endParaRPr lang="id-ID" noProof="0" dirty="0"/>
            </a:p>
          </p:txBody>
        </p:sp>
      </p:grpSp>
      <p:sp>
        <p:nvSpPr>
          <p:cNvPr id="164" name="TextBox 164">
            <a:extLst>
              <a:ext uri="{FF2B5EF4-FFF2-40B4-BE49-F238E27FC236}">
                <a16:creationId xmlns:a16="http://schemas.microsoft.com/office/drawing/2014/main" id="{AC6F538B-EB4B-1B3D-3355-69A11DCAFB28}"/>
              </a:ext>
            </a:extLst>
          </p:cNvPr>
          <p:cNvSpPr txBox="1"/>
          <p:nvPr/>
        </p:nvSpPr>
        <p:spPr>
          <a:xfrm>
            <a:off x="359140" y="498708"/>
            <a:ext cx="14366916" cy="813108"/>
          </a:xfrm>
          <a:prstGeom prst="rect">
            <a:avLst/>
          </a:prstGeom>
          <a:ln>
            <a:noFill/>
          </a:ln>
        </p:spPr>
        <p:txBody>
          <a:bodyPr wrap="square"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LINIMASA PMB SPAUD,SLB, SKB</a:t>
            </a:r>
          </a:p>
        </p:txBody>
      </p:sp>
      <p:grpSp>
        <p:nvGrpSpPr>
          <p:cNvPr id="35" name="Group 35">
            <a:extLst>
              <a:ext uri="{FF2B5EF4-FFF2-40B4-BE49-F238E27FC236}">
                <a16:creationId xmlns:a16="http://schemas.microsoft.com/office/drawing/2014/main" id="{CBBD3233-1308-D8C0-3F7B-E71FF67697A6}"/>
              </a:ext>
            </a:extLst>
          </p:cNvPr>
          <p:cNvGrpSpPr/>
          <p:nvPr/>
        </p:nvGrpSpPr>
        <p:grpSpPr>
          <a:xfrm>
            <a:off x="12762048" y="4061933"/>
            <a:ext cx="31800" cy="1723439"/>
            <a:chOff x="-295241" y="0"/>
            <a:chExt cx="47625" cy="2499487"/>
          </a:xfrm>
        </p:grpSpPr>
        <p:sp>
          <p:nvSpPr>
            <p:cNvPr id="36" name="Freeform 36">
              <a:extLst>
                <a:ext uri="{FF2B5EF4-FFF2-40B4-BE49-F238E27FC236}">
                  <a16:creationId xmlns:a16="http://schemas.microsoft.com/office/drawing/2014/main" id="{0F52A16F-5B1E-755D-E373-DEC3F9805EB7}"/>
                </a:ext>
              </a:extLst>
            </p:cNvPr>
            <p:cNvSpPr/>
            <p:nvPr/>
          </p:nvSpPr>
          <p:spPr>
            <a:xfrm>
              <a:off x="-295241" y="0"/>
              <a:ext cx="47625" cy="2499487"/>
            </a:xfrm>
            <a:custGeom>
              <a:avLst/>
              <a:gdLst/>
              <a:ahLst/>
              <a:cxnLst/>
              <a:rect l="l" t="t" r="r" b="b"/>
              <a:pathLst>
                <a:path w="47625" h="2499487">
                  <a:moveTo>
                    <a:pt x="0" y="2475738"/>
                  </a:moveTo>
                  <a:lnTo>
                    <a:pt x="0" y="23749"/>
                  </a:lnTo>
                  <a:cubicBezTo>
                    <a:pt x="0" y="10668"/>
                    <a:pt x="10668" y="0"/>
                    <a:pt x="23749" y="0"/>
                  </a:cubicBezTo>
                  <a:cubicBezTo>
                    <a:pt x="36830" y="0"/>
                    <a:pt x="47625" y="10668"/>
                    <a:pt x="47625" y="23749"/>
                  </a:cubicBezTo>
                  <a:lnTo>
                    <a:pt x="47625" y="2475738"/>
                  </a:lnTo>
                  <a:cubicBezTo>
                    <a:pt x="47625" y="2488819"/>
                    <a:pt x="36957" y="2499487"/>
                    <a:pt x="23876" y="2499487"/>
                  </a:cubicBezTo>
                  <a:cubicBezTo>
                    <a:pt x="10795" y="2499487"/>
                    <a:pt x="0" y="2488946"/>
                    <a:pt x="0" y="2475738"/>
                  </a:cubicBezTo>
                  <a:close/>
                </a:path>
              </a:pathLst>
            </a:custGeom>
            <a:solidFill>
              <a:srgbClr val="9DB6C6"/>
            </a:solidFill>
            <a:ln>
              <a:noFill/>
            </a:ln>
          </p:spPr>
          <p:txBody>
            <a:bodyPr/>
            <a:lstStyle/>
            <a:p>
              <a:endParaRPr lang="id-ID" sz="1500" noProof="0" dirty="0">
                <a:latin typeface="Nunito" pitchFamily="2" charset="0"/>
              </a:endParaRPr>
            </a:p>
          </p:txBody>
        </p:sp>
      </p:grpSp>
      <p:grpSp>
        <p:nvGrpSpPr>
          <p:cNvPr id="71" name="Group 71">
            <a:extLst>
              <a:ext uri="{FF2B5EF4-FFF2-40B4-BE49-F238E27FC236}">
                <a16:creationId xmlns:a16="http://schemas.microsoft.com/office/drawing/2014/main" id="{1E03F159-86B5-0048-D0C6-ACAF7F42A2CC}"/>
              </a:ext>
            </a:extLst>
          </p:cNvPr>
          <p:cNvGrpSpPr/>
          <p:nvPr/>
        </p:nvGrpSpPr>
        <p:grpSpPr>
          <a:xfrm>
            <a:off x="8711727" y="5765226"/>
            <a:ext cx="31800" cy="1722652"/>
            <a:chOff x="-306996" y="0"/>
            <a:chExt cx="47625" cy="2498344"/>
          </a:xfrm>
        </p:grpSpPr>
        <p:sp>
          <p:nvSpPr>
            <p:cNvPr id="72" name="Freeform 72">
              <a:extLst>
                <a:ext uri="{FF2B5EF4-FFF2-40B4-BE49-F238E27FC236}">
                  <a16:creationId xmlns:a16="http://schemas.microsoft.com/office/drawing/2014/main" id="{59CF2DAE-9A33-CFBC-E766-240F3FFC65F5}"/>
                </a:ext>
              </a:extLst>
            </p:cNvPr>
            <p:cNvSpPr/>
            <p:nvPr/>
          </p:nvSpPr>
          <p:spPr>
            <a:xfrm>
              <a:off x="-306996" y="0"/>
              <a:ext cx="47625" cy="2498344"/>
            </a:xfrm>
            <a:custGeom>
              <a:avLst/>
              <a:gdLst/>
              <a:ahLst/>
              <a:cxnLst/>
              <a:rect l="l" t="t" r="r" b="b"/>
              <a:pathLst>
                <a:path w="47625" h="2498344">
                  <a:moveTo>
                    <a:pt x="47625" y="23749"/>
                  </a:moveTo>
                  <a:lnTo>
                    <a:pt x="47625" y="2474595"/>
                  </a:lnTo>
                  <a:cubicBezTo>
                    <a:pt x="47625" y="2487676"/>
                    <a:pt x="36957" y="2498344"/>
                    <a:pt x="23876" y="2498344"/>
                  </a:cubicBezTo>
                  <a:cubicBezTo>
                    <a:pt x="10795" y="2498344"/>
                    <a:pt x="0" y="2487676"/>
                    <a:pt x="0" y="2474595"/>
                  </a:cubicBezTo>
                  <a:lnTo>
                    <a:pt x="0" y="23749"/>
                  </a:lnTo>
                  <a:cubicBezTo>
                    <a:pt x="0" y="10668"/>
                    <a:pt x="10668" y="0"/>
                    <a:pt x="23749" y="0"/>
                  </a:cubicBezTo>
                  <a:cubicBezTo>
                    <a:pt x="36830" y="0"/>
                    <a:pt x="47625" y="10668"/>
                    <a:pt x="47625" y="23749"/>
                  </a:cubicBezTo>
                  <a:close/>
                </a:path>
              </a:pathLst>
            </a:custGeom>
            <a:solidFill>
              <a:srgbClr val="9DB6C6"/>
            </a:solidFill>
            <a:ln>
              <a:noFill/>
            </a:ln>
          </p:spPr>
          <p:txBody>
            <a:bodyPr/>
            <a:lstStyle/>
            <a:p>
              <a:endParaRPr lang="id-ID" sz="1500" noProof="0" dirty="0">
                <a:latin typeface="Nunito" pitchFamily="2" charset="0"/>
              </a:endParaRPr>
            </a:p>
          </p:txBody>
        </p:sp>
      </p:grpSp>
      <p:sp>
        <p:nvSpPr>
          <p:cNvPr id="172" name="Freeform 7">
            <a:extLst>
              <a:ext uri="{FF2B5EF4-FFF2-40B4-BE49-F238E27FC236}">
                <a16:creationId xmlns:a16="http://schemas.microsoft.com/office/drawing/2014/main" id="{389F0BCE-306F-50C3-6DB9-F82581BB1751}"/>
              </a:ext>
            </a:extLst>
          </p:cNvPr>
          <p:cNvSpPr/>
          <p:nvPr/>
        </p:nvSpPr>
        <p:spPr>
          <a:xfrm>
            <a:off x="2973731" y="1662727"/>
            <a:ext cx="4373683" cy="3384753"/>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7">
              <a:extLst>
                <a:ext uri="{96DAC541-7B7A-43D3-8B79-37D633B846F1}">
                  <asvg:svgBlip xmlns:asvg="http://schemas.microsoft.com/office/drawing/2016/SVG/main" r:embed="rId8"/>
                </a:ext>
              </a:extLst>
            </a:blip>
            <a:stretch>
              <a:fillRect t="-21" b="-21"/>
            </a:stretch>
          </a:blipFill>
          <a:ln>
            <a:noFill/>
          </a:ln>
        </p:spPr>
        <p:txBody>
          <a:bodyPr/>
          <a:lstStyle/>
          <a:p>
            <a:endParaRPr lang="id-ID" sz="1500" noProof="0" dirty="0">
              <a:latin typeface="Nunito" pitchFamily="2" charset="0"/>
            </a:endParaRPr>
          </a:p>
        </p:txBody>
      </p:sp>
      <p:sp>
        <p:nvSpPr>
          <p:cNvPr id="171" name="Freeform 7">
            <a:extLst>
              <a:ext uri="{FF2B5EF4-FFF2-40B4-BE49-F238E27FC236}">
                <a16:creationId xmlns:a16="http://schemas.microsoft.com/office/drawing/2014/main" id="{BAC2DB15-EA7F-6AB1-7948-9B604F8D1E6B}"/>
              </a:ext>
            </a:extLst>
          </p:cNvPr>
          <p:cNvSpPr/>
          <p:nvPr/>
        </p:nvSpPr>
        <p:spPr>
          <a:xfrm rot="10800000">
            <a:off x="6513709" y="6048193"/>
            <a:ext cx="4342098" cy="3410474"/>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7">
              <a:extLst>
                <a:ext uri="{96DAC541-7B7A-43D3-8B79-37D633B846F1}">
                  <asvg:svgBlip xmlns:asvg="http://schemas.microsoft.com/office/drawing/2016/SVG/main" r:embed="rId8"/>
                </a:ext>
              </a:extLst>
            </a:blip>
            <a:stretch>
              <a:fillRect t="-21" b="-21"/>
            </a:stretch>
          </a:blipFill>
          <a:ln>
            <a:noFill/>
          </a:ln>
        </p:spPr>
        <p:txBody>
          <a:bodyPr/>
          <a:lstStyle/>
          <a:p>
            <a:endParaRPr lang="id-ID" sz="1500" noProof="0" dirty="0">
              <a:latin typeface="Nunito" pitchFamily="2" charset="0"/>
            </a:endParaRPr>
          </a:p>
        </p:txBody>
      </p:sp>
      <p:sp>
        <p:nvSpPr>
          <p:cNvPr id="21" name="TextBox 21">
            <a:extLst>
              <a:ext uri="{FF2B5EF4-FFF2-40B4-BE49-F238E27FC236}">
                <a16:creationId xmlns:a16="http://schemas.microsoft.com/office/drawing/2014/main" id="{C04376A1-8797-82C4-A237-00526CD39D81}"/>
              </a:ext>
            </a:extLst>
          </p:cNvPr>
          <p:cNvSpPr txBox="1"/>
          <p:nvPr/>
        </p:nvSpPr>
        <p:spPr>
          <a:xfrm>
            <a:off x="3810000" y="2692199"/>
            <a:ext cx="3537414" cy="2231453"/>
          </a:xfrm>
          <a:prstGeom prst="rect">
            <a:avLst/>
          </a:prstGeom>
          <a:ln>
            <a:noFill/>
          </a:ln>
        </p:spPr>
        <p:txBody>
          <a:bodyPr lIns="0" tIns="0" rIns="0" bIns="0" rtlCol="0" anchor="ctr"/>
          <a:lstStyle/>
          <a:p>
            <a:pPr marL="180000" lvl="4" indent="-113353" algn="just"/>
            <a:r>
              <a:rPr lang="id-ID" sz="1600" b="1" noProof="0" dirty="0">
                <a:solidFill>
                  <a:srgbClr val="000000"/>
                </a:solidFill>
                <a:latin typeface="Nunito" pitchFamily="2" charset="0"/>
                <a:ea typeface="Nunito Bold"/>
                <a:cs typeface="Nunito Bold"/>
                <a:sym typeface="Nunito Bold"/>
              </a:rPr>
              <a:t>Tahap 1</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16-18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16-21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15-19 Juli 2025</a:t>
            </a:r>
          </a:p>
          <a:p>
            <a:pPr marL="180000" lvl="4" algn="just"/>
            <a:r>
              <a:rPr lang="id-ID" sz="1600" b="1" noProof="0" dirty="0">
                <a:solidFill>
                  <a:srgbClr val="000000"/>
                </a:solidFill>
                <a:latin typeface="Nunito" pitchFamily="2" charset="0"/>
                <a:ea typeface="Nunito Bold"/>
                <a:cs typeface="Nunito Bold"/>
                <a:sym typeface="Nunito Bold"/>
              </a:rPr>
              <a:t>Tahap 2</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23-25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26-28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24-26 JuIi 2025</a:t>
            </a:r>
          </a:p>
          <a:p>
            <a:pPr marL="453411" lvl="4" algn="just"/>
            <a:endParaRPr lang="id-ID" sz="1600" b="1" noProof="0" dirty="0">
              <a:solidFill>
                <a:srgbClr val="000000"/>
              </a:solidFill>
              <a:latin typeface="Nunito" pitchFamily="2" charset="0"/>
              <a:ea typeface="Nunito Bold"/>
              <a:cs typeface="Nunito Bold"/>
              <a:sym typeface="Nunito Bold"/>
            </a:endParaRPr>
          </a:p>
        </p:txBody>
      </p:sp>
      <p:grpSp>
        <p:nvGrpSpPr>
          <p:cNvPr id="22" name="Group 22">
            <a:extLst>
              <a:ext uri="{FF2B5EF4-FFF2-40B4-BE49-F238E27FC236}">
                <a16:creationId xmlns:a16="http://schemas.microsoft.com/office/drawing/2014/main" id="{60D28BFF-8769-BC4D-99CC-108012809813}"/>
              </a:ext>
            </a:extLst>
          </p:cNvPr>
          <p:cNvGrpSpPr/>
          <p:nvPr/>
        </p:nvGrpSpPr>
        <p:grpSpPr>
          <a:xfrm>
            <a:off x="2971800" y="1667535"/>
            <a:ext cx="4382414" cy="1017990"/>
            <a:chOff x="-39329" y="0"/>
            <a:chExt cx="5126863" cy="1118108"/>
          </a:xfrm>
          <a:solidFill>
            <a:schemeClr val="accent3">
              <a:lumMod val="75000"/>
            </a:schemeClr>
          </a:solidFill>
        </p:grpSpPr>
        <p:sp>
          <p:nvSpPr>
            <p:cNvPr id="23" name="Freeform 23">
              <a:extLst>
                <a:ext uri="{FF2B5EF4-FFF2-40B4-BE49-F238E27FC236}">
                  <a16:creationId xmlns:a16="http://schemas.microsoft.com/office/drawing/2014/main" id="{1B6B7DD3-B0F7-59BE-2219-A1BF35C94565}"/>
                </a:ext>
              </a:extLst>
            </p:cNvPr>
            <p:cNvSpPr/>
            <p:nvPr/>
          </p:nvSpPr>
          <p:spPr>
            <a:xfrm>
              <a:off x="-39329" y="0"/>
              <a:ext cx="5126863" cy="1118108"/>
            </a:xfrm>
            <a:custGeom>
              <a:avLst/>
              <a:gdLst/>
              <a:ahLst/>
              <a:cxnLst/>
              <a:rect l="l" t="t" r="r" b="b"/>
              <a:pathLst>
                <a:path w="5126863" h="1118108">
                  <a:moveTo>
                    <a:pt x="322961" y="0"/>
                  </a:moveTo>
                  <a:cubicBezTo>
                    <a:pt x="144653" y="0"/>
                    <a:pt x="0" y="132334"/>
                    <a:pt x="0" y="295656"/>
                  </a:cubicBezTo>
                  <a:lnTo>
                    <a:pt x="0" y="1118108"/>
                  </a:lnTo>
                  <a:lnTo>
                    <a:pt x="5126863" y="1118108"/>
                  </a:lnTo>
                  <a:lnTo>
                    <a:pt x="5126863" y="295656"/>
                  </a:lnTo>
                  <a:cubicBezTo>
                    <a:pt x="5126863" y="132334"/>
                    <a:pt x="4982337" y="0"/>
                    <a:pt x="4803902" y="0"/>
                  </a:cubicBezTo>
                  <a:close/>
                </a:path>
              </a:pathLst>
            </a:custGeom>
            <a:grpFill/>
            <a:ln>
              <a:noFill/>
            </a:ln>
          </p:spPr>
          <p:txBody>
            <a:bodyPr/>
            <a:lstStyle/>
            <a:p>
              <a:endParaRPr lang="id-ID" sz="1500" noProof="0" dirty="0">
                <a:latin typeface="Nunito" pitchFamily="2" charset="0"/>
              </a:endParaRPr>
            </a:p>
          </p:txBody>
        </p:sp>
      </p:grpSp>
      <p:sp>
        <p:nvSpPr>
          <p:cNvPr id="26" name="TextBox 26">
            <a:extLst>
              <a:ext uri="{FF2B5EF4-FFF2-40B4-BE49-F238E27FC236}">
                <a16:creationId xmlns:a16="http://schemas.microsoft.com/office/drawing/2014/main" id="{F75AB1A7-B08C-F4FF-2B87-CDC5B68DD24E}"/>
              </a:ext>
            </a:extLst>
          </p:cNvPr>
          <p:cNvSpPr txBox="1"/>
          <p:nvPr/>
        </p:nvSpPr>
        <p:spPr>
          <a:xfrm>
            <a:off x="2889547" y="1757796"/>
            <a:ext cx="4464667" cy="927478"/>
          </a:xfrm>
          <a:prstGeom prst="rect">
            <a:avLst/>
          </a:prstGeom>
          <a:ln>
            <a:noFill/>
          </a:ln>
        </p:spPr>
        <p:txBody>
          <a:bodyPr lIns="0" tIns="0" rIns="0" bIns="0" rtlCol="0" anchor="ctr"/>
          <a:lstStyle/>
          <a:p>
            <a:pPr algn="ctr">
              <a:lnSpc>
                <a:spcPts val="2038"/>
              </a:lnSpc>
            </a:pPr>
            <a:r>
              <a:rPr lang="id-ID"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Pendaftaran, Verifikasi Berkas</a:t>
            </a:r>
          </a:p>
          <a:p>
            <a:pPr algn="ctr">
              <a:lnSpc>
                <a:spcPts val="2038"/>
              </a:lnSpc>
            </a:pPr>
            <a:r>
              <a:rPr lang="id-ID"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 dan Proses Seleksi</a:t>
            </a:r>
          </a:p>
        </p:txBody>
      </p:sp>
      <p:grpSp>
        <p:nvGrpSpPr>
          <p:cNvPr id="74" name="Group 74">
            <a:extLst>
              <a:ext uri="{FF2B5EF4-FFF2-40B4-BE49-F238E27FC236}">
                <a16:creationId xmlns:a16="http://schemas.microsoft.com/office/drawing/2014/main" id="{46DDB31C-1298-6A33-9913-050FEBE20FBF}"/>
              </a:ext>
            </a:extLst>
          </p:cNvPr>
          <p:cNvGrpSpPr/>
          <p:nvPr/>
        </p:nvGrpSpPr>
        <p:grpSpPr>
          <a:xfrm>
            <a:off x="6545507" y="8417797"/>
            <a:ext cx="4310299" cy="1038260"/>
            <a:chOff x="-269327" y="0"/>
            <a:chExt cx="4025265" cy="1093470"/>
          </a:xfrm>
          <a:solidFill>
            <a:srgbClr val="FFC000"/>
          </a:solidFill>
        </p:grpSpPr>
        <p:sp>
          <p:nvSpPr>
            <p:cNvPr id="75" name="Freeform 75">
              <a:extLst>
                <a:ext uri="{FF2B5EF4-FFF2-40B4-BE49-F238E27FC236}">
                  <a16:creationId xmlns:a16="http://schemas.microsoft.com/office/drawing/2014/main" id="{02B935E3-6F5D-9EE6-B491-B1A47BCECB8F}"/>
                </a:ext>
              </a:extLst>
            </p:cNvPr>
            <p:cNvSpPr/>
            <p:nvPr/>
          </p:nvSpPr>
          <p:spPr>
            <a:xfrm>
              <a:off x="-269327" y="0"/>
              <a:ext cx="4025265" cy="1093470"/>
            </a:xfrm>
            <a:custGeom>
              <a:avLst/>
              <a:gdLst/>
              <a:ahLst/>
              <a:cxnLst/>
              <a:rect l="l" t="t" r="r" b="b"/>
              <a:pathLst>
                <a:path w="4025265" h="1093470">
                  <a:moveTo>
                    <a:pt x="0" y="0"/>
                  </a:moveTo>
                  <a:lnTo>
                    <a:pt x="0" y="804418"/>
                  </a:lnTo>
                  <a:cubicBezTo>
                    <a:pt x="0" y="964057"/>
                    <a:pt x="113538" y="1093470"/>
                    <a:pt x="253492" y="1093470"/>
                  </a:cubicBezTo>
                  <a:lnTo>
                    <a:pt x="3770630" y="1093470"/>
                  </a:lnTo>
                  <a:cubicBezTo>
                    <a:pt x="3911727" y="1093470"/>
                    <a:pt x="4025265" y="964057"/>
                    <a:pt x="4025265" y="804418"/>
                  </a:cubicBezTo>
                  <a:lnTo>
                    <a:pt x="4025265" y="0"/>
                  </a:lnTo>
                  <a:close/>
                </a:path>
              </a:pathLst>
            </a:custGeom>
            <a:grpFill/>
            <a:ln>
              <a:noFill/>
            </a:ln>
          </p:spPr>
          <p:txBody>
            <a:bodyPr/>
            <a:lstStyle/>
            <a:p>
              <a:endParaRPr lang="id-ID" sz="1500" noProof="0" dirty="0">
                <a:latin typeface="Nunito" pitchFamily="2" charset="0"/>
              </a:endParaRPr>
            </a:p>
          </p:txBody>
        </p:sp>
      </p:grpSp>
      <p:grpSp>
        <p:nvGrpSpPr>
          <p:cNvPr id="76" name="Group 76">
            <a:extLst>
              <a:ext uri="{FF2B5EF4-FFF2-40B4-BE49-F238E27FC236}">
                <a16:creationId xmlns:a16="http://schemas.microsoft.com/office/drawing/2014/main" id="{A17CD1D8-0C15-AE77-3FDC-549C52E7BCC2}"/>
              </a:ext>
            </a:extLst>
          </p:cNvPr>
          <p:cNvGrpSpPr/>
          <p:nvPr/>
        </p:nvGrpSpPr>
        <p:grpSpPr>
          <a:xfrm>
            <a:off x="6781800" y="6835848"/>
            <a:ext cx="2787988" cy="2619017"/>
            <a:chOff x="0" y="0"/>
            <a:chExt cx="6340135" cy="2956176"/>
          </a:xfrm>
        </p:grpSpPr>
        <p:sp>
          <p:nvSpPr>
            <p:cNvPr id="77" name="Freeform 77">
              <a:extLst>
                <a:ext uri="{FF2B5EF4-FFF2-40B4-BE49-F238E27FC236}">
                  <a16:creationId xmlns:a16="http://schemas.microsoft.com/office/drawing/2014/main" id="{B02AFF89-6406-567C-C944-D107258F30BA}"/>
                </a:ext>
              </a:extLst>
            </p:cNvPr>
            <p:cNvSpPr/>
            <p:nvPr/>
          </p:nvSpPr>
          <p:spPr>
            <a:xfrm>
              <a:off x="0" y="0"/>
              <a:ext cx="4025279" cy="1093712"/>
            </a:xfrm>
            <a:custGeom>
              <a:avLst/>
              <a:gdLst/>
              <a:ahLst/>
              <a:cxnLst/>
              <a:rect l="l" t="t" r="r" b="b"/>
              <a:pathLst>
                <a:path w="4025279" h="1093712">
                  <a:moveTo>
                    <a:pt x="0" y="0"/>
                  </a:moveTo>
                  <a:lnTo>
                    <a:pt x="4025279" y="0"/>
                  </a:lnTo>
                  <a:lnTo>
                    <a:pt x="4025279" y="1093712"/>
                  </a:lnTo>
                  <a:lnTo>
                    <a:pt x="0" y="1093712"/>
                  </a:lnTo>
                  <a:close/>
                </a:path>
              </a:pathLst>
            </a:custGeom>
            <a:solidFill>
              <a:srgbClr val="000000">
                <a:alpha val="0"/>
              </a:srgbClr>
            </a:solidFill>
            <a:ln>
              <a:noFill/>
            </a:ln>
          </p:spPr>
          <p:txBody>
            <a:bodyPr/>
            <a:lstStyle/>
            <a:p>
              <a:endParaRPr lang="id-ID" sz="1500" noProof="0" dirty="0">
                <a:latin typeface="Nunito" pitchFamily="2" charset="0"/>
              </a:endParaRPr>
            </a:p>
          </p:txBody>
        </p:sp>
        <p:sp>
          <p:nvSpPr>
            <p:cNvPr id="78" name="TextBox 78">
              <a:extLst>
                <a:ext uri="{FF2B5EF4-FFF2-40B4-BE49-F238E27FC236}">
                  <a16:creationId xmlns:a16="http://schemas.microsoft.com/office/drawing/2014/main" id="{399B1ACE-A014-491A-6699-CF149AEA1293}"/>
                </a:ext>
              </a:extLst>
            </p:cNvPr>
            <p:cNvSpPr txBox="1"/>
            <p:nvPr/>
          </p:nvSpPr>
          <p:spPr>
            <a:xfrm>
              <a:off x="2314855" y="1862465"/>
              <a:ext cx="4025280" cy="1093711"/>
            </a:xfrm>
            <a:prstGeom prst="rect">
              <a:avLst/>
            </a:prstGeom>
            <a:ln>
              <a:noFill/>
            </a:ln>
          </p:spPr>
          <p:txBody>
            <a:bodyPr lIns="0" tIns="0" rIns="0" bIns="0" rtlCol="0" anchor="ctr"/>
            <a:lstStyle/>
            <a:p>
              <a:pPr algn="ctr">
                <a:lnSpc>
                  <a:spcPts val="2038"/>
                </a:lnSpc>
              </a:pPr>
              <a:r>
                <a:rPr lang="id-ID"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Pengumuman</a:t>
              </a:r>
            </a:p>
          </p:txBody>
        </p:sp>
      </p:grpSp>
      <p:grpSp>
        <p:nvGrpSpPr>
          <p:cNvPr id="119" name="Group 119">
            <a:extLst>
              <a:ext uri="{FF2B5EF4-FFF2-40B4-BE49-F238E27FC236}">
                <a16:creationId xmlns:a16="http://schemas.microsoft.com/office/drawing/2014/main" id="{C973968F-5151-C21E-7DC7-D3B092AE7AEF}"/>
              </a:ext>
            </a:extLst>
          </p:cNvPr>
          <p:cNvGrpSpPr/>
          <p:nvPr/>
        </p:nvGrpSpPr>
        <p:grpSpPr>
          <a:xfrm>
            <a:off x="14970878" y="5637085"/>
            <a:ext cx="23405" cy="27497"/>
            <a:chOff x="0" y="0"/>
            <a:chExt cx="35052" cy="39879"/>
          </a:xfrm>
        </p:grpSpPr>
        <p:sp>
          <p:nvSpPr>
            <p:cNvPr id="120" name="Freeform 120">
              <a:extLst>
                <a:ext uri="{FF2B5EF4-FFF2-40B4-BE49-F238E27FC236}">
                  <a16:creationId xmlns:a16="http://schemas.microsoft.com/office/drawing/2014/main" id="{27194876-2C2A-5378-B834-6556EF641346}"/>
                </a:ext>
              </a:extLst>
            </p:cNvPr>
            <p:cNvSpPr/>
            <p:nvPr/>
          </p:nvSpPr>
          <p:spPr>
            <a:xfrm>
              <a:off x="0" y="0"/>
              <a:ext cx="35052" cy="39878"/>
            </a:xfrm>
            <a:custGeom>
              <a:avLst/>
              <a:gdLst/>
              <a:ahLst/>
              <a:cxnLst/>
              <a:rect l="l" t="t" r="r" b="b"/>
              <a:pathLst>
                <a:path w="35052" h="39878">
                  <a:moveTo>
                    <a:pt x="18034" y="0"/>
                  </a:moveTo>
                  <a:cubicBezTo>
                    <a:pt x="8509" y="0"/>
                    <a:pt x="0" y="8382"/>
                    <a:pt x="0" y="20447"/>
                  </a:cubicBezTo>
                  <a:cubicBezTo>
                    <a:pt x="0" y="31369"/>
                    <a:pt x="8509" y="39878"/>
                    <a:pt x="18034" y="39878"/>
                  </a:cubicBezTo>
                  <a:cubicBezTo>
                    <a:pt x="27559" y="39878"/>
                    <a:pt x="34925" y="31369"/>
                    <a:pt x="34925" y="20447"/>
                  </a:cubicBezTo>
                  <a:cubicBezTo>
                    <a:pt x="35052" y="8382"/>
                    <a:pt x="27559" y="0"/>
                    <a:pt x="18034" y="0"/>
                  </a:cubicBezTo>
                  <a:close/>
                </a:path>
              </a:pathLst>
            </a:custGeom>
            <a:solidFill>
              <a:srgbClr val="EC3A3B"/>
            </a:solidFill>
            <a:ln>
              <a:noFill/>
            </a:ln>
          </p:spPr>
          <p:txBody>
            <a:bodyPr/>
            <a:lstStyle/>
            <a:p>
              <a:endParaRPr lang="id-ID" sz="1500" noProof="0" dirty="0">
                <a:latin typeface="Nunito" pitchFamily="2" charset="0"/>
              </a:endParaRPr>
            </a:p>
          </p:txBody>
        </p:sp>
      </p:grpSp>
      <p:cxnSp>
        <p:nvCxnSpPr>
          <p:cNvPr id="143" name="Straight Connector 142">
            <a:extLst>
              <a:ext uri="{FF2B5EF4-FFF2-40B4-BE49-F238E27FC236}">
                <a16:creationId xmlns:a16="http://schemas.microsoft.com/office/drawing/2014/main" id="{0223B8D3-ABE4-19AF-07C4-F2198478A1C2}"/>
              </a:ext>
            </a:extLst>
          </p:cNvPr>
          <p:cNvCxnSpPr>
            <a:cxnSpLocks/>
          </p:cNvCxnSpPr>
          <p:nvPr/>
        </p:nvCxnSpPr>
        <p:spPr>
          <a:xfrm flipV="1">
            <a:off x="1206249" y="5640839"/>
            <a:ext cx="15252951" cy="23742"/>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3" name="Freeform 128">
            <a:extLst>
              <a:ext uri="{FF2B5EF4-FFF2-40B4-BE49-F238E27FC236}">
                <a16:creationId xmlns:a16="http://schemas.microsoft.com/office/drawing/2014/main" id="{6CF80168-E4E0-363C-5B80-D9A2EB925141}"/>
              </a:ext>
            </a:extLst>
          </p:cNvPr>
          <p:cNvSpPr/>
          <p:nvPr/>
        </p:nvSpPr>
        <p:spPr>
          <a:xfrm>
            <a:off x="5033283" y="5519182"/>
            <a:ext cx="300717" cy="290798"/>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5" name="Freeform 128">
            <a:extLst>
              <a:ext uri="{FF2B5EF4-FFF2-40B4-BE49-F238E27FC236}">
                <a16:creationId xmlns:a16="http://schemas.microsoft.com/office/drawing/2014/main" id="{E8B973BC-C675-22C9-6645-19F724C428E5}"/>
              </a:ext>
            </a:extLst>
          </p:cNvPr>
          <p:cNvSpPr/>
          <p:nvPr/>
        </p:nvSpPr>
        <p:spPr>
          <a:xfrm>
            <a:off x="8534400" y="5519182"/>
            <a:ext cx="300717" cy="290798"/>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157" name="Freeform 128">
            <a:extLst>
              <a:ext uri="{FF2B5EF4-FFF2-40B4-BE49-F238E27FC236}">
                <a16:creationId xmlns:a16="http://schemas.microsoft.com/office/drawing/2014/main" id="{A7B24D35-3CAE-6D86-1D74-68060A798A58}"/>
              </a:ext>
            </a:extLst>
          </p:cNvPr>
          <p:cNvSpPr/>
          <p:nvPr/>
        </p:nvSpPr>
        <p:spPr>
          <a:xfrm>
            <a:off x="12633099" y="5488232"/>
            <a:ext cx="300717" cy="290798"/>
          </a:xfrm>
          <a:custGeom>
            <a:avLst/>
            <a:gdLst/>
            <a:ahLst/>
            <a:cxnLst/>
            <a:rect l="l" t="t" r="r" b="b"/>
            <a:pathLst>
              <a:path w="1380998" h="1417828">
                <a:moveTo>
                  <a:pt x="689864" y="0"/>
                </a:moveTo>
                <a:cubicBezTo>
                  <a:pt x="308991" y="0"/>
                  <a:pt x="0" y="316992"/>
                  <a:pt x="0" y="708914"/>
                </a:cubicBezTo>
                <a:cubicBezTo>
                  <a:pt x="0" y="1099693"/>
                  <a:pt x="308991" y="1417828"/>
                  <a:pt x="689864" y="1417828"/>
                </a:cubicBezTo>
                <a:cubicBezTo>
                  <a:pt x="1072007" y="1417828"/>
                  <a:pt x="1380871" y="1099693"/>
                  <a:pt x="1380871" y="708914"/>
                </a:cubicBezTo>
                <a:cubicBezTo>
                  <a:pt x="1380998" y="316992"/>
                  <a:pt x="1072007" y="0"/>
                  <a:pt x="689864" y="0"/>
                </a:cubicBezTo>
                <a:close/>
              </a:path>
            </a:pathLst>
          </a:custGeom>
          <a:solidFill>
            <a:srgbClr val="EFEFEF"/>
          </a:solidFill>
          <a:ln>
            <a:noFill/>
          </a:ln>
        </p:spPr>
        <p:txBody>
          <a:bodyPr/>
          <a:lstStyle/>
          <a:p>
            <a:endParaRPr lang="id-ID" sz="1500" noProof="0" dirty="0">
              <a:latin typeface="Nunito" pitchFamily="2" charset="0"/>
            </a:endParaRPr>
          </a:p>
        </p:txBody>
      </p:sp>
      <p:sp>
        <p:nvSpPr>
          <p:cNvPr id="2" name="TextBox 9">
            <a:extLst>
              <a:ext uri="{FF2B5EF4-FFF2-40B4-BE49-F238E27FC236}">
                <a16:creationId xmlns:a16="http://schemas.microsoft.com/office/drawing/2014/main" id="{2D4F1315-A188-32A6-3472-B98955BA6FB8}"/>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3" name="AutoShape 10">
            <a:extLst>
              <a:ext uri="{FF2B5EF4-FFF2-40B4-BE49-F238E27FC236}">
                <a16:creationId xmlns:a16="http://schemas.microsoft.com/office/drawing/2014/main" id="{E3C71227-1056-8435-CA2F-B726B1E06A10}"/>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4" name="TextBox 9">
            <a:extLst>
              <a:ext uri="{FF2B5EF4-FFF2-40B4-BE49-F238E27FC236}">
                <a16:creationId xmlns:a16="http://schemas.microsoft.com/office/drawing/2014/main" id="{AC0B66D5-35D0-4140-34F7-AD82063A794E}"/>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0" name="TextBox 21">
            <a:extLst>
              <a:ext uri="{FF2B5EF4-FFF2-40B4-BE49-F238E27FC236}">
                <a16:creationId xmlns:a16="http://schemas.microsoft.com/office/drawing/2014/main" id="{003781B8-94AE-CEDF-B445-E715184525C3}"/>
              </a:ext>
            </a:extLst>
          </p:cNvPr>
          <p:cNvSpPr txBox="1"/>
          <p:nvPr/>
        </p:nvSpPr>
        <p:spPr>
          <a:xfrm>
            <a:off x="7399691" y="6519668"/>
            <a:ext cx="2866065" cy="1932177"/>
          </a:xfrm>
          <a:prstGeom prst="rect">
            <a:avLst/>
          </a:prstGeom>
          <a:ln>
            <a:noFill/>
          </a:ln>
        </p:spPr>
        <p:txBody>
          <a:bodyPr lIns="0" tIns="0" rIns="0" bIns="0" rtlCol="0" anchor="ctr"/>
          <a:lstStyle/>
          <a:p>
            <a:pPr marL="180000" lvl="4" indent="-113353" algn="just"/>
            <a:r>
              <a:rPr lang="id-ID" sz="1600" b="1" noProof="0" dirty="0">
                <a:solidFill>
                  <a:srgbClr val="000000"/>
                </a:solidFill>
                <a:latin typeface="Nunito" pitchFamily="2" charset="0"/>
                <a:ea typeface="Nunito Bold"/>
                <a:cs typeface="Nunito Bold"/>
                <a:sym typeface="Nunito Bold"/>
              </a:rPr>
              <a:t>Tahap 1</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19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23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19 Juli 2025</a:t>
            </a:r>
          </a:p>
          <a:p>
            <a:pPr marL="180000" lvl="4" algn="just"/>
            <a:r>
              <a:rPr lang="id-ID" sz="1600" b="1" noProof="0" dirty="0">
                <a:solidFill>
                  <a:srgbClr val="000000"/>
                </a:solidFill>
                <a:latin typeface="Nunito" pitchFamily="2" charset="0"/>
                <a:ea typeface="Nunito Bold"/>
                <a:cs typeface="Nunito Bold"/>
                <a:sym typeface="Nunito Bold"/>
              </a:rPr>
              <a:t>Tahap 2</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26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30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26 JuIi 2025</a:t>
            </a:r>
          </a:p>
          <a:p>
            <a:pPr marL="453411" lvl="4" algn="just"/>
            <a:endParaRPr lang="id-ID" sz="1400" b="1" noProof="0" dirty="0">
              <a:solidFill>
                <a:srgbClr val="000000"/>
              </a:solidFill>
              <a:latin typeface="Nunito" pitchFamily="2" charset="0"/>
              <a:ea typeface="Nunito Bold"/>
              <a:cs typeface="Nunito Bold"/>
              <a:sym typeface="Nunito Bold"/>
            </a:endParaRPr>
          </a:p>
        </p:txBody>
      </p:sp>
      <p:sp>
        <p:nvSpPr>
          <p:cNvPr id="32" name="Freeform 7">
            <a:extLst>
              <a:ext uri="{FF2B5EF4-FFF2-40B4-BE49-F238E27FC236}">
                <a16:creationId xmlns:a16="http://schemas.microsoft.com/office/drawing/2014/main" id="{F25802D6-DBDE-555B-9BE8-490CD0C4C900}"/>
              </a:ext>
            </a:extLst>
          </p:cNvPr>
          <p:cNvSpPr/>
          <p:nvPr/>
        </p:nvSpPr>
        <p:spPr>
          <a:xfrm>
            <a:off x="10593102" y="1671829"/>
            <a:ext cx="4342098" cy="3410474"/>
          </a:xfrm>
          <a:custGeom>
            <a:avLst/>
            <a:gdLst/>
            <a:ahLst/>
            <a:cxnLst/>
            <a:rect l="l" t="t" r="r" b="b"/>
            <a:pathLst>
              <a:path w="3039314" h="2430420">
                <a:moveTo>
                  <a:pt x="0" y="0"/>
                </a:moveTo>
                <a:lnTo>
                  <a:pt x="3039314" y="0"/>
                </a:lnTo>
                <a:lnTo>
                  <a:pt x="3039314" y="2430420"/>
                </a:lnTo>
                <a:lnTo>
                  <a:pt x="0" y="2430420"/>
                </a:lnTo>
                <a:lnTo>
                  <a:pt x="0" y="0"/>
                </a:lnTo>
                <a:close/>
              </a:path>
            </a:pathLst>
          </a:custGeom>
          <a:blipFill>
            <a:blip r:embed="rId7">
              <a:extLst>
                <a:ext uri="{96DAC541-7B7A-43D3-8B79-37D633B846F1}">
                  <asvg:svgBlip xmlns:asvg="http://schemas.microsoft.com/office/drawing/2016/SVG/main" r:embed="rId8"/>
                </a:ext>
              </a:extLst>
            </a:blip>
            <a:stretch>
              <a:fillRect t="-21" b="-21"/>
            </a:stretch>
          </a:blipFill>
          <a:ln>
            <a:noFill/>
          </a:ln>
        </p:spPr>
        <p:txBody>
          <a:bodyPr/>
          <a:lstStyle/>
          <a:p>
            <a:endParaRPr lang="id-ID" sz="1500" noProof="0" dirty="0">
              <a:latin typeface="Nunito" pitchFamily="2" charset="0"/>
            </a:endParaRPr>
          </a:p>
        </p:txBody>
      </p:sp>
      <p:sp>
        <p:nvSpPr>
          <p:cNvPr id="25" name="TextBox 21">
            <a:extLst>
              <a:ext uri="{FF2B5EF4-FFF2-40B4-BE49-F238E27FC236}">
                <a16:creationId xmlns:a16="http://schemas.microsoft.com/office/drawing/2014/main" id="{E5050995-20CF-DBE5-C509-0167B24E7012}"/>
              </a:ext>
            </a:extLst>
          </p:cNvPr>
          <p:cNvSpPr txBox="1"/>
          <p:nvPr/>
        </p:nvSpPr>
        <p:spPr>
          <a:xfrm>
            <a:off x="11360815" y="2854738"/>
            <a:ext cx="2866065" cy="1932177"/>
          </a:xfrm>
          <a:prstGeom prst="rect">
            <a:avLst/>
          </a:prstGeom>
          <a:ln>
            <a:noFill/>
          </a:ln>
        </p:spPr>
        <p:txBody>
          <a:bodyPr lIns="0" tIns="0" rIns="0" bIns="0" rtlCol="0" anchor="ctr"/>
          <a:lstStyle/>
          <a:p>
            <a:pPr marL="180000" lvl="4" indent="-113353" algn="just"/>
            <a:r>
              <a:rPr lang="id-ID" sz="1600" b="1" noProof="0" dirty="0">
                <a:solidFill>
                  <a:srgbClr val="000000"/>
                </a:solidFill>
                <a:latin typeface="Nunito" pitchFamily="2" charset="0"/>
                <a:ea typeface="Nunito Bold"/>
                <a:cs typeface="Nunito Bold"/>
                <a:sym typeface="Nunito Bold"/>
              </a:rPr>
              <a:t>Tahap 1</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20-21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24-25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21-22 Juli 2025</a:t>
            </a:r>
          </a:p>
          <a:p>
            <a:pPr marL="180000" lvl="4" algn="just"/>
            <a:r>
              <a:rPr lang="id-ID" sz="1600" b="1" noProof="0" dirty="0">
                <a:solidFill>
                  <a:srgbClr val="000000"/>
                </a:solidFill>
                <a:latin typeface="Nunito" pitchFamily="2" charset="0"/>
                <a:ea typeface="Nunito Bold"/>
                <a:cs typeface="Nunito Bold"/>
                <a:sym typeface="Nunito Bold"/>
              </a:rPr>
              <a:t>Tahap 2</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PAUD: 28-30 Juni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SLB: 1 – 2 Juli 2025</a:t>
            </a:r>
          </a:p>
          <a:p>
            <a:pPr marL="180000" lvl="4" indent="-285750" algn="just">
              <a:buFont typeface="Arial" panose="020B0604020202020204" pitchFamily="34" charset="0"/>
              <a:buChar char="•"/>
            </a:pPr>
            <a:r>
              <a:rPr lang="id-ID" sz="1600" noProof="0" dirty="0">
                <a:solidFill>
                  <a:srgbClr val="000000"/>
                </a:solidFill>
                <a:latin typeface="Nunito" pitchFamily="2" charset="0"/>
                <a:ea typeface="Nunito Bold"/>
                <a:cs typeface="Nunito Bold"/>
                <a:sym typeface="Nunito Bold"/>
              </a:rPr>
              <a:t>SKB: 28-29 JuIi 2025</a:t>
            </a:r>
          </a:p>
          <a:p>
            <a:pPr marL="453411" lvl="4" algn="just"/>
            <a:endParaRPr lang="id-ID" sz="1600" b="1" noProof="0" dirty="0">
              <a:solidFill>
                <a:srgbClr val="000000"/>
              </a:solidFill>
              <a:latin typeface="Nunito" pitchFamily="2" charset="0"/>
              <a:ea typeface="Nunito Bold"/>
              <a:cs typeface="Nunito Bold"/>
              <a:sym typeface="Nunito Bold"/>
            </a:endParaRPr>
          </a:p>
        </p:txBody>
      </p:sp>
      <p:grpSp>
        <p:nvGrpSpPr>
          <p:cNvPr id="33" name="Group 22">
            <a:extLst>
              <a:ext uri="{FF2B5EF4-FFF2-40B4-BE49-F238E27FC236}">
                <a16:creationId xmlns:a16="http://schemas.microsoft.com/office/drawing/2014/main" id="{30FDB973-28CC-BB39-654F-152269C630CD}"/>
              </a:ext>
            </a:extLst>
          </p:cNvPr>
          <p:cNvGrpSpPr/>
          <p:nvPr/>
        </p:nvGrpSpPr>
        <p:grpSpPr>
          <a:xfrm>
            <a:off x="10591800" y="1674681"/>
            <a:ext cx="4344504" cy="1017990"/>
            <a:chOff x="-39329" y="0"/>
            <a:chExt cx="5126863" cy="1118108"/>
          </a:xfrm>
          <a:solidFill>
            <a:schemeClr val="accent6">
              <a:lumMod val="75000"/>
            </a:schemeClr>
          </a:solidFill>
        </p:grpSpPr>
        <p:sp>
          <p:nvSpPr>
            <p:cNvPr id="34" name="Freeform 23">
              <a:extLst>
                <a:ext uri="{FF2B5EF4-FFF2-40B4-BE49-F238E27FC236}">
                  <a16:creationId xmlns:a16="http://schemas.microsoft.com/office/drawing/2014/main" id="{FD4DABBB-5EA8-C051-9DB3-E41993D089B3}"/>
                </a:ext>
              </a:extLst>
            </p:cNvPr>
            <p:cNvSpPr/>
            <p:nvPr/>
          </p:nvSpPr>
          <p:spPr>
            <a:xfrm>
              <a:off x="-39329" y="0"/>
              <a:ext cx="5126863" cy="1118108"/>
            </a:xfrm>
            <a:custGeom>
              <a:avLst/>
              <a:gdLst/>
              <a:ahLst/>
              <a:cxnLst/>
              <a:rect l="l" t="t" r="r" b="b"/>
              <a:pathLst>
                <a:path w="5126863" h="1118108">
                  <a:moveTo>
                    <a:pt x="322961" y="0"/>
                  </a:moveTo>
                  <a:cubicBezTo>
                    <a:pt x="144653" y="0"/>
                    <a:pt x="0" y="132334"/>
                    <a:pt x="0" y="295656"/>
                  </a:cubicBezTo>
                  <a:lnTo>
                    <a:pt x="0" y="1118108"/>
                  </a:lnTo>
                  <a:lnTo>
                    <a:pt x="5126863" y="1118108"/>
                  </a:lnTo>
                  <a:lnTo>
                    <a:pt x="5126863" y="295656"/>
                  </a:lnTo>
                  <a:cubicBezTo>
                    <a:pt x="5126863" y="132334"/>
                    <a:pt x="4982337" y="0"/>
                    <a:pt x="4803902" y="0"/>
                  </a:cubicBezTo>
                  <a:close/>
                </a:path>
              </a:pathLst>
            </a:custGeom>
            <a:grpFill/>
            <a:ln>
              <a:noFill/>
            </a:ln>
          </p:spPr>
          <p:txBody>
            <a:bodyPr/>
            <a:lstStyle/>
            <a:p>
              <a:endParaRPr lang="id-ID" sz="1500" noProof="0" dirty="0">
                <a:latin typeface="Nunito" pitchFamily="2" charset="0"/>
              </a:endParaRPr>
            </a:p>
          </p:txBody>
        </p:sp>
      </p:grpSp>
      <p:sp>
        <p:nvSpPr>
          <p:cNvPr id="29" name="TextBox 26">
            <a:extLst>
              <a:ext uri="{FF2B5EF4-FFF2-40B4-BE49-F238E27FC236}">
                <a16:creationId xmlns:a16="http://schemas.microsoft.com/office/drawing/2014/main" id="{C21A347D-5AFD-B3D4-47D8-EAA1D56C80CA}"/>
              </a:ext>
            </a:extLst>
          </p:cNvPr>
          <p:cNvSpPr txBox="1"/>
          <p:nvPr/>
        </p:nvSpPr>
        <p:spPr>
          <a:xfrm>
            <a:off x="10820400" y="1814851"/>
            <a:ext cx="3905655" cy="803087"/>
          </a:xfrm>
          <a:prstGeom prst="rect">
            <a:avLst/>
          </a:prstGeom>
          <a:ln>
            <a:noFill/>
          </a:ln>
        </p:spPr>
        <p:txBody>
          <a:bodyPr lIns="0" tIns="0" rIns="0" bIns="0" rtlCol="0" anchor="ctr"/>
          <a:lstStyle/>
          <a:p>
            <a:pPr algn="ctr">
              <a:lnSpc>
                <a:spcPts val="2038"/>
              </a:lnSpc>
            </a:pPr>
            <a:r>
              <a:rPr lang="id-ID" b="1" noProof="0" dirty="0">
                <a:solidFill>
                  <a:srgbClr val="FFFFFF"/>
                </a:solidFill>
                <a:effectLst>
                  <a:outerShdw blurRad="38100" dist="38100" dir="2700000" algn="tl">
                    <a:srgbClr val="000000">
                      <a:alpha val="43137"/>
                    </a:srgbClr>
                  </a:outerShdw>
                </a:effectLst>
                <a:latin typeface="Nunito" pitchFamily="2" charset="0"/>
                <a:ea typeface="Nunito Bold"/>
                <a:cs typeface="Nunito Bold"/>
                <a:sym typeface="Nunito Bold"/>
              </a:rPr>
              <a:t>Daftar Ulang</a:t>
            </a:r>
          </a:p>
        </p:txBody>
      </p:sp>
      <p:sp>
        <p:nvSpPr>
          <p:cNvPr id="5" name="TextBox 12">
            <a:extLst>
              <a:ext uri="{FF2B5EF4-FFF2-40B4-BE49-F238E27FC236}">
                <a16:creationId xmlns:a16="http://schemas.microsoft.com/office/drawing/2014/main" id="{4D71A97E-6BB4-76A7-E7FB-4262390AB578}"/>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928516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6E9EC0F8-C9C5-6F99-B7D1-E0C7B5F0C94C}"/>
            </a:ext>
          </a:extLst>
        </p:cNvPr>
        <p:cNvGrpSpPr/>
        <p:nvPr/>
      </p:nvGrpSpPr>
      <p:grpSpPr>
        <a:xfrm>
          <a:off x="0" y="0"/>
          <a:ext cx="0" cy="0"/>
          <a:chOff x="0" y="0"/>
          <a:chExt cx="0" cy="0"/>
        </a:xfrm>
      </p:grpSpPr>
      <p:sp>
        <p:nvSpPr>
          <p:cNvPr id="12" name="Freeform 2">
            <a:extLst>
              <a:ext uri="{FF2B5EF4-FFF2-40B4-BE49-F238E27FC236}">
                <a16:creationId xmlns:a16="http://schemas.microsoft.com/office/drawing/2014/main" id="{D93B7B1A-9954-8179-DA32-BBD2178E72C6}"/>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9" name="AutoShape 10">
            <a:extLst>
              <a:ext uri="{FF2B5EF4-FFF2-40B4-BE49-F238E27FC236}">
                <a16:creationId xmlns:a16="http://schemas.microsoft.com/office/drawing/2014/main" id="{7631187D-50E8-2F61-F4F7-DF9B98368C97}"/>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grpSp>
        <p:nvGrpSpPr>
          <p:cNvPr id="5" name="Group 5">
            <a:extLst>
              <a:ext uri="{FF2B5EF4-FFF2-40B4-BE49-F238E27FC236}">
                <a16:creationId xmlns:a16="http://schemas.microsoft.com/office/drawing/2014/main" id="{CE291AB3-4DEA-3C7A-0C8F-1FAB1DC2A8AC}"/>
              </a:ext>
            </a:extLst>
          </p:cNvPr>
          <p:cNvGrpSpPr/>
          <p:nvPr/>
        </p:nvGrpSpPr>
        <p:grpSpPr>
          <a:xfrm>
            <a:off x="16925730" y="294250"/>
            <a:ext cx="1138333" cy="1273302"/>
            <a:chOff x="0" y="0"/>
            <a:chExt cx="1517777" cy="1697736"/>
          </a:xfrm>
        </p:grpSpPr>
        <p:sp>
          <p:nvSpPr>
            <p:cNvPr id="6" name="Freeform 6">
              <a:extLst>
                <a:ext uri="{FF2B5EF4-FFF2-40B4-BE49-F238E27FC236}">
                  <a16:creationId xmlns:a16="http://schemas.microsoft.com/office/drawing/2014/main" id="{B3186371-BE4C-E4F7-10F4-F0AD7C54404B}"/>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4"/>
              <a:stretch>
                <a:fillRect t="-2290" b="-2290"/>
              </a:stretch>
            </a:blipFill>
          </p:spPr>
          <p:txBody>
            <a:bodyPr/>
            <a:lstStyle/>
            <a:p>
              <a:endParaRPr lang="id-ID" noProof="0" dirty="0"/>
            </a:p>
          </p:txBody>
        </p:sp>
      </p:grpSp>
      <p:sp>
        <p:nvSpPr>
          <p:cNvPr id="8" name="Freeform 8">
            <a:extLst>
              <a:ext uri="{FF2B5EF4-FFF2-40B4-BE49-F238E27FC236}">
                <a16:creationId xmlns:a16="http://schemas.microsoft.com/office/drawing/2014/main" id="{4C22A9AB-9090-5FDC-24C1-74E223162BE4}"/>
              </a:ext>
            </a:extLst>
          </p:cNvPr>
          <p:cNvSpPr/>
          <p:nvPr/>
        </p:nvSpPr>
        <p:spPr>
          <a:xfrm>
            <a:off x="1030164" y="1537586"/>
            <a:ext cx="15895566" cy="2322447"/>
          </a:xfrm>
          <a:custGeom>
            <a:avLst/>
            <a:gdLst/>
            <a:ahLst/>
            <a:cxnLst/>
            <a:rect l="l" t="t" r="r" b="b"/>
            <a:pathLst>
              <a:path w="21194088" h="3096596">
                <a:moveTo>
                  <a:pt x="0" y="0"/>
                </a:moveTo>
                <a:lnTo>
                  <a:pt x="21194088" y="0"/>
                </a:lnTo>
                <a:lnTo>
                  <a:pt x="21194088" y="3096596"/>
                </a:lnTo>
                <a:lnTo>
                  <a:pt x="0" y="3096596"/>
                </a:lnTo>
                <a:close/>
              </a:path>
            </a:pathLst>
          </a:custGeom>
          <a:solidFill>
            <a:srgbClr val="000000">
              <a:alpha val="0"/>
            </a:srgbClr>
          </a:solidFill>
        </p:spPr>
        <p:txBody>
          <a:bodyPr/>
          <a:lstStyle/>
          <a:p>
            <a:endParaRPr lang="id-ID" noProof="0" dirty="0"/>
          </a:p>
        </p:txBody>
      </p:sp>
      <p:sp>
        <p:nvSpPr>
          <p:cNvPr id="28" name="TextBox 28">
            <a:extLst>
              <a:ext uri="{FF2B5EF4-FFF2-40B4-BE49-F238E27FC236}">
                <a16:creationId xmlns:a16="http://schemas.microsoft.com/office/drawing/2014/main" id="{60F8E98C-34E8-18C8-5DFF-EFDCBE20D169}"/>
              </a:ext>
            </a:extLst>
          </p:cNvPr>
          <p:cNvSpPr txBox="1"/>
          <p:nvPr/>
        </p:nvSpPr>
        <p:spPr>
          <a:xfrm>
            <a:off x="1028700" y="474438"/>
            <a:ext cx="14252616"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LAYANAN INFORMASI PMB DKI JAKARTA</a:t>
            </a:r>
          </a:p>
        </p:txBody>
      </p:sp>
      <p:sp>
        <p:nvSpPr>
          <p:cNvPr id="13" name="Freeform 17">
            <a:extLst>
              <a:ext uri="{FF2B5EF4-FFF2-40B4-BE49-F238E27FC236}">
                <a16:creationId xmlns:a16="http://schemas.microsoft.com/office/drawing/2014/main" id="{D7B64524-840B-5D0A-706E-B9195A6EC4AB}"/>
              </a:ext>
            </a:extLst>
          </p:cNvPr>
          <p:cNvSpPr/>
          <p:nvPr/>
        </p:nvSpPr>
        <p:spPr>
          <a:xfrm>
            <a:off x="2743200" y="1537586"/>
            <a:ext cx="14112979" cy="7882673"/>
          </a:xfrm>
          <a:custGeom>
            <a:avLst/>
            <a:gdLst/>
            <a:ahLst/>
            <a:cxnLst/>
            <a:rect l="l" t="t" r="r" b="b"/>
            <a:pathLst>
              <a:path w="14112979" h="8297662">
                <a:moveTo>
                  <a:pt x="0" y="0"/>
                </a:moveTo>
                <a:lnTo>
                  <a:pt x="14112979" y="0"/>
                </a:lnTo>
                <a:lnTo>
                  <a:pt x="14112979" y="8297662"/>
                </a:lnTo>
                <a:lnTo>
                  <a:pt x="0" y="82976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d-ID" noProof="0" dirty="0"/>
          </a:p>
        </p:txBody>
      </p:sp>
      <p:grpSp>
        <p:nvGrpSpPr>
          <p:cNvPr id="14" name="Group 18">
            <a:extLst>
              <a:ext uri="{FF2B5EF4-FFF2-40B4-BE49-F238E27FC236}">
                <a16:creationId xmlns:a16="http://schemas.microsoft.com/office/drawing/2014/main" id="{DD967882-CCF9-D3AC-D945-6F95134018A1}"/>
              </a:ext>
            </a:extLst>
          </p:cNvPr>
          <p:cNvGrpSpPr/>
          <p:nvPr/>
        </p:nvGrpSpPr>
        <p:grpSpPr>
          <a:xfrm>
            <a:off x="3875908" y="1762046"/>
            <a:ext cx="12823994" cy="7709466"/>
            <a:chOff x="0" y="-38100"/>
            <a:chExt cx="17098659" cy="10279288"/>
          </a:xfrm>
        </p:grpSpPr>
        <p:sp>
          <p:nvSpPr>
            <p:cNvPr id="15" name="Freeform 19">
              <a:extLst>
                <a:ext uri="{FF2B5EF4-FFF2-40B4-BE49-F238E27FC236}">
                  <a16:creationId xmlns:a16="http://schemas.microsoft.com/office/drawing/2014/main" id="{F86DCAEC-C6E7-A5AE-B5F5-1D52316B142D}"/>
                </a:ext>
              </a:extLst>
            </p:cNvPr>
            <p:cNvSpPr/>
            <p:nvPr/>
          </p:nvSpPr>
          <p:spPr>
            <a:xfrm>
              <a:off x="0" y="0"/>
              <a:ext cx="17098659" cy="10241188"/>
            </a:xfrm>
            <a:custGeom>
              <a:avLst/>
              <a:gdLst/>
              <a:ahLst/>
              <a:cxnLst/>
              <a:rect l="l" t="t" r="r" b="b"/>
              <a:pathLst>
                <a:path w="17098659" h="10241188">
                  <a:moveTo>
                    <a:pt x="0" y="0"/>
                  </a:moveTo>
                  <a:lnTo>
                    <a:pt x="17098659" y="0"/>
                  </a:lnTo>
                  <a:lnTo>
                    <a:pt x="17098659" y="10241188"/>
                  </a:lnTo>
                  <a:lnTo>
                    <a:pt x="0" y="10241188"/>
                  </a:lnTo>
                  <a:close/>
                </a:path>
              </a:pathLst>
            </a:custGeom>
            <a:solidFill>
              <a:srgbClr val="000000">
                <a:alpha val="0"/>
              </a:srgbClr>
            </a:solidFill>
          </p:spPr>
          <p:txBody>
            <a:bodyPr/>
            <a:lstStyle/>
            <a:p>
              <a:endParaRPr lang="id-ID" noProof="0" dirty="0"/>
            </a:p>
          </p:txBody>
        </p:sp>
        <p:sp>
          <p:nvSpPr>
            <p:cNvPr id="29" name="TextBox 20">
              <a:extLst>
                <a:ext uri="{FF2B5EF4-FFF2-40B4-BE49-F238E27FC236}">
                  <a16:creationId xmlns:a16="http://schemas.microsoft.com/office/drawing/2014/main" id="{F732C654-099E-77A4-C5FE-2A83584470FE}"/>
                </a:ext>
              </a:extLst>
            </p:cNvPr>
            <p:cNvSpPr txBox="1"/>
            <p:nvPr/>
          </p:nvSpPr>
          <p:spPr>
            <a:xfrm>
              <a:off x="0" y="-38100"/>
              <a:ext cx="17098659" cy="10279288"/>
            </a:xfrm>
            <a:prstGeom prst="rect">
              <a:avLst/>
            </a:prstGeom>
          </p:spPr>
          <p:txBody>
            <a:bodyPr lIns="0" tIns="0" rIns="0" bIns="0" rtlCol="0" anchor="t"/>
            <a:lstStyle/>
            <a:p>
              <a:pPr algn="just">
                <a:lnSpc>
                  <a:spcPts val="3358"/>
                </a:lnSpc>
              </a:pPr>
              <a:r>
                <a:rPr lang="id-ID" sz="2400" noProof="0" dirty="0">
                  <a:solidFill>
                    <a:srgbClr val="000000"/>
                  </a:solidFill>
                  <a:latin typeface="Nunito"/>
                  <a:ea typeface="Nunito"/>
                  <a:cs typeface="Nunito"/>
                  <a:sym typeface="Nunito"/>
                </a:rPr>
                <a:t>Dinas Pendidikan Provinsi DKI Jakarta terus berkomitmen meningkatkan akses &amp;  pelayanan PMB DKI Jakarta tahun 2024 dengan menyediakan layanan informasi secara luring &amp; daring di tingkat satuan pendidikan, kabupaten/kota, dan provinsi di DKI Jakarta.  </a:t>
              </a:r>
            </a:p>
            <a:p>
              <a:pPr algn="just">
                <a:lnSpc>
                  <a:spcPts val="3358"/>
                </a:lnSpc>
              </a:pPr>
              <a:endParaRPr lang="id-ID" sz="2400" noProof="0" dirty="0">
                <a:solidFill>
                  <a:srgbClr val="000000"/>
                </a:solidFill>
                <a:latin typeface="Nunito"/>
                <a:ea typeface="Nunito"/>
                <a:cs typeface="Nunito"/>
                <a:sym typeface="Nunito"/>
              </a:endParaRPr>
            </a:p>
            <a:p>
              <a:pPr marL="890270" lvl="4" indent="-178054" algn="just">
                <a:lnSpc>
                  <a:spcPts val="3358"/>
                </a:lnSpc>
                <a:buAutoNum type="arabicPeriod"/>
              </a:pPr>
              <a:r>
                <a:rPr lang="id-ID" sz="2400" b="1" noProof="0" dirty="0">
                  <a:solidFill>
                    <a:srgbClr val="000000"/>
                  </a:solidFill>
                  <a:latin typeface="Nunito Bold"/>
                  <a:ea typeface="Nunito Bold"/>
                  <a:cs typeface="Nunito Bold"/>
                  <a:sym typeface="Nunito Bold"/>
                </a:rPr>
                <a:t>Posko PMB tingkat Satuan Pendidikan</a:t>
              </a:r>
            </a:p>
            <a:p>
              <a:pPr marL="890270" lvl="4" indent="-178054" algn="l">
                <a:lnSpc>
                  <a:spcPts val="3358"/>
                </a:lnSpc>
              </a:pPr>
              <a:r>
                <a:rPr lang="id-ID" sz="2400" noProof="0" dirty="0">
                  <a:solidFill>
                    <a:srgbClr val="000000"/>
                  </a:solidFill>
                  <a:latin typeface="Nunito"/>
                  <a:ea typeface="Nunito"/>
                  <a:cs typeface="Nunito"/>
                  <a:sym typeface="Nunito"/>
                </a:rPr>
                <a:t>	Posko PMB tingkat satuan pendidikan tersebar di setiap satuan pendidikan negeri di DKI Jakarta. </a:t>
              </a:r>
            </a:p>
            <a:p>
              <a:pPr marL="890270" lvl="4" indent="-178054" algn="just">
                <a:lnSpc>
                  <a:spcPts val="3358"/>
                </a:lnSpc>
              </a:pPr>
              <a:endParaRPr lang="id-ID" sz="2400" noProof="0" dirty="0">
                <a:solidFill>
                  <a:srgbClr val="000000"/>
                </a:solidFill>
                <a:latin typeface="Nunito"/>
                <a:ea typeface="Nunito"/>
                <a:cs typeface="Nunito"/>
                <a:sym typeface="Nunito"/>
              </a:endParaRPr>
            </a:p>
            <a:p>
              <a:pPr marL="890270" lvl="4" indent="-178054" algn="just">
                <a:lnSpc>
                  <a:spcPts val="3358"/>
                </a:lnSpc>
              </a:pPr>
              <a:r>
                <a:rPr lang="id-ID" sz="2400" b="1" noProof="0" dirty="0">
                  <a:solidFill>
                    <a:srgbClr val="000000"/>
                  </a:solidFill>
                  <a:latin typeface="Nunito Bold"/>
                  <a:ea typeface="Nunito Bold"/>
                  <a:cs typeface="Nunito Bold"/>
                  <a:sym typeface="Nunito Bold"/>
                </a:rPr>
                <a:t>2. Posko PMB tingkat wilayah Kota/Kabupaten</a:t>
              </a:r>
            </a:p>
            <a:p>
              <a:pPr marL="890270" lvl="4" indent="-178054" algn="just">
                <a:lnSpc>
                  <a:spcPts val="3358"/>
                </a:lnSpc>
              </a:pPr>
              <a:r>
                <a:rPr lang="id-ID" sz="2400" noProof="0" dirty="0">
                  <a:solidFill>
                    <a:srgbClr val="000000"/>
                  </a:solidFill>
                  <a:latin typeface="Nunito"/>
                  <a:ea typeface="Nunito"/>
                  <a:cs typeface="Nunito"/>
                  <a:sym typeface="Nunito"/>
                </a:rPr>
                <a:t>	Posko PMB tingkat wilayah Kota/Kabupaten administrasi hadir secara luring tersebar di 11 (sebelas) titik di Jakarta dan hadir secara daring melalui 22 (dua puluh dua) nomor telepon &amp; </a:t>
              </a:r>
              <a:r>
                <a:rPr lang="id-ID" sz="2400" i="1" noProof="0" dirty="0">
                  <a:solidFill>
                    <a:srgbClr val="000000"/>
                  </a:solidFill>
                  <a:latin typeface="Nunito Italics"/>
                  <a:ea typeface="Nunito Italics"/>
                  <a:cs typeface="Nunito Italics"/>
                  <a:sym typeface="Nunito Italics"/>
                </a:rPr>
                <a:t>whatsapp. </a:t>
              </a:r>
            </a:p>
            <a:p>
              <a:pPr marL="890270" lvl="4" indent="-178054" algn="just">
                <a:lnSpc>
                  <a:spcPts val="3358"/>
                </a:lnSpc>
              </a:pPr>
              <a:endParaRPr lang="id-ID" sz="2400" i="1" noProof="0" dirty="0">
                <a:solidFill>
                  <a:srgbClr val="000000"/>
                </a:solidFill>
                <a:latin typeface="Nunito Italics"/>
                <a:ea typeface="Nunito Italics"/>
                <a:cs typeface="Nunito Italics"/>
                <a:sym typeface="Nunito Italics"/>
              </a:endParaRPr>
            </a:p>
            <a:p>
              <a:pPr marL="890270" lvl="4" indent="-178054" algn="just">
                <a:lnSpc>
                  <a:spcPts val="3358"/>
                </a:lnSpc>
              </a:pPr>
              <a:r>
                <a:rPr lang="id-ID" sz="2400" b="1" noProof="0" dirty="0">
                  <a:solidFill>
                    <a:srgbClr val="000000"/>
                  </a:solidFill>
                  <a:latin typeface="Nunito Bold"/>
                  <a:ea typeface="Nunito Bold"/>
                  <a:cs typeface="Nunito Bold"/>
                  <a:sym typeface="Nunito Bold"/>
                </a:rPr>
                <a:t>3. Posko PMB tingkat Provinsi DKI Jakarta</a:t>
              </a:r>
            </a:p>
            <a:p>
              <a:pPr marL="890270" lvl="4" indent="-178054" algn="just">
                <a:lnSpc>
                  <a:spcPts val="3358"/>
                </a:lnSpc>
              </a:pPr>
              <a:r>
                <a:rPr lang="id-ID" sz="2400" noProof="0" dirty="0">
                  <a:solidFill>
                    <a:srgbClr val="000000"/>
                  </a:solidFill>
                  <a:latin typeface="Nunito"/>
                  <a:ea typeface="Nunito"/>
                  <a:cs typeface="Nunito"/>
                  <a:sym typeface="Nunito"/>
                </a:rPr>
                <a:t>	Posko PMB tingkat Provinsi DKI Jakarta hadir secara luring di Kantor Dinas Pendidikan Provinsi DKI Jakarta dan hadir secara daring melalui kanal </a:t>
              </a:r>
              <a:r>
                <a:rPr lang="id-ID" sz="2400" i="1" noProof="0" dirty="0">
                  <a:solidFill>
                    <a:srgbClr val="000000"/>
                  </a:solidFill>
                  <a:latin typeface="Nunito Italics"/>
                  <a:ea typeface="Nunito Italics"/>
                  <a:cs typeface="Nunito Italics"/>
                  <a:sym typeface="Nunito Italics"/>
                </a:rPr>
                <a:t>website</a:t>
              </a:r>
              <a:r>
                <a:rPr lang="id-ID" sz="2400" noProof="0" dirty="0">
                  <a:solidFill>
                    <a:srgbClr val="000000"/>
                  </a:solidFill>
                  <a:latin typeface="Nunito"/>
                  <a:ea typeface="Nunito"/>
                  <a:cs typeface="Nunito"/>
                  <a:sym typeface="Nunito"/>
                </a:rPr>
                <a:t>, media sosial, dan telepon. </a:t>
              </a:r>
            </a:p>
            <a:p>
              <a:pPr marL="890270" lvl="4" indent="-178054" algn="just">
                <a:lnSpc>
                  <a:spcPts val="3358"/>
                </a:lnSpc>
              </a:pPr>
              <a:endParaRPr lang="id-ID" sz="2400" noProof="0" dirty="0">
                <a:solidFill>
                  <a:srgbClr val="000000"/>
                </a:solidFill>
                <a:latin typeface="Nunito"/>
                <a:ea typeface="Nunito"/>
                <a:cs typeface="Nunito"/>
                <a:sym typeface="Nunito"/>
              </a:endParaRPr>
            </a:p>
          </p:txBody>
        </p:sp>
      </p:grpSp>
      <p:grpSp>
        <p:nvGrpSpPr>
          <p:cNvPr id="30" name="Group 21">
            <a:extLst>
              <a:ext uri="{FF2B5EF4-FFF2-40B4-BE49-F238E27FC236}">
                <a16:creationId xmlns:a16="http://schemas.microsoft.com/office/drawing/2014/main" id="{68911C3F-8D11-29C7-15FD-13FBE13540BC}"/>
              </a:ext>
            </a:extLst>
          </p:cNvPr>
          <p:cNvGrpSpPr/>
          <p:nvPr/>
        </p:nvGrpSpPr>
        <p:grpSpPr>
          <a:xfrm>
            <a:off x="372850" y="1569651"/>
            <a:ext cx="3867436" cy="7850608"/>
            <a:chOff x="0" y="0"/>
            <a:chExt cx="5156581" cy="10698480"/>
          </a:xfrm>
        </p:grpSpPr>
        <p:sp>
          <p:nvSpPr>
            <p:cNvPr id="33" name="Freeform 22">
              <a:extLst>
                <a:ext uri="{FF2B5EF4-FFF2-40B4-BE49-F238E27FC236}">
                  <a16:creationId xmlns:a16="http://schemas.microsoft.com/office/drawing/2014/main" id="{A48C287F-365C-ABFA-CFCD-147B32B2B9AB}"/>
                </a:ext>
              </a:extLst>
            </p:cNvPr>
            <p:cNvSpPr/>
            <p:nvPr/>
          </p:nvSpPr>
          <p:spPr>
            <a:xfrm>
              <a:off x="0" y="0"/>
              <a:ext cx="5156581" cy="10698480"/>
            </a:xfrm>
            <a:custGeom>
              <a:avLst/>
              <a:gdLst/>
              <a:ahLst/>
              <a:cxnLst/>
              <a:rect l="l" t="t" r="r" b="b"/>
              <a:pathLst>
                <a:path w="5156581" h="10698480">
                  <a:moveTo>
                    <a:pt x="0" y="0"/>
                  </a:moveTo>
                  <a:lnTo>
                    <a:pt x="5156581" y="0"/>
                  </a:lnTo>
                  <a:lnTo>
                    <a:pt x="5156581" y="10698480"/>
                  </a:lnTo>
                  <a:lnTo>
                    <a:pt x="0" y="10698480"/>
                  </a:lnTo>
                  <a:lnTo>
                    <a:pt x="0" y="0"/>
                  </a:lnTo>
                  <a:close/>
                </a:path>
              </a:pathLst>
            </a:custGeom>
            <a:blipFill>
              <a:blip r:embed="rId7"/>
              <a:stretch>
                <a:fillRect t="-2736" b="-2736"/>
              </a:stretch>
            </a:blipFill>
          </p:spPr>
          <p:txBody>
            <a:bodyPr/>
            <a:lstStyle/>
            <a:p>
              <a:endParaRPr lang="id-ID" noProof="0" dirty="0"/>
            </a:p>
          </p:txBody>
        </p:sp>
      </p:grpSp>
      <p:sp>
        <p:nvSpPr>
          <p:cNvPr id="7" name="TextBox 9">
            <a:extLst>
              <a:ext uri="{FF2B5EF4-FFF2-40B4-BE49-F238E27FC236}">
                <a16:creationId xmlns:a16="http://schemas.microsoft.com/office/drawing/2014/main" id="{F64086FB-77FD-0B18-1A5D-48E521B7BD62}"/>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0" name="TextBox 9">
            <a:extLst>
              <a:ext uri="{FF2B5EF4-FFF2-40B4-BE49-F238E27FC236}">
                <a16:creationId xmlns:a16="http://schemas.microsoft.com/office/drawing/2014/main" id="{94E36F7F-ACF8-DB86-7852-1EE9B1CD8A21}"/>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pSp>
        <p:nvGrpSpPr>
          <p:cNvPr id="3" name="Group 3">
            <a:extLst>
              <a:ext uri="{FF2B5EF4-FFF2-40B4-BE49-F238E27FC236}">
                <a16:creationId xmlns:a16="http://schemas.microsoft.com/office/drawing/2014/main" id="{3079D0AC-797B-1B81-09AE-FFA8FBE30C90}"/>
              </a:ext>
            </a:extLst>
          </p:cNvPr>
          <p:cNvGrpSpPr/>
          <p:nvPr/>
        </p:nvGrpSpPr>
        <p:grpSpPr>
          <a:xfrm>
            <a:off x="15731010" y="294250"/>
            <a:ext cx="1194720" cy="1273302"/>
            <a:chOff x="0" y="0"/>
            <a:chExt cx="1592960" cy="1697736"/>
          </a:xfrm>
        </p:grpSpPr>
        <p:sp>
          <p:nvSpPr>
            <p:cNvPr id="4" name="Freeform 4">
              <a:extLst>
                <a:ext uri="{FF2B5EF4-FFF2-40B4-BE49-F238E27FC236}">
                  <a16:creationId xmlns:a16="http://schemas.microsoft.com/office/drawing/2014/main" id="{569F3C1C-BCC5-D54A-DC9F-07D99360599F}"/>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8"/>
              <a:stretch>
                <a:fillRect t="-137" b="-137"/>
              </a:stretch>
            </a:blipFill>
          </p:spPr>
          <p:txBody>
            <a:bodyPr/>
            <a:lstStyle/>
            <a:p>
              <a:endParaRPr lang="id-ID" noProof="0" dirty="0"/>
            </a:p>
          </p:txBody>
        </p:sp>
      </p:grpSp>
      <p:sp>
        <p:nvSpPr>
          <p:cNvPr id="2" name="TextBox 12">
            <a:extLst>
              <a:ext uri="{FF2B5EF4-FFF2-40B4-BE49-F238E27FC236}">
                <a16:creationId xmlns:a16="http://schemas.microsoft.com/office/drawing/2014/main" id="{C4FBD1AD-AF19-8017-F64C-221EF2847B13}"/>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296774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76EB4F1A-2B33-F34D-C286-32A3D778AF4A}"/>
            </a:ext>
          </a:extLst>
        </p:cNvPr>
        <p:cNvGrpSpPr/>
        <p:nvPr/>
      </p:nvGrpSpPr>
      <p:grpSpPr>
        <a:xfrm>
          <a:off x="0" y="0"/>
          <a:ext cx="0" cy="0"/>
          <a:chOff x="0" y="0"/>
          <a:chExt cx="0" cy="0"/>
        </a:xfrm>
      </p:grpSpPr>
      <p:sp>
        <p:nvSpPr>
          <p:cNvPr id="16" name="Freeform 2">
            <a:extLst>
              <a:ext uri="{FF2B5EF4-FFF2-40B4-BE49-F238E27FC236}">
                <a16:creationId xmlns:a16="http://schemas.microsoft.com/office/drawing/2014/main" id="{EF24DD94-01CE-1B93-5708-A441367DBE48}"/>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3">
              <a:alphaModFix amt="15000"/>
              <a:extLst>
                <a:ext uri="{96DAC541-7B7A-43D3-8B79-37D633B846F1}">
                  <asvg:svgBlip xmlns:asvg="http://schemas.microsoft.com/office/drawing/2016/SVG/main" r:embed="rId4"/>
                </a:ext>
              </a:extLst>
            </a:blip>
            <a:stretch>
              <a:fillRect l="-103" t="-26375"/>
            </a:stretch>
          </a:blipFill>
        </p:spPr>
        <p:txBody>
          <a:bodyPr/>
          <a:lstStyle/>
          <a:p>
            <a:endParaRPr lang="id-ID" noProof="0" dirty="0"/>
          </a:p>
        </p:txBody>
      </p:sp>
      <p:sp>
        <p:nvSpPr>
          <p:cNvPr id="12" name="Freeform 17">
            <a:extLst>
              <a:ext uri="{FF2B5EF4-FFF2-40B4-BE49-F238E27FC236}">
                <a16:creationId xmlns:a16="http://schemas.microsoft.com/office/drawing/2014/main" id="{BB64C934-A76C-112C-9C82-BFFEE876E557}"/>
              </a:ext>
            </a:extLst>
          </p:cNvPr>
          <p:cNvSpPr/>
          <p:nvPr/>
        </p:nvSpPr>
        <p:spPr>
          <a:xfrm>
            <a:off x="2743200" y="1537586"/>
            <a:ext cx="14112979" cy="7922925"/>
          </a:xfrm>
          <a:custGeom>
            <a:avLst/>
            <a:gdLst/>
            <a:ahLst/>
            <a:cxnLst/>
            <a:rect l="l" t="t" r="r" b="b"/>
            <a:pathLst>
              <a:path w="14112979" h="8297662">
                <a:moveTo>
                  <a:pt x="0" y="0"/>
                </a:moveTo>
                <a:lnTo>
                  <a:pt x="14112979" y="0"/>
                </a:lnTo>
                <a:lnTo>
                  <a:pt x="14112979" y="8297662"/>
                </a:lnTo>
                <a:lnTo>
                  <a:pt x="0" y="82976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d-ID" noProof="0" dirty="0"/>
          </a:p>
        </p:txBody>
      </p:sp>
      <p:grpSp>
        <p:nvGrpSpPr>
          <p:cNvPr id="3" name="Group 3">
            <a:extLst>
              <a:ext uri="{FF2B5EF4-FFF2-40B4-BE49-F238E27FC236}">
                <a16:creationId xmlns:a16="http://schemas.microsoft.com/office/drawing/2014/main" id="{8308079B-782D-1ADF-479F-B970A74AF086}"/>
              </a:ext>
            </a:extLst>
          </p:cNvPr>
          <p:cNvGrpSpPr/>
          <p:nvPr/>
        </p:nvGrpSpPr>
        <p:grpSpPr>
          <a:xfrm>
            <a:off x="15731010" y="294250"/>
            <a:ext cx="1194720" cy="1273302"/>
            <a:chOff x="0" y="0"/>
            <a:chExt cx="1592960" cy="1697736"/>
          </a:xfrm>
        </p:grpSpPr>
        <p:sp>
          <p:nvSpPr>
            <p:cNvPr id="4" name="Freeform 4">
              <a:extLst>
                <a:ext uri="{FF2B5EF4-FFF2-40B4-BE49-F238E27FC236}">
                  <a16:creationId xmlns:a16="http://schemas.microsoft.com/office/drawing/2014/main" id="{E983943C-8D6E-42A6-AE7D-C8EE9EFD564B}"/>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7"/>
              <a:stretch>
                <a:fillRect t="-137" b="-137"/>
              </a:stretch>
            </a:blipFill>
          </p:spPr>
          <p:txBody>
            <a:bodyPr/>
            <a:lstStyle/>
            <a:p>
              <a:endParaRPr lang="id-ID" noProof="0" dirty="0"/>
            </a:p>
          </p:txBody>
        </p:sp>
      </p:grpSp>
      <p:grpSp>
        <p:nvGrpSpPr>
          <p:cNvPr id="5" name="Group 5">
            <a:extLst>
              <a:ext uri="{FF2B5EF4-FFF2-40B4-BE49-F238E27FC236}">
                <a16:creationId xmlns:a16="http://schemas.microsoft.com/office/drawing/2014/main" id="{37732052-1E6A-4AAB-13CB-2F46653C67D0}"/>
              </a:ext>
            </a:extLst>
          </p:cNvPr>
          <p:cNvGrpSpPr/>
          <p:nvPr/>
        </p:nvGrpSpPr>
        <p:grpSpPr>
          <a:xfrm>
            <a:off x="16925730" y="294250"/>
            <a:ext cx="1138333" cy="1273302"/>
            <a:chOff x="0" y="0"/>
            <a:chExt cx="1517777" cy="1697736"/>
          </a:xfrm>
        </p:grpSpPr>
        <p:sp>
          <p:nvSpPr>
            <p:cNvPr id="6" name="Freeform 6">
              <a:extLst>
                <a:ext uri="{FF2B5EF4-FFF2-40B4-BE49-F238E27FC236}">
                  <a16:creationId xmlns:a16="http://schemas.microsoft.com/office/drawing/2014/main" id="{4625730F-460E-D597-19B5-720471401F14}"/>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8"/>
              <a:stretch>
                <a:fillRect t="-2290" b="-2290"/>
              </a:stretch>
            </a:blipFill>
          </p:spPr>
          <p:txBody>
            <a:bodyPr/>
            <a:lstStyle/>
            <a:p>
              <a:endParaRPr lang="id-ID" noProof="0" dirty="0"/>
            </a:p>
          </p:txBody>
        </p:sp>
      </p:grpSp>
      <p:sp>
        <p:nvSpPr>
          <p:cNvPr id="28" name="TextBox 28">
            <a:extLst>
              <a:ext uri="{FF2B5EF4-FFF2-40B4-BE49-F238E27FC236}">
                <a16:creationId xmlns:a16="http://schemas.microsoft.com/office/drawing/2014/main" id="{CF40439E-9A2C-3D21-27F5-0B84EF09E4B1}"/>
              </a:ext>
            </a:extLst>
          </p:cNvPr>
          <p:cNvSpPr txBox="1"/>
          <p:nvPr/>
        </p:nvSpPr>
        <p:spPr>
          <a:xfrm>
            <a:off x="1028700" y="474438"/>
            <a:ext cx="14252616"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LAYANAN INFORMASI PMB DKI JAKARTA</a:t>
            </a:r>
          </a:p>
        </p:txBody>
      </p:sp>
      <p:sp>
        <p:nvSpPr>
          <p:cNvPr id="9" name="TextBox 9">
            <a:extLst>
              <a:ext uri="{FF2B5EF4-FFF2-40B4-BE49-F238E27FC236}">
                <a16:creationId xmlns:a16="http://schemas.microsoft.com/office/drawing/2014/main" id="{B1A5EF2E-E598-0D06-65E5-A22899964350}"/>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0" name="AutoShape 10">
            <a:extLst>
              <a:ext uri="{FF2B5EF4-FFF2-40B4-BE49-F238E27FC236}">
                <a16:creationId xmlns:a16="http://schemas.microsoft.com/office/drawing/2014/main" id="{04F919EB-13A6-679F-7619-C1A11A61A200}"/>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1" name="TextBox 9">
            <a:extLst>
              <a:ext uri="{FF2B5EF4-FFF2-40B4-BE49-F238E27FC236}">
                <a16:creationId xmlns:a16="http://schemas.microsoft.com/office/drawing/2014/main" id="{03848C76-0E72-9669-F068-50E2E389382E}"/>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graphicFrame>
        <p:nvGraphicFramePr>
          <p:cNvPr id="2" name="Table 1">
            <a:extLst>
              <a:ext uri="{FF2B5EF4-FFF2-40B4-BE49-F238E27FC236}">
                <a16:creationId xmlns:a16="http://schemas.microsoft.com/office/drawing/2014/main" id="{267A722E-AFDD-8CD8-CACA-C7A9C3E8D7DF}"/>
              </a:ext>
            </a:extLst>
          </p:cNvPr>
          <p:cNvGraphicFramePr>
            <a:graphicFrameLocks noGrp="1"/>
          </p:cNvGraphicFramePr>
          <p:nvPr>
            <p:extLst>
              <p:ext uri="{D42A27DB-BD31-4B8C-83A1-F6EECF244321}">
                <p14:modId xmlns:p14="http://schemas.microsoft.com/office/powerpoint/2010/main" val="3263050315"/>
              </p:ext>
            </p:extLst>
          </p:nvPr>
        </p:nvGraphicFramePr>
        <p:xfrm>
          <a:off x="3886200" y="1714500"/>
          <a:ext cx="12725400" cy="7627403"/>
        </p:xfrm>
        <a:graphic>
          <a:graphicData uri="http://schemas.openxmlformats.org/drawingml/2006/table">
            <a:tbl>
              <a:tblPr>
                <a:tableStyleId>{5C22544A-7EE6-4342-B048-85BDC9FD1C3A}</a:tableStyleId>
              </a:tblPr>
              <a:tblGrid>
                <a:gridCol w="2448373">
                  <a:extLst>
                    <a:ext uri="{9D8B030D-6E8A-4147-A177-3AD203B41FA5}">
                      <a16:colId xmlns:a16="http://schemas.microsoft.com/office/drawing/2014/main" val="1017228275"/>
                    </a:ext>
                  </a:extLst>
                </a:gridCol>
                <a:gridCol w="2498883">
                  <a:extLst>
                    <a:ext uri="{9D8B030D-6E8A-4147-A177-3AD203B41FA5}">
                      <a16:colId xmlns:a16="http://schemas.microsoft.com/office/drawing/2014/main" val="4189051025"/>
                    </a:ext>
                  </a:extLst>
                </a:gridCol>
                <a:gridCol w="3357872">
                  <a:extLst>
                    <a:ext uri="{9D8B030D-6E8A-4147-A177-3AD203B41FA5}">
                      <a16:colId xmlns:a16="http://schemas.microsoft.com/office/drawing/2014/main" val="1913628375"/>
                    </a:ext>
                  </a:extLst>
                </a:gridCol>
                <a:gridCol w="4420272">
                  <a:extLst>
                    <a:ext uri="{9D8B030D-6E8A-4147-A177-3AD203B41FA5}">
                      <a16:colId xmlns:a16="http://schemas.microsoft.com/office/drawing/2014/main" val="461719396"/>
                    </a:ext>
                  </a:extLst>
                </a:gridCol>
              </a:tblGrid>
              <a:tr h="528693">
                <a:tc>
                  <a:txBody>
                    <a:bodyPr/>
                    <a:lstStyle/>
                    <a:p>
                      <a:pPr algn="ctr" fontAlgn="ctr">
                        <a:lnSpc>
                          <a:spcPct val="100000"/>
                        </a:lnSpc>
                      </a:pPr>
                      <a:r>
                        <a:rPr lang="id-ID" sz="1600" b="1" u="none" strike="noStrike" noProof="0">
                          <a:effectLst/>
                          <a:latin typeface="Nunito" pitchFamily="2" charset="0"/>
                        </a:rPr>
                        <a:t>Wilayah</a:t>
                      </a:r>
                      <a:endParaRPr lang="id-ID" sz="1600" b="1" u="none" strike="noStrike" noProof="0" dirty="0">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11A"/>
                    </a:solidFill>
                  </a:tcPr>
                </a:tc>
                <a:tc>
                  <a:txBody>
                    <a:bodyPr/>
                    <a:lstStyle/>
                    <a:p>
                      <a:pPr algn="ctr" fontAlgn="b">
                        <a:lnSpc>
                          <a:spcPct val="100000"/>
                        </a:lnSpc>
                      </a:pPr>
                      <a:r>
                        <a:rPr lang="id-ID" sz="1600" b="1" u="none" strike="noStrike" noProof="0">
                          <a:effectLst/>
                          <a:latin typeface="Nunito" pitchFamily="2" charset="0"/>
                        </a:rPr>
                        <a:t>No HP</a:t>
                      </a:r>
                      <a:endParaRPr lang="id-ID" sz="1600" b="1"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11A"/>
                    </a:solidFill>
                  </a:tcPr>
                </a:tc>
                <a:tc>
                  <a:txBody>
                    <a:bodyPr/>
                    <a:lstStyle/>
                    <a:p>
                      <a:pPr algn="ctr" fontAlgn="b">
                        <a:lnSpc>
                          <a:spcPct val="100000"/>
                        </a:lnSpc>
                      </a:pPr>
                      <a:r>
                        <a:rPr lang="id-ID" sz="1600" b="1" u="none" strike="noStrike" noProof="0">
                          <a:effectLst/>
                          <a:latin typeface="Nunito" pitchFamily="2" charset="0"/>
                        </a:rPr>
                        <a:t>Whatsapp/telepon</a:t>
                      </a:r>
                      <a:endParaRPr lang="id-ID" sz="1600" b="1"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11A"/>
                    </a:solidFill>
                  </a:tcPr>
                </a:tc>
                <a:tc>
                  <a:txBody>
                    <a:bodyPr/>
                    <a:lstStyle/>
                    <a:p>
                      <a:pPr algn="ctr" fontAlgn="ctr">
                        <a:lnSpc>
                          <a:spcPct val="100000"/>
                        </a:lnSpc>
                      </a:pPr>
                      <a:r>
                        <a:rPr lang="id-ID" sz="1600" b="1" u="none" strike="noStrike" noProof="0">
                          <a:effectLst/>
                          <a:latin typeface="Nunito" pitchFamily="2" charset="0"/>
                        </a:rPr>
                        <a:t>Posko Wilayah</a:t>
                      </a:r>
                      <a:endParaRPr lang="id-ID" sz="1600" b="1"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B11A"/>
                    </a:solidFill>
                  </a:tcPr>
                </a:tc>
                <a:extLst>
                  <a:ext uri="{0D108BD9-81ED-4DB2-BD59-A6C34878D82A}">
                    <a16:rowId xmlns:a16="http://schemas.microsoft.com/office/drawing/2014/main" val="251720318"/>
                  </a:ext>
                </a:extLst>
              </a:tr>
              <a:tr h="312583">
                <a:tc rowSpan="2">
                  <a:txBody>
                    <a:bodyPr/>
                    <a:lstStyle/>
                    <a:p>
                      <a:pPr algn="ctr" fontAlgn="ctr">
                        <a:lnSpc>
                          <a:spcPct val="100000"/>
                        </a:lnSpc>
                      </a:pPr>
                      <a:r>
                        <a:rPr lang="id-ID" sz="1600" u="none" strike="noStrike" noProof="0">
                          <a:effectLst/>
                          <a:latin typeface="Nunito" pitchFamily="2" charset="0"/>
                        </a:rPr>
                        <a:t>Jakarta Pusat 1</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087712357970</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SMK Negeri 1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875939"/>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082113496772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2394578287"/>
                  </a:ext>
                </a:extLst>
              </a:tr>
              <a:tr h="312583">
                <a:tc rowSpan="2">
                  <a:txBody>
                    <a:bodyPr/>
                    <a:lstStyle/>
                    <a:p>
                      <a:pPr algn="ctr" fontAlgn="ctr">
                        <a:lnSpc>
                          <a:spcPct val="100000"/>
                        </a:lnSpc>
                      </a:pPr>
                      <a:r>
                        <a:rPr lang="id-ID" sz="1600" u="none" strike="noStrike" noProof="0">
                          <a:effectLst/>
                          <a:latin typeface="Nunito" pitchFamily="2" charset="0"/>
                        </a:rPr>
                        <a:t>Jakarta Pusat 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087723267754</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SMK Negeri 14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7794046"/>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085212419399</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1192926221"/>
                  </a:ext>
                </a:extLst>
              </a:tr>
              <a:tr h="312583">
                <a:tc rowSpan="2">
                  <a:txBody>
                    <a:bodyPr/>
                    <a:lstStyle/>
                    <a:p>
                      <a:pPr algn="ctr" fontAlgn="ctr">
                        <a:lnSpc>
                          <a:spcPct val="100000"/>
                        </a:lnSpc>
                      </a:pPr>
                      <a:r>
                        <a:rPr lang="id-ID" sz="1600" u="none" strike="noStrike" noProof="0">
                          <a:effectLst/>
                          <a:latin typeface="Nunito" pitchFamily="2" charset="0"/>
                        </a:rPr>
                        <a:t>Jakarta Barat 1</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082246525540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SMP Negeri 108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31243"/>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082113601014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1804384466"/>
                  </a:ext>
                </a:extLst>
              </a:tr>
              <a:tr h="312583">
                <a:tc rowSpan="2">
                  <a:txBody>
                    <a:bodyPr/>
                    <a:lstStyle/>
                    <a:p>
                      <a:pPr algn="ctr" fontAlgn="ctr">
                        <a:lnSpc>
                          <a:spcPct val="100000"/>
                        </a:lnSpc>
                      </a:pPr>
                      <a:r>
                        <a:rPr lang="id-ID" sz="1600" u="none" strike="noStrike" noProof="0">
                          <a:effectLst/>
                          <a:latin typeface="Nunito" pitchFamily="2" charset="0"/>
                        </a:rPr>
                        <a:t>Jakarta Barat 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085353580932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SMA Negeri 78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147011"/>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085353580933</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1298597913"/>
                  </a:ext>
                </a:extLst>
              </a:tr>
              <a:tr h="312583">
                <a:tc rowSpan="2">
                  <a:txBody>
                    <a:bodyPr/>
                    <a:lstStyle/>
                    <a:p>
                      <a:pPr algn="ctr" fontAlgn="ctr">
                        <a:lnSpc>
                          <a:spcPct val="100000"/>
                        </a:lnSpc>
                      </a:pPr>
                      <a:r>
                        <a:rPr lang="id-ID" sz="1600" u="none" strike="noStrike" noProof="0">
                          <a:effectLst/>
                          <a:latin typeface="Nunito" pitchFamily="2" charset="0"/>
                        </a:rPr>
                        <a:t>Jakarta Selatan 1</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082125269215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SDN Cipete Selatan 03</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310822"/>
                  </a:ext>
                </a:extLst>
              </a:tr>
              <a:tr h="366442">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082125269208</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3824817784"/>
                  </a:ext>
                </a:extLst>
              </a:tr>
              <a:tr h="312583">
                <a:tc rowSpan="2">
                  <a:txBody>
                    <a:bodyPr/>
                    <a:lstStyle/>
                    <a:p>
                      <a:pPr algn="ctr" fontAlgn="ctr">
                        <a:lnSpc>
                          <a:spcPct val="100000"/>
                        </a:lnSpc>
                      </a:pPr>
                      <a:r>
                        <a:rPr lang="id-ID" sz="1600" u="none" strike="noStrike" noProof="0">
                          <a:effectLst/>
                          <a:latin typeface="Nunito" pitchFamily="2" charset="0"/>
                        </a:rPr>
                        <a:t>Jakarta Selatan 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085947191250</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SMA Negeri 70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583910"/>
                  </a:ext>
                </a:extLst>
              </a:tr>
              <a:tr h="366442">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081325295316</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1036810937"/>
                  </a:ext>
                </a:extLst>
              </a:tr>
              <a:tr h="312583">
                <a:tc rowSpan="2">
                  <a:txBody>
                    <a:bodyPr/>
                    <a:lstStyle/>
                    <a:p>
                      <a:pPr algn="ctr" fontAlgn="ctr">
                        <a:lnSpc>
                          <a:spcPct val="100000"/>
                        </a:lnSpc>
                      </a:pPr>
                      <a:r>
                        <a:rPr lang="id-ID" sz="1600" u="none" strike="noStrike" noProof="0">
                          <a:effectLst/>
                          <a:latin typeface="Nunito" pitchFamily="2" charset="0"/>
                        </a:rPr>
                        <a:t>Jakarta Timur 1</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087729946630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SMK Negeri 26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102672"/>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082114886889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1363852477"/>
                  </a:ext>
                </a:extLst>
              </a:tr>
              <a:tr h="312583">
                <a:tc rowSpan="2">
                  <a:txBody>
                    <a:bodyPr/>
                    <a:lstStyle/>
                    <a:p>
                      <a:pPr algn="ctr" fontAlgn="ctr">
                        <a:lnSpc>
                          <a:spcPct val="100000"/>
                        </a:lnSpc>
                      </a:pPr>
                      <a:r>
                        <a:rPr lang="id-ID" sz="1600" u="none" strike="noStrike" noProof="0">
                          <a:effectLst/>
                          <a:latin typeface="Nunito" pitchFamily="2" charset="0"/>
                        </a:rPr>
                        <a:t>Jakarta Timur 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085138743097</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SMP Negeri 103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479390"/>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085138743096</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4191113116"/>
                  </a:ext>
                </a:extLst>
              </a:tr>
              <a:tr h="312583">
                <a:tc rowSpan="2">
                  <a:txBody>
                    <a:bodyPr/>
                    <a:lstStyle/>
                    <a:p>
                      <a:pPr algn="ctr" fontAlgn="ctr">
                        <a:lnSpc>
                          <a:spcPct val="100000"/>
                        </a:lnSpc>
                      </a:pPr>
                      <a:r>
                        <a:rPr lang="id-ID" sz="1600" u="none" strike="noStrike" noProof="0">
                          <a:effectLst/>
                          <a:latin typeface="Nunito" pitchFamily="2" charset="0"/>
                        </a:rPr>
                        <a:t>Jakarta Utara 1</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081998213356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SMP Negeri 95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758214"/>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087721928627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3654490640"/>
                  </a:ext>
                </a:extLst>
              </a:tr>
              <a:tr h="312583">
                <a:tc rowSpan="2">
                  <a:txBody>
                    <a:bodyPr/>
                    <a:lstStyle/>
                    <a:p>
                      <a:pPr algn="ctr" fontAlgn="ctr">
                        <a:lnSpc>
                          <a:spcPct val="100000"/>
                        </a:lnSpc>
                      </a:pPr>
                      <a:r>
                        <a:rPr lang="id-ID" sz="1600" u="none" strike="noStrike" noProof="0">
                          <a:effectLst/>
                          <a:latin typeface="Nunito" pitchFamily="2" charset="0"/>
                        </a:rPr>
                        <a:t>Jakarta Utara 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081234594275</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SMP Negeri 30 Jakarta</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833524"/>
                  </a:ext>
                </a:extLst>
              </a:tr>
              <a:tr h="312583">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081234594268</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3790712141"/>
                  </a:ext>
                </a:extLst>
              </a:tr>
              <a:tr h="312583">
                <a:tc rowSpan="2">
                  <a:txBody>
                    <a:bodyPr/>
                    <a:lstStyle/>
                    <a:p>
                      <a:pPr algn="ctr" fontAlgn="ctr">
                        <a:lnSpc>
                          <a:spcPct val="100000"/>
                        </a:lnSpc>
                      </a:pPr>
                      <a:r>
                        <a:rPr lang="id-ID" sz="1600" u="none" strike="noStrike" noProof="0">
                          <a:effectLst/>
                          <a:latin typeface="Nunito" pitchFamily="2" charset="0"/>
                        </a:rPr>
                        <a:t>Kep. Seribu</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081324938932</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a:effectLst/>
                          <a:latin typeface="Nunito" pitchFamily="2" charset="0"/>
                        </a:rPr>
                        <a:t>Whatsapp</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lnSpc>
                          <a:spcPct val="100000"/>
                        </a:lnSpc>
                      </a:pPr>
                      <a:r>
                        <a:rPr lang="id-ID" sz="1600" u="none" strike="noStrike" noProof="0">
                          <a:effectLst/>
                          <a:latin typeface="Nunito" pitchFamily="2" charset="0"/>
                        </a:rPr>
                        <a:t>Kantor Transit Suku Dinas Pendidikan Kab. Adm. Kepulauan Seribu </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067227"/>
                  </a:ext>
                </a:extLst>
              </a:tr>
              <a:tr h="426749">
                <a:tc vMerge="1">
                  <a:txBody>
                    <a:bodyPr/>
                    <a:lstStyle/>
                    <a:p>
                      <a:endParaRPr lang="en-ID"/>
                    </a:p>
                  </a:txBody>
                  <a:tcPr/>
                </a:tc>
                <a:tc>
                  <a:txBody>
                    <a:bodyPr/>
                    <a:lstStyle/>
                    <a:p>
                      <a:pPr algn="ctr" fontAlgn="b">
                        <a:lnSpc>
                          <a:spcPct val="100000"/>
                        </a:lnSpc>
                      </a:pPr>
                      <a:r>
                        <a:rPr lang="id-ID" sz="1600" u="none" strike="noStrike" noProof="0">
                          <a:effectLst/>
                          <a:latin typeface="Nunito" pitchFamily="2" charset="0"/>
                        </a:rPr>
                        <a:t>081324937594</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pPr>
                      <a:r>
                        <a:rPr lang="id-ID" sz="1600" u="none" strike="noStrike" noProof="0" dirty="0">
                          <a:effectLst/>
                          <a:latin typeface="Nunito" pitchFamily="2" charset="0"/>
                        </a:rPr>
                        <a:t>Telepon</a:t>
                      </a:r>
                      <a:endParaRPr lang="id-ID" sz="1600" b="0" i="0" u="none" strike="noStrike" noProof="0" dirty="0">
                        <a:solidFill>
                          <a:srgbClr val="000000"/>
                        </a:solidFill>
                        <a:effectLst/>
                        <a:latin typeface="Nunito" pitchFamily="2" charset="0"/>
                      </a:endParaRP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D"/>
                    </a:p>
                  </a:txBody>
                  <a:tcPr/>
                </a:tc>
                <a:extLst>
                  <a:ext uri="{0D108BD9-81ED-4DB2-BD59-A6C34878D82A}">
                    <a16:rowId xmlns:a16="http://schemas.microsoft.com/office/drawing/2014/main" val="3581589447"/>
                  </a:ext>
                </a:extLst>
              </a:tr>
            </a:tbl>
          </a:graphicData>
        </a:graphic>
      </p:graphicFrame>
      <p:grpSp>
        <p:nvGrpSpPr>
          <p:cNvPr id="30" name="Group 21">
            <a:extLst>
              <a:ext uri="{FF2B5EF4-FFF2-40B4-BE49-F238E27FC236}">
                <a16:creationId xmlns:a16="http://schemas.microsoft.com/office/drawing/2014/main" id="{A57524EA-7BAC-5968-D85B-B3046A6B7FFA}"/>
              </a:ext>
            </a:extLst>
          </p:cNvPr>
          <p:cNvGrpSpPr/>
          <p:nvPr/>
        </p:nvGrpSpPr>
        <p:grpSpPr>
          <a:xfrm>
            <a:off x="372850" y="1569650"/>
            <a:ext cx="3867436" cy="7890861"/>
            <a:chOff x="0" y="0"/>
            <a:chExt cx="5156581" cy="10698480"/>
          </a:xfrm>
        </p:grpSpPr>
        <p:sp>
          <p:nvSpPr>
            <p:cNvPr id="33" name="Freeform 22">
              <a:extLst>
                <a:ext uri="{FF2B5EF4-FFF2-40B4-BE49-F238E27FC236}">
                  <a16:creationId xmlns:a16="http://schemas.microsoft.com/office/drawing/2014/main" id="{47B065BC-B18F-17B3-0322-F2B1B0119068}"/>
                </a:ext>
              </a:extLst>
            </p:cNvPr>
            <p:cNvSpPr/>
            <p:nvPr/>
          </p:nvSpPr>
          <p:spPr>
            <a:xfrm>
              <a:off x="0" y="0"/>
              <a:ext cx="5156581" cy="10698480"/>
            </a:xfrm>
            <a:custGeom>
              <a:avLst/>
              <a:gdLst/>
              <a:ahLst/>
              <a:cxnLst/>
              <a:rect l="l" t="t" r="r" b="b"/>
              <a:pathLst>
                <a:path w="5156581" h="10698480">
                  <a:moveTo>
                    <a:pt x="0" y="0"/>
                  </a:moveTo>
                  <a:lnTo>
                    <a:pt x="5156581" y="0"/>
                  </a:lnTo>
                  <a:lnTo>
                    <a:pt x="5156581" y="10698480"/>
                  </a:lnTo>
                  <a:lnTo>
                    <a:pt x="0" y="10698480"/>
                  </a:lnTo>
                  <a:lnTo>
                    <a:pt x="0" y="0"/>
                  </a:lnTo>
                  <a:close/>
                </a:path>
              </a:pathLst>
            </a:custGeom>
            <a:blipFill>
              <a:blip r:embed="rId9"/>
              <a:stretch>
                <a:fillRect t="-2736" b="-2736"/>
              </a:stretch>
            </a:blipFill>
          </p:spPr>
          <p:txBody>
            <a:bodyPr/>
            <a:lstStyle/>
            <a:p>
              <a:endParaRPr lang="id-ID" noProof="0" dirty="0"/>
            </a:p>
          </p:txBody>
        </p:sp>
      </p:grpSp>
      <p:sp>
        <p:nvSpPr>
          <p:cNvPr id="7" name="TextBox 12">
            <a:extLst>
              <a:ext uri="{FF2B5EF4-FFF2-40B4-BE49-F238E27FC236}">
                <a16:creationId xmlns:a16="http://schemas.microsoft.com/office/drawing/2014/main" id="{CAB1C745-CB3D-2824-6F6D-C4BC54E2CA67}"/>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extLst>
      <p:ext uri="{BB962C8B-B14F-4D97-AF65-F5344CB8AC3E}">
        <p14:creationId xmlns:p14="http://schemas.microsoft.com/office/powerpoint/2010/main" val="126921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529523C6-4D5B-8302-702E-87E4DAF8A057}"/>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aphicFrame>
        <p:nvGraphicFramePr>
          <p:cNvPr id="7" name="Table 7"/>
          <p:cNvGraphicFramePr>
            <a:graphicFrameLocks noGrp="1"/>
          </p:cNvGraphicFramePr>
          <p:nvPr>
            <p:extLst>
              <p:ext uri="{D42A27DB-BD31-4B8C-83A1-F6EECF244321}">
                <p14:modId xmlns:p14="http://schemas.microsoft.com/office/powerpoint/2010/main" val="3611247932"/>
              </p:ext>
            </p:extLst>
          </p:nvPr>
        </p:nvGraphicFramePr>
        <p:xfrm>
          <a:off x="1028700" y="1861802"/>
          <a:ext cx="16230600" cy="7700783"/>
        </p:xfrm>
        <a:graphic>
          <a:graphicData uri="http://schemas.openxmlformats.org/drawingml/2006/table">
            <a:tbl>
              <a:tblPr/>
              <a:tblGrid>
                <a:gridCol w="523940">
                  <a:extLst>
                    <a:ext uri="{9D8B030D-6E8A-4147-A177-3AD203B41FA5}">
                      <a16:colId xmlns:a16="http://schemas.microsoft.com/office/drawing/2014/main" val="20000"/>
                    </a:ext>
                  </a:extLst>
                </a:gridCol>
                <a:gridCol w="7591360">
                  <a:extLst>
                    <a:ext uri="{9D8B030D-6E8A-4147-A177-3AD203B41FA5}">
                      <a16:colId xmlns:a16="http://schemas.microsoft.com/office/drawing/2014/main" val="20001"/>
                    </a:ext>
                  </a:extLst>
                </a:gridCol>
                <a:gridCol w="8115300">
                  <a:extLst>
                    <a:ext uri="{9D8B030D-6E8A-4147-A177-3AD203B41FA5}">
                      <a16:colId xmlns:a16="http://schemas.microsoft.com/office/drawing/2014/main" val="20002"/>
                    </a:ext>
                  </a:extLst>
                </a:gridCol>
              </a:tblGrid>
              <a:tr h="438044">
                <a:tc>
                  <a:txBody>
                    <a:bodyPr/>
                    <a:lstStyle/>
                    <a:p>
                      <a:pPr algn="l">
                        <a:lnSpc>
                          <a:spcPct val="100000"/>
                        </a:lnSpc>
                        <a:defRPr/>
                      </a:pPr>
                      <a:r>
                        <a:rPr lang="id-ID" sz="1700" b="1" noProof="0" dirty="0">
                          <a:solidFill>
                            <a:srgbClr val="000000"/>
                          </a:solidFill>
                          <a:latin typeface="Nunito Bold"/>
                          <a:ea typeface="Nunito Bold"/>
                          <a:cs typeface="Nunito Bold"/>
                          <a:sym typeface="Nunito Bold"/>
                        </a:rPr>
                        <a:t>NO</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ct val="100000"/>
                        </a:lnSpc>
                        <a:defRPr/>
                      </a:pPr>
                      <a:r>
                        <a:rPr lang="id-ID" sz="1700" b="1" noProof="0" dirty="0">
                          <a:solidFill>
                            <a:srgbClr val="000000"/>
                          </a:solidFill>
                          <a:latin typeface="Nunito Bold"/>
                          <a:ea typeface="Nunito Bold"/>
                          <a:cs typeface="Nunito Bold"/>
                          <a:sym typeface="Nunito Bold"/>
                        </a:rPr>
                        <a:t>TAHUN 2024</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tc>
                  <a:txBody>
                    <a:bodyPr/>
                    <a:lstStyle/>
                    <a:p>
                      <a:pPr algn="ctr">
                        <a:lnSpc>
                          <a:spcPct val="100000"/>
                        </a:lnSpc>
                        <a:defRPr/>
                      </a:pPr>
                      <a:r>
                        <a:rPr lang="id-ID" sz="1700" b="1" noProof="0" dirty="0">
                          <a:solidFill>
                            <a:srgbClr val="000000"/>
                          </a:solidFill>
                          <a:latin typeface="Nunito Bold"/>
                          <a:ea typeface="Nunito Bold"/>
                          <a:cs typeface="Nunito Bold"/>
                          <a:sym typeface="Nunito Bold"/>
                        </a:rPr>
                        <a:t>TAHUN 2025</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B911"/>
                    </a:solidFill>
                  </a:tcPr>
                </a:tc>
                <a:extLst>
                  <a:ext uri="{0D108BD9-81ED-4DB2-BD59-A6C34878D82A}">
                    <a16:rowId xmlns:a16="http://schemas.microsoft.com/office/drawing/2014/main" val="10000"/>
                  </a:ext>
                </a:extLst>
              </a:tr>
              <a:tr h="706032">
                <a:tc>
                  <a:txBody>
                    <a:bodyPr/>
                    <a:lstStyle/>
                    <a:p>
                      <a:pPr algn="ctr">
                        <a:lnSpc>
                          <a:spcPct val="100000"/>
                        </a:lnSpc>
                        <a:defRPr/>
                      </a:pPr>
                      <a:r>
                        <a:rPr lang="id-ID" sz="1700" noProof="0" dirty="0">
                          <a:solidFill>
                            <a:srgbClr val="000000"/>
                          </a:solidFill>
                          <a:latin typeface="Nunito"/>
                          <a:ea typeface="Nunito"/>
                          <a:cs typeface="Nunito"/>
                          <a:sym typeface="Nunito"/>
                        </a:rPr>
                        <a:t>1</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Penerimaan Peserta Didik Baru (PPDB)</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Penerimaan Murid Baru (PMB)</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264256">
                <a:tc>
                  <a:txBody>
                    <a:bodyPr/>
                    <a:lstStyle/>
                    <a:p>
                      <a:pPr algn="ctr">
                        <a:lnSpc>
                          <a:spcPct val="100000"/>
                        </a:lnSpc>
                        <a:defRPr/>
                      </a:pPr>
                      <a:r>
                        <a:rPr lang="id-ID" sz="1700" noProof="0" dirty="0">
                          <a:solidFill>
                            <a:srgbClr val="000000"/>
                          </a:solidFill>
                          <a:latin typeface="Nunito"/>
                          <a:ea typeface="Nunito"/>
                          <a:cs typeface="Nunito"/>
                          <a:sym typeface="Nunito"/>
                        </a:rPr>
                        <a:t>2</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Jalur Penerimaan Peserta Didik Baru:</a:t>
                      </a:r>
                      <a:endParaRPr lang="id-ID" sz="1100" noProof="0" dirty="0">
                        <a:solidFill>
                          <a:schemeClr val="tx1"/>
                        </a:solidFill>
                        <a:latin typeface="+mn-lt"/>
                        <a:ea typeface="+mn-ea"/>
                        <a:cs typeface="+mn-cs"/>
                        <a:sym typeface="Nunito"/>
                      </a:endParaRPr>
                    </a:p>
                    <a:p>
                      <a:pPr marL="180000" lvl="0" indent="252000" algn="just">
                        <a:lnSpc>
                          <a:spcPct val="100000"/>
                        </a:lnSpc>
                        <a:buAutoNum type="alphaLcPeriod"/>
                        <a:defRPr/>
                      </a:pPr>
                      <a:r>
                        <a:rPr lang="id-ID" sz="1700" noProof="0" dirty="0">
                          <a:solidFill>
                            <a:srgbClr val="000000"/>
                          </a:solidFill>
                          <a:latin typeface="Nunito"/>
                          <a:ea typeface="Nunito"/>
                          <a:cs typeface="Nunito"/>
                          <a:sym typeface="Nunito"/>
                        </a:rPr>
                        <a:t>Jalur Prestasi </a:t>
                      </a:r>
                    </a:p>
                    <a:p>
                      <a:pPr marL="180000" lvl="0" indent="252000" algn="just">
                        <a:lnSpc>
                          <a:spcPct val="100000"/>
                        </a:lnSpc>
                        <a:buAutoNum type="alphaLcPeriod"/>
                        <a:defRPr/>
                      </a:pPr>
                      <a:r>
                        <a:rPr lang="id-ID" sz="1700" noProof="0" dirty="0">
                          <a:solidFill>
                            <a:srgbClr val="000000"/>
                          </a:solidFill>
                          <a:latin typeface="Nunito"/>
                          <a:ea typeface="Nunito"/>
                          <a:cs typeface="Nunito"/>
                          <a:sym typeface="Nunito"/>
                        </a:rPr>
                        <a:t>Jalur Perpindahan Tugas Orangtua/Wali dan Anak Guru;</a:t>
                      </a:r>
                    </a:p>
                    <a:p>
                      <a:pPr marL="180000" lvl="0" indent="252000" algn="just">
                        <a:lnSpc>
                          <a:spcPct val="100000"/>
                        </a:lnSpc>
                        <a:buAutoNum type="alphaLcPeriod"/>
                        <a:defRPr/>
                      </a:pPr>
                      <a:r>
                        <a:rPr lang="id-ID" sz="1700" noProof="0" dirty="0">
                          <a:solidFill>
                            <a:srgbClr val="000000"/>
                          </a:solidFill>
                          <a:latin typeface="Nunito"/>
                          <a:ea typeface="Nunito"/>
                          <a:cs typeface="Nunito"/>
                          <a:sym typeface="Nunito"/>
                        </a:rPr>
                        <a:t>Jalur Afirmasi; dan</a:t>
                      </a:r>
                    </a:p>
                    <a:p>
                      <a:pPr marL="180000" lvl="0" indent="252000" algn="just">
                        <a:lnSpc>
                          <a:spcPct val="100000"/>
                        </a:lnSpc>
                        <a:buAutoNum type="alphaLcPeriod"/>
                        <a:defRPr/>
                      </a:pPr>
                      <a:r>
                        <a:rPr lang="id-ID" sz="1700" noProof="0" dirty="0">
                          <a:solidFill>
                            <a:srgbClr val="000000"/>
                          </a:solidFill>
                          <a:latin typeface="Nunito"/>
                          <a:ea typeface="Nunito"/>
                          <a:cs typeface="Nunito"/>
                          <a:sym typeface="Nunito"/>
                        </a:rPr>
                        <a:t>Jalur Zonasi.</a:t>
                      </a:r>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Jalur Penerimaan Murid Baru:</a:t>
                      </a:r>
                      <a:endParaRPr lang="id-ID" sz="1100" noProof="0" dirty="0"/>
                    </a:p>
                    <a:p>
                      <a:pPr marL="355600" indent="-258763" algn="just">
                        <a:lnSpc>
                          <a:spcPct val="100000"/>
                        </a:lnSpc>
                        <a:buAutoNum type="alphaLcPeriod"/>
                      </a:pPr>
                      <a:r>
                        <a:rPr lang="id-ID" sz="1700" noProof="0" dirty="0">
                          <a:solidFill>
                            <a:srgbClr val="000000"/>
                          </a:solidFill>
                          <a:latin typeface="Nunito"/>
                          <a:ea typeface="Nunito"/>
                          <a:cs typeface="Nunito"/>
                          <a:sym typeface="Nunito"/>
                        </a:rPr>
                        <a:t>Jalur Prestasi;</a:t>
                      </a:r>
                    </a:p>
                    <a:p>
                      <a:pPr marL="355600" indent="-258763" algn="just">
                        <a:lnSpc>
                          <a:spcPct val="100000"/>
                        </a:lnSpc>
                        <a:buAutoNum type="alphaLcPeriod"/>
                      </a:pPr>
                      <a:r>
                        <a:rPr lang="id-ID" sz="1700" noProof="0" dirty="0">
                          <a:solidFill>
                            <a:srgbClr val="000000"/>
                          </a:solidFill>
                          <a:latin typeface="Nunito"/>
                          <a:ea typeface="Nunito"/>
                          <a:cs typeface="Nunito"/>
                          <a:sym typeface="Nunito"/>
                        </a:rPr>
                        <a:t>Jalur Mutasi; </a:t>
                      </a:r>
                    </a:p>
                    <a:p>
                      <a:pPr marL="355600" indent="-258763" algn="just">
                        <a:lnSpc>
                          <a:spcPct val="100000"/>
                        </a:lnSpc>
                        <a:buAutoNum type="alphaLcPeriod"/>
                      </a:pPr>
                      <a:r>
                        <a:rPr lang="id-ID" sz="1700" noProof="0" dirty="0">
                          <a:solidFill>
                            <a:srgbClr val="000000"/>
                          </a:solidFill>
                          <a:latin typeface="Nunito"/>
                          <a:ea typeface="Nunito"/>
                          <a:cs typeface="Nunito"/>
                          <a:sym typeface="Nunito"/>
                        </a:rPr>
                        <a:t>Jalur Afirmasi; dan </a:t>
                      </a:r>
                    </a:p>
                    <a:p>
                      <a:pPr marL="355600" indent="-258763" algn="just">
                        <a:lnSpc>
                          <a:spcPct val="100000"/>
                        </a:lnSpc>
                        <a:buAutoNum type="alphaLcPeriod"/>
                      </a:pPr>
                      <a:r>
                        <a:rPr lang="id-ID" sz="1700" noProof="0" dirty="0">
                          <a:solidFill>
                            <a:srgbClr val="000000"/>
                          </a:solidFill>
                          <a:latin typeface="Nunito"/>
                          <a:ea typeface="Nunito"/>
                          <a:cs typeface="Nunito"/>
                          <a:sym typeface="Nunito"/>
                        </a:rPr>
                        <a:t>Jalur Domisili.</a:t>
                      </a:r>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208692">
                <a:tc>
                  <a:txBody>
                    <a:bodyPr/>
                    <a:lstStyle/>
                    <a:p>
                      <a:pPr algn="ctr">
                        <a:lnSpc>
                          <a:spcPct val="100000"/>
                        </a:lnSpc>
                        <a:defRPr/>
                      </a:pPr>
                      <a:r>
                        <a:rPr lang="id-ID" sz="1700" noProof="0" dirty="0">
                          <a:solidFill>
                            <a:srgbClr val="000000"/>
                          </a:solidFill>
                          <a:latin typeface="Nunito"/>
                          <a:ea typeface="Nunito"/>
                          <a:cs typeface="Nunito"/>
                          <a:sym typeface="Nunito"/>
                        </a:rPr>
                        <a:t>3.</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Perlombaan yang bersifat pemasalan, ekshibisi, undangan, dan festival belum di akomodir.</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2372047">
                <a:tc>
                  <a:txBody>
                    <a:bodyPr/>
                    <a:lstStyle/>
                    <a:p>
                      <a:pPr algn="ctr">
                        <a:lnSpc>
                          <a:spcPct val="100000"/>
                        </a:lnSpc>
                        <a:defRPr/>
                      </a:pPr>
                      <a:r>
                        <a:rPr lang="id-ID" sz="1700" noProof="0" dirty="0">
                          <a:solidFill>
                            <a:srgbClr val="000000"/>
                          </a:solidFill>
                          <a:latin typeface="Nunito"/>
                          <a:ea typeface="Nunito"/>
                          <a:cs typeface="Nunito"/>
                          <a:sym typeface="Nunito"/>
                        </a:rPr>
                        <a:t>4.</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Seleksi PPDB jalur zonasi jenjang SMP dan SMA sama.</a:t>
                      </a:r>
                      <a:endParaRPr lang="id-ID" sz="1100" noProof="0" dirty="0"/>
                    </a:p>
                    <a:p>
                      <a:pPr algn="just">
                        <a:lnSpc>
                          <a:spcPct val="100000"/>
                        </a:lnSpc>
                      </a:pPr>
                      <a:endParaRPr lang="id-ID" sz="1100" noProof="0" dirty="0"/>
                    </a:p>
                    <a:p>
                      <a:pPr algn="just">
                        <a:lnSpc>
                          <a:spcPct val="100000"/>
                        </a:lnSpc>
                      </a:pPr>
                      <a:r>
                        <a:rPr lang="id-ID" sz="1700" noProof="0" dirty="0">
                          <a:solidFill>
                            <a:srgbClr val="000000"/>
                          </a:solidFill>
                          <a:latin typeface="Nunito"/>
                          <a:ea typeface="Nunito"/>
                          <a:cs typeface="Nunito"/>
                          <a:sym typeface="Nunito"/>
                        </a:rPr>
                        <a:t>SMP dan SMA:</a:t>
                      </a:r>
                    </a:p>
                    <a:p>
                      <a:pPr marL="180000" lvl="2" indent="252000" algn="just">
                        <a:lnSpc>
                          <a:spcPct val="100000"/>
                        </a:lnSpc>
                        <a:buAutoNum type="arabicPeriod"/>
                      </a:pPr>
                      <a:r>
                        <a:rPr lang="id-ID" sz="1700" noProof="0" dirty="0">
                          <a:solidFill>
                            <a:srgbClr val="000000"/>
                          </a:solidFill>
                          <a:latin typeface="Nunito"/>
                          <a:ea typeface="Nunito"/>
                          <a:cs typeface="Nunito"/>
                          <a:sym typeface="Nunito"/>
                        </a:rPr>
                        <a:t>zona prioritas;</a:t>
                      </a:r>
                    </a:p>
                    <a:p>
                      <a:pPr marL="180000" lvl="2" indent="252000" algn="just">
                        <a:lnSpc>
                          <a:spcPct val="100000"/>
                        </a:lnSpc>
                        <a:buAutoNum type="arabicPeriod"/>
                      </a:pPr>
                      <a:r>
                        <a:rPr lang="id-ID" sz="1700" noProof="0" dirty="0">
                          <a:solidFill>
                            <a:srgbClr val="000000"/>
                          </a:solidFill>
                          <a:latin typeface="Nunito"/>
                          <a:ea typeface="Nunito"/>
                          <a:cs typeface="Nunito"/>
                          <a:sym typeface="Nunito"/>
                        </a:rPr>
                        <a:t>usia dari yang tertua sampai dengan yang termuda;</a:t>
                      </a:r>
                    </a:p>
                    <a:p>
                      <a:pPr marL="180000" lvl="2" indent="252000" algn="just">
                        <a:lnSpc>
                          <a:spcPct val="100000"/>
                        </a:lnSpc>
                        <a:buAutoNum type="arabicPeriod"/>
                      </a:pPr>
                      <a:r>
                        <a:rPr lang="id-ID" sz="1700" noProof="0" dirty="0">
                          <a:solidFill>
                            <a:srgbClr val="000000"/>
                          </a:solidFill>
                          <a:latin typeface="Nunito"/>
                          <a:ea typeface="Nunito"/>
                          <a:cs typeface="Nunito"/>
                          <a:sym typeface="Nunito"/>
                        </a:rPr>
                        <a:t>urutan pilihan sekolah; dan,</a:t>
                      </a:r>
                    </a:p>
                    <a:p>
                      <a:pPr marL="180000" lvl="2" indent="252000" algn="just">
                        <a:lnSpc>
                          <a:spcPct val="100000"/>
                        </a:lnSpc>
                        <a:buAutoNum type="arabicPeriod"/>
                      </a:pPr>
                      <a:r>
                        <a:rPr lang="id-ID" sz="1700" noProof="0" dirty="0">
                          <a:solidFill>
                            <a:srgbClr val="000000"/>
                          </a:solidFill>
                          <a:latin typeface="Nunito"/>
                          <a:ea typeface="Nunito"/>
                          <a:cs typeface="Nunito"/>
                          <a:sym typeface="Nunito"/>
                        </a:rPr>
                        <a:t>waktu mendaftar.</a:t>
                      </a:r>
                    </a:p>
                    <a:p>
                      <a:pPr marL="229394" lvl="2" indent="-76465" algn="just">
                        <a:lnSpc>
                          <a:spcPct val="100000"/>
                        </a:lnSpc>
                      </a:pPr>
                      <a:endParaRPr lang="id-ID" sz="1700" noProof="0" dirty="0">
                        <a:solidFill>
                          <a:srgbClr val="000000"/>
                        </a:solidFill>
                        <a:latin typeface="Nunito"/>
                        <a:ea typeface="Nunito"/>
                        <a:cs typeface="Nunito"/>
                        <a:sym typeface="Nunito"/>
                      </a:endParaRPr>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pP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1543368">
                <a:tc>
                  <a:txBody>
                    <a:bodyPr/>
                    <a:lstStyle/>
                    <a:p>
                      <a:pPr algn="ctr">
                        <a:lnSpc>
                          <a:spcPct val="100000"/>
                        </a:lnSpc>
                        <a:defRPr/>
                      </a:pPr>
                      <a:r>
                        <a:rPr lang="id-ID" sz="1700" noProof="0" dirty="0">
                          <a:solidFill>
                            <a:srgbClr val="000000"/>
                          </a:solidFill>
                          <a:latin typeface="Nunito"/>
                          <a:ea typeface="Nunito"/>
                          <a:cs typeface="Nunito"/>
                          <a:sym typeface="Nunito"/>
                        </a:rPr>
                        <a:t>5.</a:t>
                      </a:r>
                      <a:endParaRPr lang="id-ID" sz="1100" noProof="0" dirty="0"/>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Persyaratan jalur Perpindahan Tugas Orang tua/Wali dan Anak Guru:</a:t>
                      </a:r>
                      <a:endParaRPr lang="id-ID" sz="1100" noProof="0" dirty="0"/>
                    </a:p>
                    <a:p>
                      <a:pPr marL="180000" lvl="0" algn="just">
                        <a:lnSpc>
                          <a:spcPct val="100000"/>
                        </a:lnSpc>
                      </a:pPr>
                      <a:r>
                        <a:rPr lang="id-ID" sz="1700" noProof="0" dirty="0">
                          <a:solidFill>
                            <a:srgbClr val="000000"/>
                          </a:solidFill>
                          <a:latin typeface="Nunito"/>
                          <a:ea typeface="Nunito"/>
                          <a:cs typeface="Nunito"/>
                          <a:sym typeface="Nunito"/>
                        </a:rPr>
                        <a:t>a. Surat tugas perpindahan Orangtua/Wali</a:t>
                      </a:r>
                    </a:p>
                    <a:p>
                      <a:pPr marL="180000" lvl="0" algn="just">
                        <a:lnSpc>
                          <a:spcPct val="100000"/>
                        </a:lnSpc>
                      </a:pPr>
                      <a:r>
                        <a:rPr lang="id-ID" sz="1700" noProof="0" dirty="0">
                          <a:solidFill>
                            <a:srgbClr val="000000"/>
                          </a:solidFill>
                          <a:latin typeface="Nunito"/>
                          <a:ea typeface="Nunito"/>
                          <a:cs typeface="Nunito"/>
                          <a:sym typeface="Nunito"/>
                        </a:rPr>
                        <a:t>b. Surat Keterangan Pindah Warga Negara Indonesia</a:t>
                      </a:r>
                    </a:p>
                    <a:p>
                      <a:pPr algn="just">
                        <a:lnSpc>
                          <a:spcPct val="100000"/>
                        </a:lnSpc>
                      </a:pPr>
                      <a:r>
                        <a:rPr lang="id-ID" sz="1700" noProof="0" dirty="0">
                          <a:solidFill>
                            <a:srgbClr val="000000"/>
                          </a:solidFill>
                          <a:latin typeface="Nunito"/>
                          <a:ea typeface="Nunito"/>
                          <a:cs typeface="Nunito"/>
                          <a:sym typeface="Nunito"/>
                        </a:rPr>
                        <a:t>Untuk poin a dan b paling lama 1 (satu) tahun sebelum tanggal pendaftaran penerimaan murid baru</a:t>
                      </a:r>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0000"/>
                        </a:lnSpc>
                        <a:defRPr/>
                      </a:pPr>
                      <a:r>
                        <a:rPr lang="id-ID" sz="1700" noProof="0" dirty="0">
                          <a:solidFill>
                            <a:srgbClr val="000000"/>
                          </a:solidFill>
                          <a:latin typeface="Nunito"/>
                          <a:ea typeface="Nunito"/>
                          <a:cs typeface="Nunito"/>
                          <a:sym typeface="Nunito"/>
                        </a:rPr>
                        <a:t>Persyaratan jalur Mutasi:</a:t>
                      </a:r>
                      <a:endParaRPr lang="id-ID" sz="1100" noProof="0" dirty="0"/>
                    </a:p>
                    <a:p>
                      <a:pPr marL="180000" algn="just">
                        <a:lnSpc>
                          <a:spcPct val="100000"/>
                        </a:lnSpc>
                      </a:pPr>
                      <a:r>
                        <a:rPr lang="id-ID" sz="1700" noProof="0" dirty="0">
                          <a:solidFill>
                            <a:srgbClr val="000000"/>
                          </a:solidFill>
                          <a:latin typeface="Nunito"/>
                          <a:ea typeface="Nunito"/>
                          <a:cs typeface="Nunito"/>
                          <a:sym typeface="Nunito"/>
                        </a:rPr>
                        <a:t>a. Surat tugas perpindahan Orangtua/Wali</a:t>
                      </a:r>
                    </a:p>
                    <a:p>
                      <a:pPr marL="180000" algn="just">
                        <a:lnSpc>
                          <a:spcPct val="100000"/>
                        </a:lnSpc>
                      </a:pPr>
                      <a:r>
                        <a:rPr lang="id-ID" sz="1700" noProof="0" dirty="0">
                          <a:solidFill>
                            <a:srgbClr val="000000"/>
                          </a:solidFill>
                          <a:latin typeface="Nunito"/>
                          <a:ea typeface="Nunito"/>
                          <a:cs typeface="Nunito"/>
                          <a:sym typeface="Nunito"/>
                        </a:rPr>
                        <a:t>b. Kartu Keluarga baru </a:t>
                      </a:r>
                    </a:p>
                    <a:p>
                      <a:pPr algn="l">
                        <a:lnSpc>
                          <a:spcPct val="100000"/>
                        </a:lnSpc>
                      </a:pPr>
                      <a:r>
                        <a:rPr lang="id-ID" sz="1700" noProof="0" dirty="0">
                          <a:solidFill>
                            <a:srgbClr val="000000"/>
                          </a:solidFill>
                          <a:latin typeface="Nunito"/>
                          <a:ea typeface="Nunito"/>
                          <a:cs typeface="Nunito"/>
                          <a:sym typeface="Nunito"/>
                        </a:rPr>
                        <a:t>Untuk poin a dan b paling lama 1 (satu) tahun sebelum tanggal pendaftaran penerimaan murid baru</a:t>
                      </a:r>
                    </a:p>
                  </a:txBody>
                  <a:tcPr marL="68600" marR="68600" marT="68600" marB="686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bl>
          </a:graphicData>
        </a:graphic>
      </p:graphicFrame>
      <p:sp>
        <p:nvSpPr>
          <p:cNvPr id="8" name="TextBox 8"/>
          <p:cNvSpPr txBox="1"/>
          <p:nvPr/>
        </p:nvSpPr>
        <p:spPr>
          <a:xfrm>
            <a:off x="1028700" y="474438"/>
            <a:ext cx="14363700" cy="756617"/>
          </a:xfrm>
          <a:prstGeom prst="rect">
            <a:avLst/>
          </a:prstGeom>
        </p:spPr>
        <p:txBody>
          <a:bodyPr wrap="square" lIns="0" tIns="0" rIns="0" bIns="0" rtlCol="0" anchor="t">
            <a:spAutoFit/>
          </a:bodyPr>
          <a:lstStyle/>
          <a:p>
            <a:pPr algn="l">
              <a:lnSpc>
                <a:spcPts val="5920"/>
              </a:lnSpc>
            </a:pPr>
            <a:r>
              <a:rPr lang="id-ID" sz="6000" b="1" noProof="0" dirty="0">
                <a:solidFill>
                  <a:srgbClr val="FBB911"/>
                </a:solidFill>
                <a:latin typeface="Kelpt Bold"/>
                <a:ea typeface="Kelpt Bold"/>
                <a:cs typeface="Kelpt Bold"/>
                <a:sym typeface="Kelpt Bold"/>
              </a:rPr>
              <a:t>PERBANDINGAN PPDB TAHUN 2024 &amp; PMB TAHUN 2025</a:t>
            </a:r>
          </a:p>
        </p:txBody>
      </p:sp>
      <p:sp>
        <p:nvSpPr>
          <p:cNvPr id="12" name="TextBox 11">
            <a:extLst>
              <a:ext uri="{FF2B5EF4-FFF2-40B4-BE49-F238E27FC236}">
                <a16:creationId xmlns:a16="http://schemas.microsoft.com/office/drawing/2014/main" id="{508ADC16-51F8-623A-9AD9-E6FE6C5DCD33}"/>
              </a:ext>
            </a:extLst>
          </p:cNvPr>
          <p:cNvSpPr txBox="1"/>
          <p:nvPr/>
        </p:nvSpPr>
        <p:spPr>
          <a:xfrm>
            <a:off x="9220200" y="6091658"/>
            <a:ext cx="3297088" cy="1938992"/>
          </a:xfrm>
          <a:prstGeom prst="rect">
            <a:avLst/>
          </a:prstGeom>
          <a:noFill/>
        </p:spPr>
        <p:txBody>
          <a:bodyPr wrap="square" rtlCol="0">
            <a:spAutoFit/>
          </a:bodyPr>
          <a:lstStyle/>
          <a:p>
            <a:pPr algn="just"/>
            <a:r>
              <a:rPr lang="id-ID" sz="1700" b="1" noProof="0" dirty="0">
                <a:solidFill>
                  <a:srgbClr val="000000"/>
                </a:solidFill>
                <a:latin typeface="Nunito"/>
                <a:ea typeface="Nunito"/>
                <a:cs typeface="Nunito"/>
                <a:sym typeface="Nunito"/>
              </a:rPr>
              <a:t>SMP</a:t>
            </a:r>
            <a:r>
              <a:rPr lang="id-ID" sz="1700" noProof="0" dirty="0">
                <a:solidFill>
                  <a:srgbClr val="000000"/>
                </a:solidFill>
                <a:latin typeface="Nunito"/>
                <a:ea typeface="Nunito"/>
                <a:cs typeface="Nunito"/>
                <a:sym typeface="Nunito"/>
              </a:rPr>
              <a:t>:</a:t>
            </a:r>
          </a:p>
          <a:p>
            <a:pPr marL="180000" lvl="1" indent="-183515" algn="just">
              <a:buAutoNum type="arabicPeriod"/>
            </a:pPr>
            <a:r>
              <a:rPr lang="id-ID" sz="1700" noProof="0" dirty="0">
                <a:solidFill>
                  <a:srgbClr val="000000"/>
                </a:solidFill>
                <a:latin typeface="Nunito"/>
                <a:ea typeface="Nunito"/>
                <a:cs typeface="Nunito"/>
                <a:sym typeface="Nunito"/>
              </a:rPr>
              <a:t> wilayah PMB prioritas;</a:t>
            </a:r>
          </a:p>
          <a:p>
            <a:pPr marL="180000" lvl="1" indent="-183515" algn="just">
              <a:buAutoNum type="arabicPeriod"/>
            </a:pPr>
            <a:r>
              <a:rPr lang="id-ID" sz="1700" noProof="0" dirty="0">
                <a:solidFill>
                  <a:srgbClr val="000000"/>
                </a:solidFill>
                <a:latin typeface="Nunito"/>
                <a:ea typeface="Nunito"/>
                <a:cs typeface="Nunito"/>
                <a:sym typeface="Nunito"/>
              </a:rPr>
              <a:t> usia dari yang tertua sampai dengan yang termuda;</a:t>
            </a:r>
          </a:p>
          <a:p>
            <a:pPr marL="180000" lvl="1" indent="-183515" algn="just">
              <a:buAutoNum type="arabicPeriod"/>
            </a:pPr>
            <a:r>
              <a:rPr lang="id-ID" sz="1700" noProof="0" dirty="0">
                <a:solidFill>
                  <a:srgbClr val="000000"/>
                </a:solidFill>
                <a:latin typeface="Nunito"/>
                <a:ea typeface="Nunito"/>
                <a:cs typeface="Nunito"/>
                <a:sym typeface="Nunito"/>
              </a:rPr>
              <a:t> urutan pilihan sekolah; dan</a:t>
            </a:r>
          </a:p>
          <a:p>
            <a:pPr marL="180000" lvl="1" indent="-183515" algn="just">
              <a:buAutoNum type="arabicPeriod"/>
            </a:pPr>
            <a:r>
              <a:rPr lang="id-ID" sz="1700" noProof="0" dirty="0">
                <a:solidFill>
                  <a:srgbClr val="000000"/>
                </a:solidFill>
                <a:latin typeface="Nunito"/>
                <a:ea typeface="Nunito"/>
                <a:cs typeface="Nunito"/>
                <a:sym typeface="Nunito"/>
              </a:rPr>
              <a:t> waktu mendaftar.</a:t>
            </a:r>
          </a:p>
          <a:p>
            <a:endParaRPr lang="id-ID" noProof="0" dirty="0"/>
          </a:p>
        </p:txBody>
      </p:sp>
      <p:sp>
        <p:nvSpPr>
          <p:cNvPr id="13" name="TextBox 12">
            <a:extLst>
              <a:ext uri="{FF2B5EF4-FFF2-40B4-BE49-F238E27FC236}">
                <a16:creationId xmlns:a16="http://schemas.microsoft.com/office/drawing/2014/main" id="{D0FA6A65-8782-9776-8363-42B0CAA862F1}"/>
              </a:ext>
            </a:extLst>
          </p:cNvPr>
          <p:cNvSpPr txBox="1"/>
          <p:nvPr/>
        </p:nvSpPr>
        <p:spPr>
          <a:xfrm>
            <a:off x="13383760" y="6067098"/>
            <a:ext cx="3297087" cy="2200602"/>
          </a:xfrm>
          <a:prstGeom prst="rect">
            <a:avLst/>
          </a:prstGeom>
          <a:noFill/>
        </p:spPr>
        <p:txBody>
          <a:bodyPr wrap="square" rtlCol="0">
            <a:spAutoFit/>
          </a:bodyPr>
          <a:lstStyle/>
          <a:p>
            <a:pPr algn="just"/>
            <a:r>
              <a:rPr lang="id-ID" sz="1700" b="1" noProof="0" dirty="0">
                <a:solidFill>
                  <a:srgbClr val="000000"/>
                </a:solidFill>
                <a:latin typeface="Nunito"/>
                <a:ea typeface="Nunito"/>
                <a:cs typeface="Nunito"/>
                <a:sym typeface="Nunito"/>
              </a:rPr>
              <a:t>SMA:</a:t>
            </a:r>
          </a:p>
          <a:p>
            <a:pPr marL="180000" lvl="1" indent="-183515" algn="just">
              <a:buAutoNum type="arabicPeriod"/>
            </a:pPr>
            <a:r>
              <a:rPr lang="id-ID" sz="1700" noProof="0" dirty="0">
                <a:solidFill>
                  <a:srgbClr val="000000"/>
                </a:solidFill>
                <a:latin typeface="Nunito"/>
                <a:ea typeface="Nunito"/>
                <a:cs typeface="Nunito"/>
                <a:sym typeface="Nunito"/>
              </a:rPr>
              <a:t> kemampuan akademik;</a:t>
            </a:r>
          </a:p>
          <a:p>
            <a:pPr marL="180000" lvl="1" indent="-183515" algn="just">
              <a:buAutoNum type="arabicPeriod"/>
            </a:pPr>
            <a:r>
              <a:rPr lang="id-ID" sz="1700" noProof="0" dirty="0">
                <a:solidFill>
                  <a:srgbClr val="000000"/>
                </a:solidFill>
                <a:latin typeface="Nunito"/>
                <a:ea typeface="Nunito"/>
                <a:cs typeface="Nunito"/>
                <a:sym typeface="Nunito"/>
              </a:rPr>
              <a:t> wilayah PMB prioritas;</a:t>
            </a:r>
          </a:p>
          <a:p>
            <a:pPr marL="180000" lvl="1" indent="-183515" algn="just">
              <a:buAutoNum type="arabicPeriod"/>
            </a:pPr>
            <a:r>
              <a:rPr lang="id-ID" sz="1700" noProof="0" dirty="0">
                <a:solidFill>
                  <a:srgbClr val="000000"/>
                </a:solidFill>
                <a:latin typeface="Nunito"/>
                <a:ea typeface="Nunito"/>
                <a:cs typeface="Nunito"/>
                <a:sym typeface="Nunito"/>
              </a:rPr>
              <a:t> usia dari yang tertua sampai dengan yang termuda; </a:t>
            </a:r>
          </a:p>
          <a:p>
            <a:pPr marL="180000" lvl="1" indent="-183515" algn="just">
              <a:buAutoNum type="arabicPeriod"/>
            </a:pPr>
            <a:r>
              <a:rPr lang="id-ID" sz="1700" noProof="0" dirty="0">
                <a:solidFill>
                  <a:srgbClr val="000000"/>
                </a:solidFill>
                <a:latin typeface="Nunito"/>
                <a:ea typeface="Nunito"/>
                <a:cs typeface="Nunito"/>
                <a:sym typeface="Nunito"/>
              </a:rPr>
              <a:t> urutan pilihan sekolah; dan </a:t>
            </a:r>
          </a:p>
          <a:p>
            <a:pPr marL="180000" lvl="1" indent="-183515" algn="just">
              <a:buAutoNum type="arabicPeriod"/>
            </a:pPr>
            <a:r>
              <a:rPr lang="id-ID" sz="1700" noProof="0" dirty="0">
                <a:solidFill>
                  <a:srgbClr val="000000"/>
                </a:solidFill>
                <a:latin typeface="Nunito"/>
                <a:ea typeface="Nunito"/>
                <a:cs typeface="Nunito"/>
                <a:sym typeface="Nunito"/>
              </a:rPr>
              <a:t> waktu mendaftar.</a:t>
            </a:r>
          </a:p>
          <a:p>
            <a:endParaRPr lang="id-ID" noProof="0" dirty="0"/>
          </a:p>
        </p:txBody>
      </p:sp>
      <p:sp>
        <p:nvSpPr>
          <p:cNvPr id="14" name="TextBox 13">
            <a:extLst>
              <a:ext uri="{FF2B5EF4-FFF2-40B4-BE49-F238E27FC236}">
                <a16:creationId xmlns:a16="http://schemas.microsoft.com/office/drawing/2014/main" id="{6EE3CCA1-B41C-C407-0254-9CF54E48C156}"/>
              </a:ext>
            </a:extLst>
          </p:cNvPr>
          <p:cNvSpPr txBox="1"/>
          <p:nvPr/>
        </p:nvSpPr>
        <p:spPr>
          <a:xfrm>
            <a:off x="9143833" y="5663245"/>
            <a:ext cx="7781897" cy="470855"/>
          </a:xfrm>
          <a:prstGeom prst="rect">
            <a:avLst/>
          </a:prstGeom>
          <a:noFill/>
        </p:spPr>
        <p:txBody>
          <a:bodyPr wrap="none" rtlCol="0">
            <a:spAutoFit/>
          </a:bodyPr>
          <a:lstStyle/>
          <a:p>
            <a:r>
              <a:rPr lang="id-ID" sz="1800" noProof="0" dirty="0">
                <a:solidFill>
                  <a:srgbClr val="000000"/>
                </a:solidFill>
                <a:latin typeface="Nunito"/>
                <a:ea typeface="Nunito"/>
                <a:cs typeface="Nunito"/>
                <a:sym typeface="Nunito"/>
              </a:rPr>
              <a:t>Seleksi PMB jalur domisili untuk jenjang SMP dan SMA berbeda.</a:t>
            </a:r>
            <a:endParaRPr lang="id-ID" sz="1200" noProof="0" dirty="0"/>
          </a:p>
          <a:p>
            <a:endParaRPr lang="id-ID" noProof="0" dirty="0"/>
          </a:p>
        </p:txBody>
      </p:sp>
      <p:sp>
        <p:nvSpPr>
          <p:cNvPr id="16" name="TextBox 15">
            <a:extLst>
              <a:ext uri="{FF2B5EF4-FFF2-40B4-BE49-F238E27FC236}">
                <a16:creationId xmlns:a16="http://schemas.microsoft.com/office/drawing/2014/main" id="{6295F455-BD1A-CE35-97B2-26B7DAD78E8D}"/>
              </a:ext>
            </a:extLst>
          </p:cNvPr>
          <p:cNvSpPr txBox="1"/>
          <p:nvPr/>
        </p:nvSpPr>
        <p:spPr>
          <a:xfrm>
            <a:off x="9216189" y="4428172"/>
            <a:ext cx="7781896" cy="1477328"/>
          </a:xfrm>
          <a:prstGeom prst="rect">
            <a:avLst/>
          </a:prstGeom>
          <a:noFill/>
        </p:spPr>
        <p:txBody>
          <a:bodyPr wrap="square" rtlCol="0">
            <a:spAutoFit/>
          </a:bodyPr>
          <a:lstStyle/>
          <a:p>
            <a:pPr algn="just">
              <a:lnSpc>
                <a:spcPct val="100000"/>
              </a:lnSpc>
              <a:defRPr/>
            </a:pPr>
            <a:r>
              <a:rPr lang="id-ID" sz="1800" noProof="0" dirty="0">
                <a:solidFill>
                  <a:srgbClr val="000000"/>
                </a:solidFill>
                <a:latin typeface="Nunito"/>
                <a:ea typeface="Nunito"/>
                <a:cs typeface="Nunito"/>
                <a:sym typeface="Nunito"/>
              </a:rPr>
              <a:t>Jalur Prestasi bersifat pemasalan, ekshibisi, undangan, dan festival yang sertifikatnya telah dikurasi oleh Pusat Prestasi Nasional Kementerian Pendidikan Dasar dan Menengah dengan hasil kurasi predikat cabang ajang paling rendah kategori bintang 3 (baik).</a:t>
            </a:r>
            <a:endParaRPr lang="id-ID" sz="1200" noProof="0" dirty="0"/>
          </a:p>
          <a:p>
            <a:endParaRPr lang="id-ID" noProof="0" dirty="0"/>
          </a:p>
        </p:txBody>
      </p:sp>
      <p:sp>
        <p:nvSpPr>
          <p:cNvPr id="22" name="TextBox 9">
            <a:extLst>
              <a:ext uri="{FF2B5EF4-FFF2-40B4-BE49-F238E27FC236}">
                <a16:creationId xmlns:a16="http://schemas.microsoft.com/office/drawing/2014/main" id="{C205BFDB-9C17-8E92-4BC3-9421D2F1CF3D}"/>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3" name="AutoShape 10">
            <a:extLst>
              <a:ext uri="{FF2B5EF4-FFF2-40B4-BE49-F238E27FC236}">
                <a16:creationId xmlns:a16="http://schemas.microsoft.com/office/drawing/2014/main" id="{B905D659-B3ED-4330-11D2-0D89D5D29D89}"/>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4" name="TextBox 9">
            <a:extLst>
              <a:ext uri="{FF2B5EF4-FFF2-40B4-BE49-F238E27FC236}">
                <a16:creationId xmlns:a16="http://schemas.microsoft.com/office/drawing/2014/main" id="{3727B366-8706-4FC4-F03B-7A07C02A56B4}"/>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752A24AF-CF4A-1F2C-2126-8EC2016A2648}"/>
              </a:ext>
            </a:extLst>
          </p:cNvPr>
          <p:cNvSpPr txBox="1"/>
          <p:nvPr/>
        </p:nvSpPr>
        <p:spPr>
          <a:xfrm>
            <a:off x="11994583" y="381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a:extLst>
            <a:ext uri="{FF2B5EF4-FFF2-40B4-BE49-F238E27FC236}">
              <a16:creationId xmlns:a16="http://schemas.microsoft.com/office/drawing/2014/main" id="{17D9C61E-E947-E7BC-49F6-BB6F64E3B188}"/>
            </a:ext>
          </a:extLst>
        </p:cNvPr>
        <p:cNvGrpSpPr/>
        <p:nvPr/>
      </p:nvGrpSpPr>
      <p:grpSpPr>
        <a:xfrm>
          <a:off x="0" y="0"/>
          <a:ext cx="0" cy="0"/>
          <a:chOff x="0" y="0"/>
          <a:chExt cx="0" cy="0"/>
        </a:xfrm>
      </p:grpSpPr>
      <p:sp>
        <p:nvSpPr>
          <p:cNvPr id="13" name="Freeform 2">
            <a:extLst>
              <a:ext uri="{FF2B5EF4-FFF2-40B4-BE49-F238E27FC236}">
                <a16:creationId xmlns:a16="http://schemas.microsoft.com/office/drawing/2014/main" id="{42DA9290-1C0C-413A-A310-D82CD06C13EC}"/>
              </a:ext>
            </a:extLst>
          </p:cNvPr>
          <p:cNvSpPr/>
          <p:nvPr/>
        </p:nvSpPr>
        <p:spPr>
          <a:xfrm>
            <a:off x="4927906" y="3810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a:extLst>
              <a:ext uri="{FF2B5EF4-FFF2-40B4-BE49-F238E27FC236}">
                <a16:creationId xmlns:a16="http://schemas.microsoft.com/office/drawing/2014/main" id="{EC5812FA-1FDE-DF35-DB47-508620CF2E52}"/>
              </a:ext>
            </a:extLst>
          </p:cNvPr>
          <p:cNvGrpSpPr/>
          <p:nvPr/>
        </p:nvGrpSpPr>
        <p:grpSpPr>
          <a:xfrm>
            <a:off x="15731010" y="294250"/>
            <a:ext cx="1194720" cy="1273302"/>
            <a:chOff x="0" y="0"/>
            <a:chExt cx="1592960" cy="1697736"/>
          </a:xfrm>
        </p:grpSpPr>
        <p:sp>
          <p:nvSpPr>
            <p:cNvPr id="4" name="Freeform 4">
              <a:extLst>
                <a:ext uri="{FF2B5EF4-FFF2-40B4-BE49-F238E27FC236}">
                  <a16:creationId xmlns:a16="http://schemas.microsoft.com/office/drawing/2014/main" id="{41E7DF42-37DF-2AC3-660C-60C4D722DCA3}"/>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a:extLst>
              <a:ext uri="{FF2B5EF4-FFF2-40B4-BE49-F238E27FC236}">
                <a16:creationId xmlns:a16="http://schemas.microsoft.com/office/drawing/2014/main" id="{C41E4DD9-29C4-49C3-BA6A-2053A7CFD2C5}"/>
              </a:ext>
            </a:extLst>
          </p:cNvPr>
          <p:cNvGrpSpPr/>
          <p:nvPr/>
        </p:nvGrpSpPr>
        <p:grpSpPr>
          <a:xfrm>
            <a:off x="16925730" y="294250"/>
            <a:ext cx="1138333" cy="1273302"/>
            <a:chOff x="0" y="0"/>
            <a:chExt cx="1517777" cy="1697736"/>
          </a:xfrm>
        </p:grpSpPr>
        <p:sp>
          <p:nvSpPr>
            <p:cNvPr id="6" name="Freeform 6">
              <a:extLst>
                <a:ext uri="{FF2B5EF4-FFF2-40B4-BE49-F238E27FC236}">
                  <a16:creationId xmlns:a16="http://schemas.microsoft.com/office/drawing/2014/main" id="{F652CD59-21F6-8920-84B3-BEB1CFBDFEA8}"/>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8" name="Freeform 8">
            <a:extLst>
              <a:ext uri="{FF2B5EF4-FFF2-40B4-BE49-F238E27FC236}">
                <a16:creationId xmlns:a16="http://schemas.microsoft.com/office/drawing/2014/main" id="{E8DC58E9-97B4-0C39-7B7A-260089CC2980}"/>
              </a:ext>
            </a:extLst>
          </p:cNvPr>
          <p:cNvSpPr/>
          <p:nvPr/>
        </p:nvSpPr>
        <p:spPr>
          <a:xfrm>
            <a:off x="1030164" y="1537586"/>
            <a:ext cx="15895566" cy="2322447"/>
          </a:xfrm>
          <a:custGeom>
            <a:avLst/>
            <a:gdLst/>
            <a:ahLst/>
            <a:cxnLst/>
            <a:rect l="l" t="t" r="r" b="b"/>
            <a:pathLst>
              <a:path w="21194088" h="3096596">
                <a:moveTo>
                  <a:pt x="0" y="0"/>
                </a:moveTo>
                <a:lnTo>
                  <a:pt x="21194088" y="0"/>
                </a:lnTo>
                <a:lnTo>
                  <a:pt x="21194088" y="3096596"/>
                </a:lnTo>
                <a:lnTo>
                  <a:pt x="0" y="3096596"/>
                </a:lnTo>
                <a:close/>
              </a:path>
            </a:pathLst>
          </a:custGeom>
          <a:solidFill>
            <a:srgbClr val="000000">
              <a:alpha val="0"/>
            </a:srgbClr>
          </a:solidFill>
        </p:spPr>
        <p:txBody>
          <a:bodyPr/>
          <a:lstStyle/>
          <a:p>
            <a:endParaRPr lang="id-ID" noProof="0" dirty="0"/>
          </a:p>
        </p:txBody>
      </p:sp>
      <p:sp>
        <p:nvSpPr>
          <p:cNvPr id="28" name="TextBox 28">
            <a:extLst>
              <a:ext uri="{FF2B5EF4-FFF2-40B4-BE49-F238E27FC236}">
                <a16:creationId xmlns:a16="http://schemas.microsoft.com/office/drawing/2014/main" id="{8C6E83D5-0855-C7EC-4C00-33E648A54E2F}"/>
              </a:ext>
            </a:extLst>
          </p:cNvPr>
          <p:cNvSpPr txBox="1"/>
          <p:nvPr/>
        </p:nvSpPr>
        <p:spPr>
          <a:xfrm>
            <a:off x="1028700" y="474438"/>
            <a:ext cx="14252616"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LAYANAN INFORMASI PMB DKI JAKARTA</a:t>
            </a:r>
          </a:p>
        </p:txBody>
      </p:sp>
      <p:sp>
        <p:nvSpPr>
          <p:cNvPr id="15" name="Freeform 19">
            <a:extLst>
              <a:ext uri="{FF2B5EF4-FFF2-40B4-BE49-F238E27FC236}">
                <a16:creationId xmlns:a16="http://schemas.microsoft.com/office/drawing/2014/main" id="{28EEA4EA-F610-3601-8947-0714120DAE51}"/>
              </a:ext>
            </a:extLst>
          </p:cNvPr>
          <p:cNvSpPr/>
          <p:nvPr/>
        </p:nvSpPr>
        <p:spPr>
          <a:xfrm>
            <a:off x="5006806" y="1943100"/>
            <a:ext cx="12823994" cy="7680891"/>
          </a:xfrm>
          <a:custGeom>
            <a:avLst/>
            <a:gdLst/>
            <a:ahLst/>
            <a:cxnLst/>
            <a:rect l="l" t="t" r="r" b="b"/>
            <a:pathLst>
              <a:path w="17098659" h="10241188">
                <a:moveTo>
                  <a:pt x="0" y="0"/>
                </a:moveTo>
                <a:lnTo>
                  <a:pt x="17098659" y="0"/>
                </a:lnTo>
                <a:lnTo>
                  <a:pt x="17098659" y="10241188"/>
                </a:lnTo>
                <a:lnTo>
                  <a:pt x="0" y="10241188"/>
                </a:lnTo>
                <a:close/>
              </a:path>
            </a:pathLst>
          </a:custGeom>
          <a:solidFill>
            <a:srgbClr val="000000">
              <a:alpha val="0"/>
            </a:srgbClr>
          </a:solidFill>
        </p:spPr>
        <p:txBody>
          <a:bodyPr/>
          <a:lstStyle/>
          <a:p>
            <a:endParaRPr lang="id-ID" noProof="0" dirty="0"/>
          </a:p>
        </p:txBody>
      </p:sp>
      <p:grpSp>
        <p:nvGrpSpPr>
          <p:cNvPr id="9" name="Group 5">
            <a:extLst>
              <a:ext uri="{FF2B5EF4-FFF2-40B4-BE49-F238E27FC236}">
                <a16:creationId xmlns:a16="http://schemas.microsoft.com/office/drawing/2014/main" id="{24A5F2D1-CC44-A8E6-19A2-835BEA575456}"/>
              </a:ext>
            </a:extLst>
          </p:cNvPr>
          <p:cNvGrpSpPr/>
          <p:nvPr/>
        </p:nvGrpSpPr>
        <p:grpSpPr>
          <a:xfrm>
            <a:off x="8691174" y="3426917"/>
            <a:ext cx="2129226" cy="694331"/>
            <a:chOff x="0" y="0"/>
            <a:chExt cx="2838968" cy="925775"/>
          </a:xfrm>
        </p:grpSpPr>
        <p:sp>
          <p:nvSpPr>
            <p:cNvPr id="10" name="Freeform 6">
              <a:extLst>
                <a:ext uri="{FF2B5EF4-FFF2-40B4-BE49-F238E27FC236}">
                  <a16:creationId xmlns:a16="http://schemas.microsoft.com/office/drawing/2014/main" id="{F4A0FD62-09B3-780B-A103-4BE587310A5E}"/>
                </a:ext>
              </a:extLst>
            </p:cNvPr>
            <p:cNvSpPr/>
            <p:nvPr/>
          </p:nvSpPr>
          <p:spPr>
            <a:xfrm>
              <a:off x="0" y="0"/>
              <a:ext cx="2838968" cy="925775"/>
            </a:xfrm>
            <a:custGeom>
              <a:avLst/>
              <a:gdLst/>
              <a:ahLst/>
              <a:cxnLst/>
              <a:rect l="l" t="t" r="r" b="b"/>
              <a:pathLst>
                <a:path w="2838968" h="925775">
                  <a:moveTo>
                    <a:pt x="0" y="0"/>
                  </a:moveTo>
                  <a:lnTo>
                    <a:pt x="2838968" y="0"/>
                  </a:lnTo>
                  <a:lnTo>
                    <a:pt x="2838968" y="925775"/>
                  </a:lnTo>
                  <a:lnTo>
                    <a:pt x="0" y="925775"/>
                  </a:lnTo>
                  <a:close/>
                </a:path>
              </a:pathLst>
            </a:custGeom>
            <a:solidFill>
              <a:srgbClr val="000000">
                <a:alpha val="0"/>
              </a:srgbClr>
            </a:solidFill>
          </p:spPr>
          <p:txBody>
            <a:bodyPr/>
            <a:lstStyle/>
            <a:p>
              <a:endParaRPr lang="id-ID" noProof="0" dirty="0"/>
            </a:p>
          </p:txBody>
        </p:sp>
        <p:sp>
          <p:nvSpPr>
            <p:cNvPr id="11" name="TextBox 7">
              <a:extLst>
                <a:ext uri="{FF2B5EF4-FFF2-40B4-BE49-F238E27FC236}">
                  <a16:creationId xmlns:a16="http://schemas.microsoft.com/office/drawing/2014/main" id="{F7DE5479-910D-D859-11BD-3A65E972400A}"/>
                </a:ext>
              </a:extLst>
            </p:cNvPr>
            <p:cNvSpPr txBox="1"/>
            <p:nvPr/>
          </p:nvSpPr>
          <p:spPr>
            <a:xfrm>
              <a:off x="0" y="9525"/>
              <a:ext cx="2838968" cy="916250"/>
            </a:xfrm>
            <a:prstGeom prst="rect">
              <a:avLst/>
            </a:prstGeom>
          </p:spPr>
          <p:txBody>
            <a:bodyPr lIns="0" tIns="0" rIns="0" bIns="0" rtlCol="0" anchor="t"/>
            <a:lstStyle/>
            <a:p>
              <a:pPr algn="l">
                <a:lnSpc>
                  <a:spcPts val="4223"/>
                </a:lnSpc>
              </a:pPr>
              <a:r>
                <a:rPr lang="id-ID" sz="3600" b="1" noProof="0" dirty="0">
                  <a:solidFill>
                    <a:srgbClr val="FFC000"/>
                  </a:solidFill>
                  <a:latin typeface="Nunito Bold"/>
                  <a:ea typeface="Nunito Bold"/>
                  <a:cs typeface="Nunito Bold"/>
                  <a:sym typeface="Nunito Bold"/>
                </a:rPr>
                <a:t>Website</a:t>
              </a:r>
            </a:p>
          </p:txBody>
        </p:sp>
      </p:grpSp>
      <p:grpSp>
        <p:nvGrpSpPr>
          <p:cNvPr id="12" name="Group 8">
            <a:extLst>
              <a:ext uri="{FF2B5EF4-FFF2-40B4-BE49-F238E27FC236}">
                <a16:creationId xmlns:a16="http://schemas.microsoft.com/office/drawing/2014/main" id="{7419CDA1-209F-F6FA-4A7A-90685181855C}"/>
              </a:ext>
            </a:extLst>
          </p:cNvPr>
          <p:cNvGrpSpPr/>
          <p:nvPr/>
        </p:nvGrpSpPr>
        <p:grpSpPr>
          <a:xfrm>
            <a:off x="8691174" y="2019300"/>
            <a:ext cx="2352397" cy="694332"/>
            <a:chOff x="0" y="0"/>
            <a:chExt cx="3136529" cy="925776"/>
          </a:xfrm>
        </p:grpSpPr>
        <p:sp>
          <p:nvSpPr>
            <p:cNvPr id="14" name="Freeform 9">
              <a:extLst>
                <a:ext uri="{FF2B5EF4-FFF2-40B4-BE49-F238E27FC236}">
                  <a16:creationId xmlns:a16="http://schemas.microsoft.com/office/drawing/2014/main" id="{BF2D39CC-69C4-8A00-85D8-50EE528B4FDA}"/>
                </a:ext>
              </a:extLst>
            </p:cNvPr>
            <p:cNvSpPr/>
            <p:nvPr/>
          </p:nvSpPr>
          <p:spPr>
            <a:xfrm>
              <a:off x="0" y="0"/>
              <a:ext cx="3136529" cy="925776"/>
            </a:xfrm>
            <a:custGeom>
              <a:avLst/>
              <a:gdLst/>
              <a:ahLst/>
              <a:cxnLst/>
              <a:rect l="l" t="t" r="r" b="b"/>
              <a:pathLst>
                <a:path w="3136529" h="925776">
                  <a:moveTo>
                    <a:pt x="0" y="0"/>
                  </a:moveTo>
                  <a:lnTo>
                    <a:pt x="3136529" y="0"/>
                  </a:lnTo>
                  <a:lnTo>
                    <a:pt x="3136529" y="925776"/>
                  </a:lnTo>
                  <a:lnTo>
                    <a:pt x="0" y="925776"/>
                  </a:lnTo>
                  <a:close/>
                </a:path>
              </a:pathLst>
            </a:custGeom>
            <a:solidFill>
              <a:srgbClr val="000000">
                <a:alpha val="0"/>
              </a:srgbClr>
            </a:solidFill>
          </p:spPr>
          <p:txBody>
            <a:bodyPr/>
            <a:lstStyle/>
            <a:p>
              <a:endParaRPr lang="id-ID" noProof="0" dirty="0"/>
            </a:p>
          </p:txBody>
        </p:sp>
        <p:sp>
          <p:nvSpPr>
            <p:cNvPr id="16" name="TextBox 10">
              <a:extLst>
                <a:ext uri="{FF2B5EF4-FFF2-40B4-BE49-F238E27FC236}">
                  <a16:creationId xmlns:a16="http://schemas.microsoft.com/office/drawing/2014/main" id="{DD1F4DEC-5686-095E-F915-5EFBE3C551AE}"/>
                </a:ext>
              </a:extLst>
            </p:cNvPr>
            <p:cNvSpPr txBox="1"/>
            <p:nvPr/>
          </p:nvSpPr>
          <p:spPr>
            <a:xfrm>
              <a:off x="0" y="9525"/>
              <a:ext cx="3136529" cy="916251"/>
            </a:xfrm>
            <a:prstGeom prst="rect">
              <a:avLst/>
            </a:prstGeom>
          </p:spPr>
          <p:txBody>
            <a:bodyPr lIns="0" tIns="0" rIns="0" bIns="0" rtlCol="0" anchor="t"/>
            <a:lstStyle/>
            <a:p>
              <a:pPr algn="l">
                <a:lnSpc>
                  <a:spcPts val="4223"/>
                </a:lnSpc>
              </a:pPr>
              <a:r>
                <a:rPr lang="id-ID" sz="3600" b="1" noProof="0" dirty="0">
                  <a:solidFill>
                    <a:srgbClr val="FFC000"/>
                  </a:solidFill>
                  <a:latin typeface="Nunito Bold"/>
                  <a:ea typeface="Nunito Bold"/>
                  <a:cs typeface="Nunito Bold"/>
                  <a:sym typeface="Nunito Bold"/>
                </a:rPr>
                <a:t>Posko</a:t>
              </a:r>
            </a:p>
          </p:txBody>
        </p:sp>
      </p:grpSp>
      <p:grpSp>
        <p:nvGrpSpPr>
          <p:cNvPr id="17" name="Group 11">
            <a:extLst>
              <a:ext uri="{FF2B5EF4-FFF2-40B4-BE49-F238E27FC236}">
                <a16:creationId xmlns:a16="http://schemas.microsoft.com/office/drawing/2014/main" id="{D5755A8D-3D28-7096-7246-C33FE7792B39}"/>
              </a:ext>
            </a:extLst>
          </p:cNvPr>
          <p:cNvGrpSpPr/>
          <p:nvPr/>
        </p:nvGrpSpPr>
        <p:grpSpPr>
          <a:xfrm>
            <a:off x="8723600" y="4938725"/>
            <a:ext cx="2935000" cy="694331"/>
            <a:chOff x="0" y="0"/>
            <a:chExt cx="3913333" cy="925775"/>
          </a:xfrm>
        </p:grpSpPr>
        <p:sp>
          <p:nvSpPr>
            <p:cNvPr id="18" name="Freeform 12">
              <a:extLst>
                <a:ext uri="{FF2B5EF4-FFF2-40B4-BE49-F238E27FC236}">
                  <a16:creationId xmlns:a16="http://schemas.microsoft.com/office/drawing/2014/main" id="{0075C6C7-4010-6F24-A577-94569FFA484A}"/>
                </a:ext>
              </a:extLst>
            </p:cNvPr>
            <p:cNvSpPr/>
            <p:nvPr/>
          </p:nvSpPr>
          <p:spPr>
            <a:xfrm>
              <a:off x="0" y="0"/>
              <a:ext cx="3913333" cy="925775"/>
            </a:xfrm>
            <a:custGeom>
              <a:avLst/>
              <a:gdLst/>
              <a:ahLst/>
              <a:cxnLst/>
              <a:rect l="l" t="t" r="r" b="b"/>
              <a:pathLst>
                <a:path w="3913333" h="925775">
                  <a:moveTo>
                    <a:pt x="0" y="0"/>
                  </a:moveTo>
                  <a:lnTo>
                    <a:pt x="3913333" y="0"/>
                  </a:lnTo>
                  <a:lnTo>
                    <a:pt x="3913333" y="925775"/>
                  </a:lnTo>
                  <a:lnTo>
                    <a:pt x="0" y="925775"/>
                  </a:lnTo>
                  <a:close/>
                </a:path>
              </a:pathLst>
            </a:custGeom>
            <a:solidFill>
              <a:srgbClr val="000000">
                <a:alpha val="0"/>
              </a:srgbClr>
            </a:solidFill>
          </p:spPr>
          <p:txBody>
            <a:bodyPr/>
            <a:lstStyle/>
            <a:p>
              <a:endParaRPr lang="id-ID" noProof="0" dirty="0"/>
            </a:p>
          </p:txBody>
        </p:sp>
        <p:sp>
          <p:nvSpPr>
            <p:cNvPr id="19" name="TextBox 13">
              <a:extLst>
                <a:ext uri="{FF2B5EF4-FFF2-40B4-BE49-F238E27FC236}">
                  <a16:creationId xmlns:a16="http://schemas.microsoft.com/office/drawing/2014/main" id="{7032817E-6A7B-1C9D-6B5A-8C76CC3213F8}"/>
                </a:ext>
              </a:extLst>
            </p:cNvPr>
            <p:cNvSpPr txBox="1"/>
            <p:nvPr/>
          </p:nvSpPr>
          <p:spPr>
            <a:xfrm>
              <a:off x="0" y="9525"/>
              <a:ext cx="3913333" cy="916250"/>
            </a:xfrm>
            <a:prstGeom prst="rect">
              <a:avLst/>
            </a:prstGeom>
          </p:spPr>
          <p:txBody>
            <a:bodyPr lIns="0" tIns="0" rIns="0" bIns="0" rtlCol="0" anchor="t"/>
            <a:lstStyle/>
            <a:p>
              <a:pPr algn="l">
                <a:lnSpc>
                  <a:spcPts val="4223"/>
                </a:lnSpc>
              </a:pPr>
              <a:r>
                <a:rPr lang="id-ID" sz="3600" b="1" noProof="0" dirty="0">
                  <a:solidFill>
                    <a:srgbClr val="FFC000"/>
                  </a:solidFill>
                  <a:latin typeface="Nunito Bold"/>
                  <a:ea typeface="Nunito Bold"/>
                  <a:cs typeface="Nunito Bold"/>
                  <a:sym typeface="Nunito Bold"/>
                </a:rPr>
                <a:t>Sosial Media</a:t>
              </a:r>
            </a:p>
          </p:txBody>
        </p:sp>
      </p:grpSp>
      <p:sp>
        <p:nvSpPr>
          <p:cNvPr id="20" name="Freeform 14">
            <a:extLst>
              <a:ext uri="{FF2B5EF4-FFF2-40B4-BE49-F238E27FC236}">
                <a16:creationId xmlns:a16="http://schemas.microsoft.com/office/drawing/2014/main" id="{8E76E0A7-2103-C1C8-7323-D26CFE5A144F}"/>
              </a:ext>
            </a:extLst>
          </p:cNvPr>
          <p:cNvSpPr/>
          <p:nvPr/>
        </p:nvSpPr>
        <p:spPr>
          <a:xfrm>
            <a:off x="7859320" y="4959667"/>
            <a:ext cx="701802" cy="686372"/>
          </a:xfrm>
          <a:custGeom>
            <a:avLst/>
            <a:gdLst/>
            <a:ahLst/>
            <a:cxnLst/>
            <a:rect l="l" t="t" r="r" b="b"/>
            <a:pathLst>
              <a:path w="701802" h="686372">
                <a:moveTo>
                  <a:pt x="0" y="0"/>
                </a:moveTo>
                <a:lnTo>
                  <a:pt x="701802" y="0"/>
                </a:lnTo>
                <a:lnTo>
                  <a:pt x="701802" y="686372"/>
                </a:lnTo>
                <a:lnTo>
                  <a:pt x="0" y="686372"/>
                </a:lnTo>
                <a:lnTo>
                  <a:pt x="0" y="0"/>
                </a:lnTo>
                <a:close/>
              </a:path>
            </a:pathLst>
          </a:custGeom>
          <a:blipFill>
            <a:blip r:embed="rId6">
              <a:extLst>
                <a:ext uri="{96DAC541-7B7A-43D3-8B79-37D633B846F1}">
                  <asvg:svgBlip xmlns:asvg="http://schemas.microsoft.com/office/drawing/2016/SVG/main" r:embed="rId7"/>
                </a:ext>
              </a:extLst>
            </a:blip>
            <a:stretch>
              <a:fillRect t="-433" b="-433"/>
            </a:stretch>
          </a:blipFill>
        </p:spPr>
        <p:txBody>
          <a:bodyPr/>
          <a:lstStyle/>
          <a:p>
            <a:endParaRPr lang="id-ID" noProof="0" dirty="0"/>
          </a:p>
        </p:txBody>
      </p:sp>
      <p:sp>
        <p:nvSpPr>
          <p:cNvPr id="21" name="Freeform 15" descr="Smart Phone with solid fill">
            <a:extLst>
              <a:ext uri="{FF2B5EF4-FFF2-40B4-BE49-F238E27FC236}">
                <a16:creationId xmlns:a16="http://schemas.microsoft.com/office/drawing/2014/main" id="{3071568B-3608-B313-3E30-4B0C08788F9F}"/>
              </a:ext>
            </a:extLst>
          </p:cNvPr>
          <p:cNvSpPr/>
          <p:nvPr/>
        </p:nvSpPr>
        <p:spPr>
          <a:xfrm>
            <a:off x="7890738" y="6628398"/>
            <a:ext cx="638965" cy="638965"/>
          </a:xfrm>
          <a:custGeom>
            <a:avLst/>
            <a:gdLst/>
            <a:ahLst/>
            <a:cxnLst/>
            <a:rect l="l" t="t" r="r" b="b"/>
            <a:pathLst>
              <a:path w="638965" h="638965">
                <a:moveTo>
                  <a:pt x="0" y="0"/>
                </a:moveTo>
                <a:lnTo>
                  <a:pt x="638965" y="0"/>
                </a:lnTo>
                <a:lnTo>
                  <a:pt x="638965" y="638965"/>
                </a:lnTo>
                <a:lnTo>
                  <a:pt x="0" y="6389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d-ID" noProof="0" dirty="0"/>
          </a:p>
        </p:txBody>
      </p:sp>
      <p:sp>
        <p:nvSpPr>
          <p:cNvPr id="22" name="Freeform 16">
            <a:extLst>
              <a:ext uri="{FF2B5EF4-FFF2-40B4-BE49-F238E27FC236}">
                <a16:creationId xmlns:a16="http://schemas.microsoft.com/office/drawing/2014/main" id="{37126230-98C2-9F39-D512-5FDB3CF337CC}"/>
              </a:ext>
            </a:extLst>
          </p:cNvPr>
          <p:cNvSpPr/>
          <p:nvPr/>
        </p:nvSpPr>
        <p:spPr>
          <a:xfrm>
            <a:off x="7891978" y="6943559"/>
            <a:ext cx="701802" cy="686372"/>
          </a:xfrm>
          <a:custGeom>
            <a:avLst/>
            <a:gdLst/>
            <a:ahLst/>
            <a:cxnLst/>
            <a:rect l="l" t="t" r="r" b="b"/>
            <a:pathLst>
              <a:path w="701802" h="686372">
                <a:moveTo>
                  <a:pt x="0" y="0"/>
                </a:moveTo>
                <a:lnTo>
                  <a:pt x="701802" y="0"/>
                </a:lnTo>
                <a:lnTo>
                  <a:pt x="701802" y="686372"/>
                </a:lnTo>
                <a:lnTo>
                  <a:pt x="0" y="686372"/>
                </a:lnTo>
                <a:lnTo>
                  <a:pt x="0" y="0"/>
                </a:lnTo>
                <a:close/>
              </a:path>
            </a:pathLst>
          </a:custGeom>
          <a:blipFill>
            <a:blip r:embed="rId6">
              <a:extLst>
                <a:ext uri="{96DAC541-7B7A-43D3-8B79-37D633B846F1}">
                  <asvg:svgBlip xmlns:asvg="http://schemas.microsoft.com/office/drawing/2016/SVG/main" r:embed="rId7"/>
                </a:ext>
              </a:extLst>
            </a:blip>
            <a:stretch>
              <a:fillRect t="-433" b="-433"/>
            </a:stretch>
          </a:blipFill>
        </p:spPr>
        <p:txBody>
          <a:bodyPr/>
          <a:lstStyle/>
          <a:p>
            <a:endParaRPr lang="id-ID" noProof="0" dirty="0"/>
          </a:p>
        </p:txBody>
      </p:sp>
      <p:sp>
        <p:nvSpPr>
          <p:cNvPr id="23" name="Freeform 17">
            <a:extLst>
              <a:ext uri="{FF2B5EF4-FFF2-40B4-BE49-F238E27FC236}">
                <a16:creationId xmlns:a16="http://schemas.microsoft.com/office/drawing/2014/main" id="{5D5E3787-130A-B120-1B79-B9655DE78740}"/>
              </a:ext>
            </a:extLst>
          </p:cNvPr>
          <p:cNvSpPr/>
          <p:nvPr/>
        </p:nvSpPr>
        <p:spPr>
          <a:xfrm>
            <a:off x="7891978" y="2032380"/>
            <a:ext cx="600646" cy="600646"/>
          </a:xfrm>
          <a:custGeom>
            <a:avLst/>
            <a:gdLst/>
            <a:ahLst/>
            <a:cxnLst/>
            <a:rect l="l" t="t" r="r" b="b"/>
            <a:pathLst>
              <a:path w="600646" h="600646">
                <a:moveTo>
                  <a:pt x="0" y="0"/>
                </a:moveTo>
                <a:lnTo>
                  <a:pt x="600646" y="0"/>
                </a:lnTo>
                <a:lnTo>
                  <a:pt x="600646" y="600646"/>
                </a:lnTo>
                <a:lnTo>
                  <a:pt x="0" y="6006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d-ID" noProof="0" dirty="0"/>
          </a:p>
        </p:txBody>
      </p:sp>
      <p:sp>
        <p:nvSpPr>
          <p:cNvPr id="24" name="Freeform 18">
            <a:extLst>
              <a:ext uri="{FF2B5EF4-FFF2-40B4-BE49-F238E27FC236}">
                <a16:creationId xmlns:a16="http://schemas.microsoft.com/office/drawing/2014/main" id="{47746466-0C2B-5B2B-13AB-4780529F1C31}"/>
              </a:ext>
            </a:extLst>
          </p:cNvPr>
          <p:cNvSpPr/>
          <p:nvPr/>
        </p:nvSpPr>
        <p:spPr>
          <a:xfrm>
            <a:off x="12344547" y="4160799"/>
            <a:ext cx="2833855" cy="468270"/>
          </a:xfrm>
          <a:custGeom>
            <a:avLst/>
            <a:gdLst/>
            <a:ahLst/>
            <a:cxnLst/>
            <a:rect l="l" t="t" r="r" b="b"/>
            <a:pathLst>
              <a:path w="2362053" h="460257">
                <a:moveTo>
                  <a:pt x="0" y="0"/>
                </a:moveTo>
                <a:lnTo>
                  <a:pt x="2362053" y="0"/>
                </a:lnTo>
                <a:lnTo>
                  <a:pt x="2362053" y="460257"/>
                </a:lnTo>
                <a:lnTo>
                  <a:pt x="0" y="460257"/>
                </a:lnTo>
                <a:lnTo>
                  <a:pt x="0" y="0"/>
                </a:lnTo>
                <a:close/>
              </a:path>
            </a:pathLst>
          </a:custGeom>
          <a:blipFill>
            <a:blip r:embed="rId12">
              <a:extLst>
                <a:ext uri="{96DAC541-7B7A-43D3-8B79-37D633B846F1}">
                  <asvg:svgBlip xmlns:asvg="http://schemas.microsoft.com/office/drawing/2016/SVG/main" r:embed="rId13"/>
                </a:ext>
              </a:extLst>
            </a:blip>
            <a:stretch>
              <a:fillRect t="-699" b="-699"/>
            </a:stretch>
          </a:blipFill>
        </p:spPr>
        <p:txBody>
          <a:bodyPr/>
          <a:lstStyle/>
          <a:p>
            <a:endParaRPr lang="id-ID" noProof="0" dirty="0"/>
          </a:p>
        </p:txBody>
      </p:sp>
      <p:sp>
        <p:nvSpPr>
          <p:cNvPr id="26" name="Freeform 21">
            <a:extLst>
              <a:ext uri="{FF2B5EF4-FFF2-40B4-BE49-F238E27FC236}">
                <a16:creationId xmlns:a16="http://schemas.microsoft.com/office/drawing/2014/main" id="{74AC19A4-EBC7-BC22-62DD-CE8222C4626F}"/>
              </a:ext>
            </a:extLst>
          </p:cNvPr>
          <p:cNvSpPr/>
          <p:nvPr/>
        </p:nvSpPr>
        <p:spPr>
          <a:xfrm>
            <a:off x="12362195" y="5583081"/>
            <a:ext cx="3829663" cy="506191"/>
          </a:xfrm>
          <a:custGeom>
            <a:avLst/>
            <a:gdLst/>
            <a:ahLst/>
            <a:cxnLst/>
            <a:rect l="l" t="t" r="r" b="b"/>
            <a:pathLst>
              <a:path w="3353383" h="506191">
                <a:moveTo>
                  <a:pt x="0" y="0"/>
                </a:moveTo>
                <a:lnTo>
                  <a:pt x="3353383" y="0"/>
                </a:lnTo>
                <a:lnTo>
                  <a:pt x="3353383" y="506191"/>
                </a:lnTo>
                <a:lnTo>
                  <a:pt x="0" y="506191"/>
                </a:lnTo>
                <a:lnTo>
                  <a:pt x="0" y="0"/>
                </a:lnTo>
                <a:close/>
              </a:path>
            </a:pathLst>
          </a:custGeom>
          <a:blipFill>
            <a:blip r:embed="rId14">
              <a:extLst>
                <a:ext uri="{96DAC541-7B7A-43D3-8B79-37D633B846F1}">
                  <asvg:svgBlip xmlns:asvg="http://schemas.microsoft.com/office/drawing/2016/SVG/main" r:embed="rId15"/>
                </a:ext>
              </a:extLst>
            </a:blip>
            <a:stretch>
              <a:fillRect t="-670" b="-670"/>
            </a:stretch>
          </a:blipFill>
        </p:spPr>
        <p:txBody>
          <a:bodyPr/>
          <a:lstStyle/>
          <a:p>
            <a:endParaRPr lang="id-ID" noProof="0" dirty="0"/>
          </a:p>
        </p:txBody>
      </p:sp>
      <p:sp>
        <p:nvSpPr>
          <p:cNvPr id="27" name="Freeform 22">
            <a:extLst>
              <a:ext uri="{FF2B5EF4-FFF2-40B4-BE49-F238E27FC236}">
                <a16:creationId xmlns:a16="http://schemas.microsoft.com/office/drawing/2014/main" id="{B5A79419-5E8D-0009-34DE-88936B1311AA}"/>
              </a:ext>
            </a:extLst>
          </p:cNvPr>
          <p:cNvSpPr/>
          <p:nvPr/>
        </p:nvSpPr>
        <p:spPr>
          <a:xfrm>
            <a:off x="8711741" y="5599670"/>
            <a:ext cx="2886554" cy="506191"/>
          </a:xfrm>
          <a:custGeom>
            <a:avLst/>
            <a:gdLst/>
            <a:ahLst/>
            <a:cxnLst/>
            <a:rect l="l" t="t" r="r" b="b"/>
            <a:pathLst>
              <a:path w="2565859" h="506191">
                <a:moveTo>
                  <a:pt x="0" y="0"/>
                </a:moveTo>
                <a:lnTo>
                  <a:pt x="2565859" y="0"/>
                </a:lnTo>
                <a:lnTo>
                  <a:pt x="2565859" y="506191"/>
                </a:lnTo>
                <a:lnTo>
                  <a:pt x="0" y="506191"/>
                </a:lnTo>
                <a:lnTo>
                  <a:pt x="0" y="0"/>
                </a:lnTo>
                <a:close/>
              </a:path>
            </a:pathLst>
          </a:custGeom>
          <a:blipFill>
            <a:blip r:embed="rId16">
              <a:extLst>
                <a:ext uri="{96DAC541-7B7A-43D3-8B79-37D633B846F1}">
                  <asvg:svgBlip xmlns:asvg="http://schemas.microsoft.com/office/drawing/2016/SVG/main" r:embed="rId17"/>
                </a:ext>
              </a:extLst>
            </a:blip>
            <a:stretch>
              <a:fillRect t="-689" b="-689"/>
            </a:stretch>
          </a:blipFill>
        </p:spPr>
        <p:txBody>
          <a:bodyPr/>
          <a:lstStyle/>
          <a:p>
            <a:endParaRPr lang="id-ID" noProof="0" dirty="0"/>
          </a:p>
        </p:txBody>
      </p:sp>
      <p:sp>
        <p:nvSpPr>
          <p:cNvPr id="29" name="Freeform 23">
            <a:extLst>
              <a:ext uri="{FF2B5EF4-FFF2-40B4-BE49-F238E27FC236}">
                <a16:creationId xmlns:a16="http://schemas.microsoft.com/office/drawing/2014/main" id="{15AB9635-23FD-6022-3FA0-4F28833916E8}"/>
              </a:ext>
            </a:extLst>
          </p:cNvPr>
          <p:cNvSpPr/>
          <p:nvPr/>
        </p:nvSpPr>
        <p:spPr>
          <a:xfrm>
            <a:off x="8663295" y="4164278"/>
            <a:ext cx="2935000" cy="468271"/>
          </a:xfrm>
          <a:custGeom>
            <a:avLst/>
            <a:gdLst/>
            <a:ahLst/>
            <a:cxnLst/>
            <a:rect l="l" t="t" r="r" b="b"/>
            <a:pathLst>
              <a:path w="2362053" h="460257">
                <a:moveTo>
                  <a:pt x="0" y="0"/>
                </a:moveTo>
                <a:lnTo>
                  <a:pt x="2362053" y="0"/>
                </a:lnTo>
                <a:lnTo>
                  <a:pt x="2362053" y="460257"/>
                </a:lnTo>
                <a:lnTo>
                  <a:pt x="0" y="460257"/>
                </a:lnTo>
                <a:lnTo>
                  <a:pt x="0" y="0"/>
                </a:lnTo>
                <a:close/>
              </a:path>
            </a:pathLst>
          </a:custGeom>
          <a:blipFill>
            <a:blip r:embed="rId12">
              <a:extLst>
                <a:ext uri="{96DAC541-7B7A-43D3-8B79-37D633B846F1}">
                  <asvg:svgBlip xmlns:asvg="http://schemas.microsoft.com/office/drawing/2016/SVG/main" r:embed="rId13"/>
                </a:ext>
              </a:extLst>
            </a:blip>
            <a:stretch>
              <a:fillRect t="-699" b="-699"/>
            </a:stretch>
          </a:blipFill>
        </p:spPr>
        <p:txBody>
          <a:bodyPr/>
          <a:lstStyle/>
          <a:p>
            <a:endParaRPr lang="id-ID" noProof="0" dirty="0"/>
          </a:p>
        </p:txBody>
      </p:sp>
      <p:sp>
        <p:nvSpPr>
          <p:cNvPr id="31" name="Freeform 25">
            <a:extLst>
              <a:ext uri="{FF2B5EF4-FFF2-40B4-BE49-F238E27FC236}">
                <a16:creationId xmlns:a16="http://schemas.microsoft.com/office/drawing/2014/main" id="{A8612DB2-095F-2968-7122-A6B1A402CCA9}"/>
              </a:ext>
            </a:extLst>
          </p:cNvPr>
          <p:cNvSpPr/>
          <p:nvPr/>
        </p:nvSpPr>
        <p:spPr>
          <a:xfrm>
            <a:off x="12496800" y="4173202"/>
            <a:ext cx="2681602" cy="468270"/>
          </a:xfrm>
          <a:custGeom>
            <a:avLst/>
            <a:gdLst/>
            <a:ahLst/>
            <a:cxnLst/>
            <a:rect l="l" t="t" r="r" b="b"/>
            <a:pathLst>
              <a:path w="2783707" h="542523">
                <a:moveTo>
                  <a:pt x="0" y="0"/>
                </a:moveTo>
                <a:lnTo>
                  <a:pt x="2783707" y="0"/>
                </a:lnTo>
                <a:lnTo>
                  <a:pt x="2783707" y="542523"/>
                </a:lnTo>
                <a:lnTo>
                  <a:pt x="0" y="542523"/>
                </a:lnTo>
                <a:close/>
              </a:path>
            </a:pathLst>
          </a:custGeom>
          <a:solidFill>
            <a:srgbClr val="000000">
              <a:alpha val="0"/>
            </a:srgbClr>
          </a:solidFill>
        </p:spPr>
        <p:txBody>
          <a:bodyPr/>
          <a:lstStyle/>
          <a:p>
            <a:r>
              <a:rPr lang="en-US" sz="2400" noProof="0" dirty="0" err="1"/>
              <a:t>spmb</a:t>
            </a:r>
            <a:r>
              <a:rPr lang="id-ID" sz="2400" noProof="0" dirty="0"/>
              <a:t>.jakarta.go.id</a:t>
            </a:r>
          </a:p>
        </p:txBody>
      </p:sp>
      <p:sp>
        <p:nvSpPr>
          <p:cNvPr id="32" name="Freeform 31">
            <a:extLst>
              <a:ext uri="{FF2B5EF4-FFF2-40B4-BE49-F238E27FC236}">
                <a16:creationId xmlns:a16="http://schemas.microsoft.com/office/drawing/2014/main" id="{BAF3AD9F-10F6-213F-590A-BBE86BD12AE2}"/>
              </a:ext>
            </a:extLst>
          </p:cNvPr>
          <p:cNvSpPr/>
          <p:nvPr/>
        </p:nvSpPr>
        <p:spPr>
          <a:xfrm>
            <a:off x="8807659" y="4186122"/>
            <a:ext cx="3003341" cy="358107"/>
          </a:xfrm>
          <a:custGeom>
            <a:avLst/>
            <a:gdLst/>
            <a:ahLst/>
            <a:cxnLst/>
            <a:rect l="l" t="t" r="r" b="b"/>
            <a:pathLst>
              <a:path w="2869009" h="441372">
                <a:moveTo>
                  <a:pt x="0" y="0"/>
                </a:moveTo>
                <a:lnTo>
                  <a:pt x="2869009" y="0"/>
                </a:lnTo>
                <a:lnTo>
                  <a:pt x="2869009" y="441372"/>
                </a:lnTo>
                <a:lnTo>
                  <a:pt x="0" y="441372"/>
                </a:lnTo>
                <a:close/>
              </a:path>
            </a:pathLst>
          </a:custGeom>
          <a:solidFill>
            <a:srgbClr val="000000">
              <a:alpha val="0"/>
            </a:srgbClr>
          </a:solidFill>
        </p:spPr>
        <p:txBody>
          <a:bodyPr/>
          <a:lstStyle/>
          <a:p>
            <a:r>
              <a:rPr lang="id-ID" sz="2400" noProof="0" dirty="0"/>
              <a:t>disdik.jakarta.go.id</a:t>
            </a:r>
            <a:endParaRPr lang="id-ID" sz="1600" noProof="0" dirty="0"/>
          </a:p>
        </p:txBody>
      </p:sp>
      <p:sp>
        <p:nvSpPr>
          <p:cNvPr id="34" name="Freeform 34">
            <a:extLst>
              <a:ext uri="{FF2B5EF4-FFF2-40B4-BE49-F238E27FC236}">
                <a16:creationId xmlns:a16="http://schemas.microsoft.com/office/drawing/2014/main" id="{402B5A65-15C5-8E97-61BE-1F556EC0D23C}"/>
              </a:ext>
            </a:extLst>
          </p:cNvPr>
          <p:cNvSpPr/>
          <p:nvPr/>
        </p:nvSpPr>
        <p:spPr>
          <a:xfrm>
            <a:off x="8773332" y="5583051"/>
            <a:ext cx="2721057" cy="444501"/>
          </a:xfrm>
          <a:custGeom>
            <a:avLst/>
            <a:gdLst/>
            <a:ahLst/>
            <a:cxnLst/>
            <a:rect l="l" t="t" r="r" b="b"/>
            <a:pathLst>
              <a:path w="3236143" h="602194">
                <a:moveTo>
                  <a:pt x="0" y="0"/>
                </a:moveTo>
                <a:lnTo>
                  <a:pt x="3236143" y="0"/>
                </a:lnTo>
                <a:lnTo>
                  <a:pt x="3236143" y="602194"/>
                </a:lnTo>
                <a:lnTo>
                  <a:pt x="0" y="602194"/>
                </a:lnTo>
                <a:close/>
              </a:path>
            </a:pathLst>
          </a:custGeom>
          <a:solidFill>
            <a:srgbClr val="000000">
              <a:alpha val="0"/>
            </a:srgbClr>
          </a:solidFill>
        </p:spPr>
        <p:txBody>
          <a:bodyPr/>
          <a:lstStyle/>
          <a:p>
            <a:r>
              <a:rPr lang="id-ID" sz="2400" noProof="0" dirty="0"/>
              <a:t>Facebook: PMBDKI1</a:t>
            </a:r>
          </a:p>
        </p:txBody>
      </p:sp>
      <p:sp>
        <p:nvSpPr>
          <p:cNvPr id="35" name="Freeform 36">
            <a:extLst>
              <a:ext uri="{FF2B5EF4-FFF2-40B4-BE49-F238E27FC236}">
                <a16:creationId xmlns:a16="http://schemas.microsoft.com/office/drawing/2014/main" id="{A423183C-1346-622A-7D4B-97CD9DE0DCD2}"/>
              </a:ext>
            </a:extLst>
          </p:cNvPr>
          <p:cNvSpPr/>
          <p:nvPr/>
        </p:nvSpPr>
        <p:spPr>
          <a:xfrm>
            <a:off x="7933754" y="3520603"/>
            <a:ext cx="600646" cy="600646"/>
          </a:xfrm>
          <a:custGeom>
            <a:avLst/>
            <a:gdLst/>
            <a:ahLst/>
            <a:cxnLst/>
            <a:rect l="l" t="t" r="r" b="b"/>
            <a:pathLst>
              <a:path w="600646" h="600646">
                <a:moveTo>
                  <a:pt x="0" y="0"/>
                </a:moveTo>
                <a:lnTo>
                  <a:pt x="600646" y="0"/>
                </a:lnTo>
                <a:lnTo>
                  <a:pt x="600646" y="600646"/>
                </a:lnTo>
                <a:lnTo>
                  <a:pt x="0" y="60064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id-ID" noProof="0" dirty="0"/>
          </a:p>
        </p:txBody>
      </p:sp>
      <p:sp>
        <p:nvSpPr>
          <p:cNvPr id="36" name="Freeform 40" descr="Receiver outline">
            <a:extLst>
              <a:ext uri="{FF2B5EF4-FFF2-40B4-BE49-F238E27FC236}">
                <a16:creationId xmlns:a16="http://schemas.microsoft.com/office/drawing/2014/main" id="{B92B0B48-1883-0FA9-9850-B1293D615802}"/>
              </a:ext>
            </a:extLst>
          </p:cNvPr>
          <p:cNvSpPr/>
          <p:nvPr/>
        </p:nvSpPr>
        <p:spPr>
          <a:xfrm>
            <a:off x="8000745" y="8055082"/>
            <a:ext cx="484268" cy="484268"/>
          </a:xfrm>
          <a:custGeom>
            <a:avLst/>
            <a:gdLst/>
            <a:ahLst/>
            <a:cxnLst/>
            <a:rect l="l" t="t" r="r" b="b"/>
            <a:pathLst>
              <a:path w="484268" h="484268">
                <a:moveTo>
                  <a:pt x="0" y="0"/>
                </a:moveTo>
                <a:lnTo>
                  <a:pt x="484268" y="0"/>
                </a:lnTo>
                <a:lnTo>
                  <a:pt x="484268" y="484268"/>
                </a:lnTo>
                <a:lnTo>
                  <a:pt x="0" y="48426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id-ID" noProof="0" dirty="0"/>
          </a:p>
        </p:txBody>
      </p:sp>
      <p:sp>
        <p:nvSpPr>
          <p:cNvPr id="37" name="Freeform 41">
            <a:extLst>
              <a:ext uri="{FF2B5EF4-FFF2-40B4-BE49-F238E27FC236}">
                <a16:creationId xmlns:a16="http://schemas.microsoft.com/office/drawing/2014/main" id="{2D2872B6-10C5-9180-8EA2-61CA488B87FE}"/>
              </a:ext>
            </a:extLst>
          </p:cNvPr>
          <p:cNvSpPr/>
          <p:nvPr/>
        </p:nvSpPr>
        <p:spPr>
          <a:xfrm>
            <a:off x="8607019" y="2660565"/>
            <a:ext cx="5790965" cy="568708"/>
          </a:xfrm>
          <a:custGeom>
            <a:avLst/>
            <a:gdLst/>
            <a:ahLst/>
            <a:cxnLst/>
            <a:rect l="l" t="t" r="r" b="b"/>
            <a:pathLst>
              <a:path w="5790965" h="568708">
                <a:moveTo>
                  <a:pt x="0" y="0"/>
                </a:moveTo>
                <a:lnTo>
                  <a:pt x="5790965" y="0"/>
                </a:lnTo>
                <a:lnTo>
                  <a:pt x="5790965" y="568708"/>
                </a:lnTo>
                <a:lnTo>
                  <a:pt x="0" y="568708"/>
                </a:lnTo>
                <a:lnTo>
                  <a:pt x="0" y="0"/>
                </a:lnTo>
                <a:close/>
              </a:path>
            </a:pathLst>
          </a:custGeom>
          <a:blipFill>
            <a:blip r:embed="rId22">
              <a:extLst>
                <a:ext uri="{96DAC541-7B7A-43D3-8B79-37D633B846F1}">
                  <asvg:svgBlip xmlns:asvg="http://schemas.microsoft.com/office/drawing/2016/SVG/main" r:embed="rId23"/>
                </a:ext>
              </a:extLst>
            </a:blip>
            <a:stretch>
              <a:fillRect t="-243" b="-243"/>
            </a:stretch>
          </a:blipFill>
        </p:spPr>
        <p:txBody>
          <a:bodyPr/>
          <a:lstStyle/>
          <a:p>
            <a:endParaRPr lang="id-ID" noProof="0" dirty="0"/>
          </a:p>
        </p:txBody>
      </p:sp>
      <p:sp>
        <p:nvSpPr>
          <p:cNvPr id="38" name="Freeform 43">
            <a:extLst>
              <a:ext uri="{FF2B5EF4-FFF2-40B4-BE49-F238E27FC236}">
                <a16:creationId xmlns:a16="http://schemas.microsoft.com/office/drawing/2014/main" id="{54685747-62B2-6576-34BD-A0DB243B8ECC}"/>
              </a:ext>
            </a:extLst>
          </p:cNvPr>
          <p:cNvSpPr/>
          <p:nvPr/>
        </p:nvSpPr>
        <p:spPr>
          <a:xfrm>
            <a:off x="8723600" y="2749352"/>
            <a:ext cx="5752865" cy="341425"/>
          </a:xfrm>
          <a:custGeom>
            <a:avLst/>
            <a:gdLst/>
            <a:ahLst/>
            <a:cxnLst/>
            <a:rect l="l" t="t" r="r" b="b"/>
            <a:pathLst>
              <a:path w="7670487" h="1301676">
                <a:moveTo>
                  <a:pt x="0" y="0"/>
                </a:moveTo>
                <a:lnTo>
                  <a:pt x="7670487" y="0"/>
                </a:lnTo>
                <a:lnTo>
                  <a:pt x="7670487" y="1301676"/>
                </a:lnTo>
                <a:lnTo>
                  <a:pt x="0" y="1301676"/>
                </a:lnTo>
                <a:close/>
              </a:path>
            </a:pathLst>
          </a:custGeom>
          <a:solidFill>
            <a:srgbClr val="000000">
              <a:alpha val="0"/>
            </a:srgbClr>
          </a:solidFill>
        </p:spPr>
        <p:txBody>
          <a:bodyPr/>
          <a:lstStyle/>
          <a:p>
            <a:r>
              <a:rPr lang="id-ID" sz="2400" noProof="0" dirty="0">
                <a:latin typeface="Nunito" pitchFamily="2" charset="0"/>
              </a:rPr>
              <a:t>Gedung Dinas Pendidikan, Lantai 5</a:t>
            </a:r>
          </a:p>
        </p:txBody>
      </p:sp>
      <p:sp>
        <p:nvSpPr>
          <p:cNvPr id="39" name="Freeform 46">
            <a:extLst>
              <a:ext uri="{FF2B5EF4-FFF2-40B4-BE49-F238E27FC236}">
                <a16:creationId xmlns:a16="http://schemas.microsoft.com/office/drawing/2014/main" id="{416B0D62-C3FF-66C3-9E3C-2F4CC024F045}"/>
              </a:ext>
            </a:extLst>
          </p:cNvPr>
          <p:cNvSpPr/>
          <p:nvPr/>
        </p:nvSpPr>
        <p:spPr>
          <a:xfrm>
            <a:off x="12459342" y="5600298"/>
            <a:ext cx="3771258" cy="412774"/>
          </a:xfrm>
          <a:custGeom>
            <a:avLst/>
            <a:gdLst/>
            <a:ahLst/>
            <a:cxnLst/>
            <a:rect l="l" t="t" r="r" b="b"/>
            <a:pathLst>
              <a:path w="4327327" h="508684">
                <a:moveTo>
                  <a:pt x="0" y="0"/>
                </a:moveTo>
                <a:lnTo>
                  <a:pt x="4327327" y="0"/>
                </a:lnTo>
                <a:lnTo>
                  <a:pt x="4327327" y="508684"/>
                </a:lnTo>
                <a:lnTo>
                  <a:pt x="0" y="508684"/>
                </a:lnTo>
                <a:close/>
              </a:path>
            </a:pathLst>
          </a:custGeom>
          <a:solidFill>
            <a:srgbClr val="000000">
              <a:alpha val="0"/>
            </a:srgbClr>
          </a:solidFill>
        </p:spPr>
        <p:txBody>
          <a:bodyPr/>
          <a:lstStyle/>
          <a:p>
            <a:r>
              <a:rPr lang="id-ID" sz="2400" noProof="0" dirty="0"/>
              <a:t>Instagram: @officialpmbdki</a:t>
            </a:r>
          </a:p>
        </p:txBody>
      </p:sp>
      <p:grpSp>
        <p:nvGrpSpPr>
          <p:cNvPr id="40" name="Group 57">
            <a:extLst>
              <a:ext uri="{FF2B5EF4-FFF2-40B4-BE49-F238E27FC236}">
                <a16:creationId xmlns:a16="http://schemas.microsoft.com/office/drawing/2014/main" id="{987AD3E5-446E-984B-2F3E-25BF59AAE1AC}"/>
              </a:ext>
            </a:extLst>
          </p:cNvPr>
          <p:cNvGrpSpPr/>
          <p:nvPr/>
        </p:nvGrpSpPr>
        <p:grpSpPr>
          <a:xfrm>
            <a:off x="8707338" y="7039450"/>
            <a:ext cx="3560862" cy="694331"/>
            <a:chOff x="0" y="0"/>
            <a:chExt cx="4747815" cy="925775"/>
          </a:xfrm>
        </p:grpSpPr>
        <p:sp>
          <p:nvSpPr>
            <p:cNvPr id="41" name="Freeform 58">
              <a:extLst>
                <a:ext uri="{FF2B5EF4-FFF2-40B4-BE49-F238E27FC236}">
                  <a16:creationId xmlns:a16="http://schemas.microsoft.com/office/drawing/2014/main" id="{8A7DE51E-F561-1582-ECAA-4A70C530D1C6}"/>
                </a:ext>
              </a:extLst>
            </p:cNvPr>
            <p:cNvSpPr/>
            <p:nvPr/>
          </p:nvSpPr>
          <p:spPr>
            <a:xfrm>
              <a:off x="0" y="0"/>
              <a:ext cx="3136529" cy="925775"/>
            </a:xfrm>
            <a:custGeom>
              <a:avLst/>
              <a:gdLst/>
              <a:ahLst/>
              <a:cxnLst/>
              <a:rect l="l" t="t" r="r" b="b"/>
              <a:pathLst>
                <a:path w="3136529" h="925775">
                  <a:moveTo>
                    <a:pt x="0" y="0"/>
                  </a:moveTo>
                  <a:lnTo>
                    <a:pt x="3136529" y="0"/>
                  </a:lnTo>
                  <a:lnTo>
                    <a:pt x="3136529" y="925775"/>
                  </a:lnTo>
                  <a:lnTo>
                    <a:pt x="0" y="925775"/>
                  </a:lnTo>
                  <a:close/>
                </a:path>
              </a:pathLst>
            </a:custGeom>
            <a:solidFill>
              <a:srgbClr val="000000">
                <a:alpha val="0"/>
              </a:srgbClr>
            </a:solidFill>
          </p:spPr>
          <p:txBody>
            <a:bodyPr/>
            <a:lstStyle/>
            <a:p>
              <a:endParaRPr lang="id-ID" noProof="0" dirty="0"/>
            </a:p>
          </p:txBody>
        </p:sp>
        <p:sp>
          <p:nvSpPr>
            <p:cNvPr id="42" name="TextBox 59">
              <a:extLst>
                <a:ext uri="{FF2B5EF4-FFF2-40B4-BE49-F238E27FC236}">
                  <a16:creationId xmlns:a16="http://schemas.microsoft.com/office/drawing/2014/main" id="{23660A07-7C50-DE4E-B72E-BED0C066B1E3}"/>
                </a:ext>
              </a:extLst>
            </p:cNvPr>
            <p:cNvSpPr txBox="1"/>
            <p:nvPr/>
          </p:nvSpPr>
          <p:spPr>
            <a:xfrm>
              <a:off x="0" y="9525"/>
              <a:ext cx="4747815" cy="916250"/>
            </a:xfrm>
            <a:prstGeom prst="rect">
              <a:avLst/>
            </a:prstGeom>
          </p:spPr>
          <p:txBody>
            <a:bodyPr lIns="0" tIns="0" rIns="0" bIns="0" rtlCol="0" anchor="t"/>
            <a:lstStyle/>
            <a:p>
              <a:pPr algn="l">
                <a:lnSpc>
                  <a:spcPts val="4223"/>
                </a:lnSpc>
              </a:pPr>
              <a:r>
                <a:rPr lang="en-US" sz="3600" b="1" noProof="0" dirty="0">
                  <a:solidFill>
                    <a:srgbClr val="FFC000"/>
                  </a:solidFill>
                  <a:latin typeface="Nunito Bold"/>
                  <a:ea typeface="Nunito Bold"/>
                  <a:cs typeface="Nunito Bold"/>
                  <a:sym typeface="Nunito Bold"/>
                </a:rPr>
                <a:t>Call Center</a:t>
              </a:r>
              <a:endParaRPr lang="id-ID" sz="3600" b="1" noProof="0" dirty="0">
                <a:solidFill>
                  <a:srgbClr val="FFC000"/>
                </a:solidFill>
                <a:latin typeface="Nunito Bold"/>
                <a:ea typeface="Nunito Bold"/>
                <a:cs typeface="Nunito Bold"/>
                <a:sym typeface="Nunito Bold"/>
              </a:endParaRPr>
            </a:p>
          </p:txBody>
        </p:sp>
      </p:grpSp>
      <p:grpSp>
        <p:nvGrpSpPr>
          <p:cNvPr id="43" name="Group 60">
            <a:extLst>
              <a:ext uri="{FF2B5EF4-FFF2-40B4-BE49-F238E27FC236}">
                <a16:creationId xmlns:a16="http://schemas.microsoft.com/office/drawing/2014/main" id="{026570DA-9450-3263-957B-D38E58F81C10}"/>
              </a:ext>
            </a:extLst>
          </p:cNvPr>
          <p:cNvGrpSpPr/>
          <p:nvPr/>
        </p:nvGrpSpPr>
        <p:grpSpPr>
          <a:xfrm>
            <a:off x="116503" y="4172652"/>
            <a:ext cx="3381319" cy="6290940"/>
            <a:chOff x="0" y="0"/>
            <a:chExt cx="4508425" cy="8387920"/>
          </a:xfrm>
        </p:grpSpPr>
        <p:sp>
          <p:nvSpPr>
            <p:cNvPr id="44" name="Freeform 61">
              <a:extLst>
                <a:ext uri="{FF2B5EF4-FFF2-40B4-BE49-F238E27FC236}">
                  <a16:creationId xmlns:a16="http://schemas.microsoft.com/office/drawing/2014/main" id="{D9B39F92-7BFC-9CF4-99C7-8402621677CB}"/>
                </a:ext>
              </a:extLst>
            </p:cNvPr>
            <p:cNvSpPr/>
            <p:nvPr/>
          </p:nvSpPr>
          <p:spPr>
            <a:xfrm>
              <a:off x="0" y="0"/>
              <a:ext cx="4508373" cy="8387969"/>
            </a:xfrm>
            <a:custGeom>
              <a:avLst/>
              <a:gdLst/>
              <a:ahLst/>
              <a:cxnLst/>
              <a:rect l="l" t="t" r="r" b="b"/>
              <a:pathLst>
                <a:path w="4508373" h="8387969">
                  <a:moveTo>
                    <a:pt x="0" y="0"/>
                  </a:moveTo>
                  <a:lnTo>
                    <a:pt x="4508373" y="0"/>
                  </a:lnTo>
                  <a:lnTo>
                    <a:pt x="4508373" y="8387969"/>
                  </a:lnTo>
                  <a:lnTo>
                    <a:pt x="0" y="8387969"/>
                  </a:lnTo>
                  <a:lnTo>
                    <a:pt x="0" y="0"/>
                  </a:lnTo>
                  <a:close/>
                </a:path>
              </a:pathLst>
            </a:custGeom>
            <a:blipFill>
              <a:blip r:embed="rId24"/>
              <a:stretch>
                <a:fillRect l="-2093" r="-2095"/>
              </a:stretch>
            </a:blipFill>
          </p:spPr>
          <p:txBody>
            <a:bodyPr/>
            <a:lstStyle/>
            <a:p>
              <a:endParaRPr lang="id-ID" noProof="0" dirty="0"/>
            </a:p>
          </p:txBody>
        </p:sp>
      </p:grpSp>
      <p:grpSp>
        <p:nvGrpSpPr>
          <p:cNvPr id="45" name="Group 62">
            <a:extLst>
              <a:ext uri="{FF2B5EF4-FFF2-40B4-BE49-F238E27FC236}">
                <a16:creationId xmlns:a16="http://schemas.microsoft.com/office/drawing/2014/main" id="{8A65B313-D102-F255-52ED-8370DB004C85}"/>
              </a:ext>
            </a:extLst>
          </p:cNvPr>
          <p:cNvGrpSpPr/>
          <p:nvPr/>
        </p:nvGrpSpPr>
        <p:grpSpPr>
          <a:xfrm>
            <a:off x="2615349" y="4538546"/>
            <a:ext cx="3091753" cy="6509392"/>
            <a:chOff x="0" y="0"/>
            <a:chExt cx="4122337" cy="8679189"/>
          </a:xfrm>
        </p:grpSpPr>
        <p:sp>
          <p:nvSpPr>
            <p:cNvPr id="46" name="Freeform 63">
              <a:extLst>
                <a:ext uri="{FF2B5EF4-FFF2-40B4-BE49-F238E27FC236}">
                  <a16:creationId xmlns:a16="http://schemas.microsoft.com/office/drawing/2014/main" id="{7328B8AB-A8C0-DEF6-7F75-03F27459C94D}"/>
                </a:ext>
              </a:extLst>
            </p:cNvPr>
            <p:cNvSpPr/>
            <p:nvPr/>
          </p:nvSpPr>
          <p:spPr>
            <a:xfrm>
              <a:off x="0" y="0"/>
              <a:ext cx="4122293" cy="8679180"/>
            </a:xfrm>
            <a:custGeom>
              <a:avLst/>
              <a:gdLst/>
              <a:ahLst/>
              <a:cxnLst/>
              <a:rect l="l" t="t" r="r" b="b"/>
              <a:pathLst>
                <a:path w="4122293" h="8679180">
                  <a:moveTo>
                    <a:pt x="0" y="0"/>
                  </a:moveTo>
                  <a:lnTo>
                    <a:pt x="4122293" y="0"/>
                  </a:lnTo>
                  <a:lnTo>
                    <a:pt x="4122293" y="8679180"/>
                  </a:lnTo>
                  <a:lnTo>
                    <a:pt x="0" y="8679180"/>
                  </a:lnTo>
                  <a:lnTo>
                    <a:pt x="0" y="0"/>
                  </a:lnTo>
                  <a:close/>
                </a:path>
              </a:pathLst>
            </a:custGeom>
            <a:blipFill>
              <a:blip r:embed="rId25"/>
              <a:stretch>
                <a:fillRect l="-1178" r="-1179"/>
              </a:stretch>
            </a:blipFill>
          </p:spPr>
          <p:txBody>
            <a:bodyPr/>
            <a:lstStyle/>
            <a:p>
              <a:endParaRPr lang="id-ID" noProof="0" dirty="0"/>
            </a:p>
          </p:txBody>
        </p:sp>
      </p:grpSp>
      <p:sp>
        <p:nvSpPr>
          <p:cNvPr id="30" name="Freeform 41">
            <a:extLst>
              <a:ext uri="{FF2B5EF4-FFF2-40B4-BE49-F238E27FC236}">
                <a16:creationId xmlns:a16="http://schemas.microsoft.com/office/drawing/2014/main" id="{72E3989A-4B3B-6649-DA9A-E6CE73C3E136}"/>
              </a:ext>
            </a:extLst>
          </p:cNvPr>
          <p:cNvSpPr/>
          <p:nvPr/>
        </p:nvSpPr>
        <p:spPr>
          <a:xfrm>
            <a:off x="8707338" y="7698992"/>
            <a:ext cx="2890957" cy="2566264"/>
          </a:xfrm>
          <a:custGeom>
            <a:avLst/>
            <a:gdLst/>
            <a:ahLst/>
            <a:cxnLst/>
            <a:rect l="l" t="t" r="r" b="b"/>
            <a:pathLst>
              <a:path w="5790965" h="568708">
                <a:moveTo>
                  <a:pt x="0" y="0"/>
                </a:moveTo>
                <a:lnTo>
                  <a:pt x="5790965" y="0"/>
                </a:lnTo>
                <a:lnTo>
                  <a:pt x="5790965" y="568708"/>
                </a:lnTo>
                <a:lnTo>
                  <a:pt x="0" y="568708"/>
                </a:lnTo>
                <a:lnTo>
                  <a:pt x="0" y="0"/>
                </a:lnTo>
                <a:close/>
              </a:path>
            </a:pathLst>
          </a:custGeom>
          <a:blipFill>
            <a:blip r:embed="rId22">
              <a:extLst>
                <a:ext uri="{96DAC541-7B7A-43D3-8B79-37D633B846F1}">
                  <asvg:svgBlip xmlns:asvg="http://schemas.microsoft.com/office/drawing/2016/SVG/main" r:embed="rId23"/>
                </a:ext>
              </a:extLst>
            </a:blip>
            <a:stretch>
              <a:fillRect t="-243" b="-243"/>
            </a:stretch>
          </a:blipFill>
        </p:spPr>
        <p:txBody>
          <a:bodyPr/>
          <a:lstStyle/>
          <a:p>
            <a:endParaRPr lang="id-ID" noProof="0" dirty="0"/>
          </a:p>
        </p:txBody>
      </p:sp>
      <p:sp>
        <p:nvSpPr>
          <p:cNvPr id="33" name="Freeform 43">
            <a:extLst>
              <a:ext uri="{FF2B5EF4-FFF2-40B4-BE49-F238E27FC236}">
                <a16:creationId xmlns:a16="http://schemas.microsoft.com/office/drawing/2014/main" id="{7EBB4150-7E22-6E39-AACB-946816A54AC1}"/>
              </a:ext>
            </a:extLst>
          </p:cNvPr>
          <p:cNvSpPr/>
          <p:nvPr/>
        </p:nvSpPr>
        <p:spPr>
          <a:xfrm>
            <a:off x="8823919" y="7787779"/>
            <a:ext cx="2987081" cy="2250054"/>
          </a:xfrm>
          <a:custGeom>
            <a:avLst/>
            <a:gdLst/>
            <a:ahLst/>
            <a:cxnLst/>
            <a:rect l="l" t="t" r="r" b="b"/>
            <a:pathLst>
              <a:path w="7670487" h="1301676">
                <a:moveTo>
                  <a:pt x="0" y="0"/>
                </a:moveTo>
                <a:lnTo>
                  <a:pt x="7670487" y="0"/>
                </a:lnTo>
                <a:lnTo>
                  <a:pt x="7670487" y="1301676"/>
                </a:lnTo>
                <a:lnTo>
                  <a:pt x="0" y="1301676"/>
                </a:lnTo>
                <a:close/>
              </a:path>
            </a:pathLst>
          </a:custGeom>
          <a:solidFill>
            <a:srgbClr val="000000">
              <a:alpha val="0"/>
            </a:srgbClr>
          </a:solidFill>
        </p:spPr>
        <p:txBody>
          <a:bodyPr/>
          <a:lstStyle/>
          <a:p>
            <a:r>
              <a:rPr lang="id-ID" sz="2300" noProof="0" dirty="0">
                <a:latin typeface="Nunito" pitchFamily="2" charset="0"/>
              </a:rPr>
              <a:t>0812-8055-5426</a:t>
            </a:r>
            <a:endParaRPr lang="en-US" sz="2300" noProof="0" dirty="0">
              <a:latin typeface="Nunito" pitchFamily="2" charset="0"/>
            </a:endParaRPr>
          </a:p>
          <a:p>
            <a:r>
              <a:rPr lang="en-US" sz="2300" noProof="0" dirty="0">
                <a:latin typeface="Nunito" pitchFamily="2" charset="0"/>
              </a:rPr>
              <a:t>0812-8055-</a:t>
            </a:r>
            <a:r>
              <a:rPr lang="id-ID" sz="2300" noProof="0" dirty="0">
                <a:latin typeface="Nunito" pitchFamily="2" charset="0"/>
              </a:rPr>
              <a:t>5612</a:t>
            </a:r>
            <a:endParaRPr lang="en-US" sz="2300" noProof="0" dirty="0">
              <a:latin typeface="Nunito" pitchFamily="2" charset="0"/>
            </a:endParaRPr>
          </a:p>
          <a:p>
            <a:r>
              <a:rPr lang="en-US" sz="2300" noProof="0" dirty="0">
                <a:latin typeface="Nunito" pitchFamily="2" charset="0"/>
              </a:rPr>
              <a:t>0812-8055- </a:t>
            </a:r>
            <a:r>
              <a:rPr lang="id-ID" sz="2300" noProof="0" dirty="0">
                <a:latin typeface="Nunito" pitchFamily="2" charset="0"/>
              </a:rPr>
              <a:t>5148</a:t>
            </a:r>
            <a:endParaRPr lang="en-US" sz="2300" noProof="0" dirty="0">
              <a:latin typeface="Nunito" pitchFamily="2" charset="0"/>
            </a:endParaRPr>
          </a:p>
          <a:p>
            <a:r>
              <a:rPr lang="en-US" sz="2300" noProof="0" dirty="0">
                <a:latin typeface="Nunito" pitchFamily="2" charset="0"/>
              </a:rPr>
              <a:t>0812-8055- </a:t>
            </a:r>
            <a:r>
              <a:rPr lang="id-ID" sz="2300" noProof="0" dirty="0">
                <a:latin typeface="Nunito" pitchFamily="2" charset="0"/>
              </a:rPr>
              <a:t>5165</a:t>
            </a:r>
            <a:endParaRPr lang="en-US" sz="2300" noProof="0" dirty="0">
              <a:latin typeface="Nunito" pitchFamily="2" charset="0"/>
            </a:endParaRPr>
          </a:p>
          <a:p>
            <a:r>
              <a:rPr lang="en-US" sz="2300" noProof="0" dirty="0">
                <a:latin typeface="Nunito" pitchFamily="2" charset="0"/>
              </a:rPr>
              <a:t>0812-8055- </a:t>
            </a:r>
            <a:r>
              <a:rPr lang="id-ID" sz="2300" noProof="0" dirty="0">
                <a:latin typeface="Nunito" pitchFamily="2" charset="0"/>
              </a:rPr>
              <a:t>5124</a:t>
            </a:r>
            <a:endParaRPr lang="en-US" sz="2300" noProof="0" dirty="0">
              <a:latin typeface="Nunito" pitchFamily="2" charset="0"/>
            </a:endParaRPr>
          </a:p>
          <a:p>
            <a:r>
              <a:rPr lang="en-US" sz="2300" noProof="0" dirty="0">
                <a:latin typeface="Nunito" pitchFamily="2" charset="0"/>
              </a:rPr>
              <a:t>0812-8055- </a:t>
            </a:r>
            <a:r>
              <a:rPr lang="id-ID" sz="2300" noProof="0" dirty="0">
                <a:latin typeface="Nunito" pitchFamily="2" charset="0"/>
              </a:rPr>
              <a:t>5147</a:t>
            </a:r>
          </a:p>
        </p:txBody>
      </p:sp>
      <p:sp>
        <p:nvSpPr>
          <p:cNvPr id="2" name="TextBox 12">
            <a:extLst>
              <a:ext uri="{FF2B5EF4-FFF2-40B4-BE49-F238E27FC236}">
                <a16:creationId xmlns:a16="http://schemas.microsoft.com/office/drawing/2014/main" id="{5C038551-CDDD-0BD0-F32C-2A5FF1A5DE58}"/>
              </a:ext>
            </a:extLst>
          </p:cNvPr>
          <p:cNvSpPr txBox="1"/>
          <p:nvPr/>
        </p:nvSpPr>
        <p:spPr>
          <a:xfrm>
            <a:off x="11994583" y="-1143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
        <p:nvSpPr>
          <p:cNvPr id="7" name="Freeform 21">
            <a:extLst>
              <a:ext uri="{FF2B5EF4-FFF2-40B4-BE49-F238E27FC236}">
                <a16:creationId xmlns:a16="http://schemas.microsoft.com/office/drawing/2014/main" id="{65DF4D31-E2CF-DB55-8EAF-7E453D9C3DD0}"/>
              </a:ext>
            </a:extLst>
          </p:cNvPr>
          <p:cNvSpPr/>
          <p:nvPr/>
        </p:nvSpPr>
        <p:spPr>
          <a:xfrm>
            <a:off x="8681388" y="6345081"/>
            <a:ext cx="3205812" cy="506191"/>
          </a:xfrm>
          <a:custGeom>
            <a:avLst/>
            <a:gdLst/>
            <a:ahLst/>
            <a:cxnLst/>
            <a:rect l="l" t="t" r="r" b="b"/>
            <a:pathLst>
              <a:path w="3353383" h="506191">
                <a:moveTo>
                  <a:pt x="0" y="0"/>
                </a:moveTo>
                <a:lnTo>
                  <a:pt x="3353383" y="0"/>
                </a:lnTo>
                <a:lnTo>
                  <a:pt x="3353383" y="506191"/>
                </a:lnTo>
                <a:lnTo>
                  <a:pt x="0" y="506191"/>
                </a:lnTo>
                <a:lnTo>
                  <a:pt x="0" y="0"/>
                </a:lnTo>
                <a:close/>
              </a:path>
            </a:pathLst>
          </a:custGeom>
          <a:blipFill>
            <a:blip r:embed="rId14">
              <a:extLst>
                <a:ext uri="{96DAC541-7B7A-43D3-8B79-37D633B846F1}">
                  <asvg:svgBlip xmlns:asvg="http://schemas.microsoft.com/office/drawing/2016/SVG/main" r:embed="rId15"/>
                </a:ext>
              </a:extLst>
            </a:blip>
            <a:stretch>
              <a:fillRect t="-670" b="-670"/>
            </a:stretch>
          </a:blipFill>
        </p:spPr>
        <p:txBody>
          <a:bodyPr/>
          <a:lstStyle/>
          <a:p>
            <a:r>
              <a:rPr lang="id-ID" sz="2400" noProof="0" dirty="0"/>
              <a:t>X (Twitter): @PMBDKI</a:t>
            </a:r>
          </a:p>
        </p:txBody>
      </p:sp>
      <p:sp>
        <p:nvSpPr>
          <p:cNvPr id="25" name="Freeform 46">
            <a:extLst>
              <a:ext uri="{FF2B5EF4-FFF2-40B4-BE49-F238E27FC236}">
                <a16:creationId xmlns:a16="http://schemas.microsoft.com/office/drawing/2014/main" id="{2E7DB16F-A907-4917-4FE2-CE51898BCB7D}"/>
              </a:ext>
            </a:extLst>
          </p:cNvPr>
          <p:cNvSpPr/>
          <p:nvPr/>
        </p:nvSpPr>
        <p:spPr>
          <a:xfrm>
            <a:off x="14813905" y="7645090"/>
            <a:ext cx="3245495" cy="381513"/>
          </a:xfrm>
          <a:custGeom>
            <a:avLst/>
            <a:gdLst/>
            <a:ahLst/>
            <a:cxnLst/>
            <a:rect l="l" t="t" r="r" b="b"/>
            <a:pathLst>
              <a:path w="4327327" h="508684">
                <a:moveTo>
                  <a:pt x="0" y="0"/>
                </a:moveTo>
                <a:lnTo>
                  <a:pt x="4327327" y="0"/>
                </a:lnTo>
                <a:lnTo>
                  <a:pt x="4327327" y="508684"/>
                </a:lnTo>
                <a:lnTo>
                  <a:pt x="0" y="508684"/>
                </a:lnTo>
                <a:close/>
              </a:path>
            </a:pathLst>
          </a:custGeom>
          <a:solidFill>
            <a:srgbClr val="000000">
              <a:alpha val="0"/>
            </a:srgbClr>
          </a:solidFill>
        </p:spPr>
        <p:txBody>
          <a:bodyPr/>
          <a:lstStyle/>
          <a:p>
            <a:endParaRPr lang="id-ID" noProof="0" dirty="0"/>
          </a:p>
        </p:txBody>
      </p:sp>
      <p:pic>
        <p:nvPicPr>
          <p:cNvPr id="48" name="Picture 47">
            <a:extLst>
              <a:ext uri="{FF2B5EF4-FFF2-40B4-BE49-F238E27FC236}">
                <a16:creationId xmlns:a16="http://schemas.microsoft.com/office/drawing/2014/main" id="{9E1DB8CB-16D1-9E94-BF9D-B233B1154E7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24800" y="5020284"/>
            <a:ext cx="552657" cy="552657"/>
          </a:xfrm>
          <a:prstGeom prst="rect">
            <a:avLst/>
          </a:prstGeom>
        </p:spPr>
      </p:pic>
      <p:pic>
        <p:nvPicPr>
          <p:cNvPr id="50" name="Picture 49">
            <a:extLst>
              <a:ext uri="{FF2B5EF4-FFF2-40B4-BE49-F238E27FC236}">
                <a16:creationId xmlns:a16="http://schemas.microsoft.com/office/drawing/2014/main" id="{C17B5D0B-6E8A-9180-7D4B-76A351A72B2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20457" y="7058228"/>
            <a:ext cx="447272" cy="447272"/>
          </a:xfrm>
          <a:prstGeom prst="rect">
            <a:avLst/>
          </a:prstGeom>
        </p:spPr>
      </p:pic>
    </p:spTree>
    <p:extLst>
      <p:ext uri="{BB962C8B-B14F-4D97-AF65-F5344CB8AC3E}">
        <p14:creationId xmlns:p14="http://schemas.microsoft.com/office/powerpoint/2010/main" val="3057140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33E8B"/>
        </a:solidFill>
        <a:effectLst/>
      </p:bgPr>
    </p:bg>
    <p:spTree>
      <p:nvGrpSpPr>
        <p:cNvPr id="1" name="">
          <a:extLst>
            <a:ext uri="{FF2B5EF4-FFF2-40B4-BE49-F238E27FC236}">
              <a16:creationId xmlns:a16="http://schemas.microsoft.com/office/drawing/2014/main" id="{E61CC05B-8F74-B51F-92CF-93C79F8AB3C0}"/>
            </a:ext>
          </a:extLst>
        </p:cNvPr>
        <p:cNvGrpSpPr/>
        <p:nvPr/>
      </p:nvGrpSpPr>
      <p:grpSpPr>
        <a:xfrm>
          <a:off x="0" y="0"/>
          <a:ext cx="0" cy="0"/>
          <a:chOff x="0" y="0"/>
          <a:chExt cx="0" cy="0"/>
        </a:xfrm>
      </p:grpSpPr>
      <p:sp>
        <p:nvSpPr>
          <p:cNvPr id="16" name="Freeform 2">
            <a:extLst>
              <a:ext uri="{FF2B5EF4-FFF2-40B4-BE49-F238E27FC236}">
                <a16:creationId xmlns:a16="http://schemas.microsoft.com/office/drawing/2014/main" id="{E4FAC2E3-4A16-E7B2-DCF9-D75657748599}"/>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a:extLst>
              <a:ext uri="{FF2B5EF4-FFF2-40B4-BE49-F238E27FC236}">
                <a16:creationId xmlns:a16="http://schemas.microsoft.com/office/drawing/2014/main" id="{1B25D018-52C1-ED20-EA79-B4DBC3BF2B93}"/>
              </a:ext>
            </a:extLst>
          </p:cNvPr>
          <p:cNvGrpSpPr/>
          <p:nvPr/>
        </p:nvGrpSpPr>
        <p:grpSpPr>
          <a:xfrm>
            <a:off x="372850" y="294250"/>
            <a:ext cx="17691213" cy="1273302"/>
            <a:chOff x="0" y="0"/>
            <a:chExt cx="23588284" cy="1697736"/>
          </a:xfrm>
        </p:grpSpPr>
        <p:grpSp>
          <p:nvGrpSpPr>
            <p:cNvPr id="4" name="Group 4">
              <a:extLst>
                <a:ext uri="{FF2B5EF4-FFF2-40B4-BE49-F238E27FC236}">
                  <a16:creationId xmlns:a16="http://schemas.microsoft.com/office/drawing/2014/main" id="{3517A721-36EC-A487-421D-E917BFEAE871}"/>
                </a:ext>
              </a:extLst>
            </p:cNvPr>
            <p:cNvGrpSpPr/>
            <p:nvPr/>
          </p:nvGrpSpPr>
          <p:grpSpPr>
            <a:xfrm>
              <a:off x="0" y="0"/>
              <a:ext cx="1592960" cy="1697736"/>
              <a:chOff x="0" y="0"/>
              <a:chExt cx="1592960" cy="1697736"/>
            </a:xfrm>
          </p:grpSpPr>
          <p:sp>
            <p:nvSpPr>
              <p:cNvPr id="5" name="Freeform 5">
                <a:extLst>
                  <a:ext uri="{FF2B5EF4-FFF2-40B4-BE49-F238E27FC236}">
                    <a16:creationId xmlns:a16="http://schemas.microsoft.com/office/drawing/2014/main" id="{C4D12AE7-D88B-D317-34E8-8A7870E4DAC4}"/>
                  </a:ext>
                </a:extLst>
              </p:cNvPr>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6" name="Group 6">
              <a:extLst>
                <a:ext uri="{FF2B5EF4-FFF2-40B4-BE49-F238E27FC236}">
                  <a16:creationId xmlns:a16="http://schemas.microsoft.com/office/drawing/2014/main" id="{4CEF4CDE-A800-D551-4081-40C64C41D357}"/>
                </a:ext>
              </a:extLst>
            </p:cNvPr>
            <p:cNvGrpSpPr/>
            <p:nvPr/>
          </p:nvGrpSpPr>
          <p:grpSpPr>
            <a:xfrm>
              <a:off x="22070507" y="0"/>
              <a:ext cx="1517777" cy="1697736"/>
              <a:chOff x="0" y="0"/>
              <a:chExt cx="1517777" cy="1697736"/>
            </a:xfrm>
          </p:grpSpPr>
          <p:sp>
            <p:nvSpPr>
              <p:cNvPr id="7" name="Freeform 7">
                <a:extLst>
                  <a:ext uri="{FF2B5EF4-FFF2-40B4-BE49-F238E27FC236}">
                    <a16:creationId xmlns:a16="http://schemas.microsoft.com/office/drawing/2014/main" id="{17C0F24C-D025-ECC8-E2AE-AACA80F673C4}"/>
                  </a:ext>
                </a:extLst>
              </p:cNvPr>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grpSp>
      <p:sp>
        <p:nvSpPr>
          <p:cNvPr id="11" name="TextBox 11">
            <a:extLst>
              <a:ext uri="{FF2B5EF4-FFF2-40B4-BE49-F238E27FC236}">
                <a16:creationId xmlns:a16="http://schemas.microsoft.com/office/drawing/2014/main" id="{D68F3A80-5FE3-4078-6ACE-9DE80F8067A3}"/>
              </a:ext>
            </a:extLst>
          </p:cNvPr>
          <p:cNvSpPr txBox="1"/>
          <p:nvPr/>
        </p:nvSpPr>
        <p:spPr>
          <a:xfrm>
            <a:off x="5289324" y="7986821"/>
            <a:ext cx="7709351" cy="462915"/>
          </a:xfrm>
          <a:prstGeom prst="rect">
            <a:avLst/>
          </a:prstGeom>
        </p:spPr>
        <p:txBody>
          <a:bodyPr lIns="0" tIns="0" rIns="0" bIns="0" rtlCol="0" anchor="t">
            <a:spAutoFit/>
          </a:bodyPr>
          <a:lstStyle/>
          <a:p>
            <a:pPr marL="0" lvl="0" indent="0" algn="l">
              <a:lnSpc>
                <a:spcPts val="3670"/>
              </a:lnSpc>
              <a:spcBef>
                <a:spcPct val="0"/>
              </a:spcBef>
            </a:pPr>
            <a:r>
              <a:rPr lang="id-ID" sz="3058" b="1" noProof="0" dirty="0">
                <a:solidFill>
                  <a:srgbClr val="FEBF00"/>
                </a:solidFill>
                <a:latin typeface="Now Heavy"/>
                <a:ea typeface="Now Heavy"/>
                <a:cs typeface="Now Heavy"/>
                <a:sym typeface="Now Heavy"/>
              </a:rPr>
              <a:t>Dinas Pendidikan Provinsi DKI Jakarta</a:t>
            </a:r>
          </a:p>
        </p:txBody>
      </p:sp>
      <p:sp>
        <p:nvSpPr>
          <p:cNvPr id="12" name="TextBox 12">
            <a:extLst>
              <a:ext uri="{FF2B5EF4-FFF2-40B4-BE49-F238E27FC236}">
                <a16:creationId xmlns:a16="http://schemas.microsoft.com/office/drawing/2014/main" id="{31C62583-A8B3-4DCA-EE2A-4A00730361A4}"/>
              </a:ext>
            </a:extLst>
          </p:cNvPr>
          <p:cNvSpPr txBox="1"/>
          <p:nvPr/>
        </p:nvSpPr>
        <p:spPr>
          <a:xfrm>
            <a:off x="1162717" y="4444319"/>
            <a:ext cx="15962563" cy="1346459"/>
          </a:xfrm>
          <a:prstGeom prst="rect">
            <a:avLst/>
          </a:prstGeom>
        </p:spPr>
        <p:txBody>
          <a:bodyPr lIns="0" tIns="0" rIns="0" bIns="0" rtlCol="0" anchor="t">
            <a:spAutoFit/>
          </a:bodyPr>
          <a:lstStyle/>
          <a:p>
            <a:pPr algn="ctr">
              <a:lnSpc>
                <a:spcPts val="9999"/>
              </a:lnSpc>
            </a:pPr>
            <a:r>
              <a:rPr lang="id-ID" sz="9999" b="1" noProof="0" dirty="0">
                <a:solidFill>
                  <a:srgbClr val="FEBF00"/>
                </a:solidFill>
                <a:latin typeface="Now Bold"/>
                <a:ea typeface="Now Bold"/>
                <a:cs typeface="Now Bold"/>
                <a:sym typeface="Now Bold"/>
              </a:rPr>
              <a:t>TERIMA</a:t>
            </a:r>
            <a:r>
              <a:rPr lang="en-US" sz="9999" b="1" noProof="0" dirty="0">
                <a:solidFill>
                  <a:srgbClr val="FEBF00"/>
                </a:solidFill>
                <a:latin typeface="Now Bold"/>
                <a:ea typeface="Now Bold"/>
                <a:cs typeface="Now Bold"/>
                <a:sym typeface="Now Bold"/>
              </a:rPr>
              <a:t> </a:t>
            </a:r>
            <a:r>
              <a:rPr lang="id-ID" sz="9999" b="1" noProof="0" dirty="0">
                <a:solidFill>
                  <a:srgbClr val="FEBF00"/>
                </a:solidFill>
                <a:latin typeface="Now Bold"/>
                <a:ea typeface="Now Bold"/>
                <a:cs typeface="Now Bold"/>
                <a:sym typeface="Now Bold"/>
              </a:rPr>
              <a:t>KASIH</a:t>
            </a:r>
          </a:p>
        </p:txBody>
      </p:sp>
      <p:sp>
        <p:nvSpPr>
          <p:cNvPr id="13" name="TextBox 9">
            <a:extLst>
              <a:ext uri="{FF2B5EF4-FFF2-40B4-BE49-F238E27FC236}">
                <a16:creationId xmlns:a16="http://schemas.microsoft.com/office/drawing/2014/main" id="{5F509B45-4335-10C0-6D23-F508A1EC5F9C}"/>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14" name="AutoShape 10">
            <a:extLst>
              <a:ext uri="{FF2B5EF4-FFF2-40B4-BE49-F238E27FC236}">
                <a16:creationId xmlns:a16="http://schemas.microsoft.com/office/drawing/2014/main" id="{77CE7891-6B6B-7DA4-96C0-F2621B99DC9C}"/>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15" name="TextBox 9">
            <a:extLst>
              <a:ext uri="{FF2B5EF4-FFF2-40B4-BE49-F238E27FC236}">
                <a16:creationId xmlns:a16="http://schemas.microsoft.com/office/drawing/2014/main" id="{BACA757D-3A1F-E6E4-B487-0E189B62D7F3}"/>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Tree>
    <p:extLst>
      <p:ext uri="{BB962C8B-B14F-4D97-AF65-F5344CB8AC3E}">
        <p14:creationId xmlns:p14="http://schemas.microsoft.com/office/powerpoint/2010/main" val="382003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4E66EEC8-333F-FC26-BF67-3C293C862E27}"/>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en-ID"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en-ID"/>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en-ID"/>
            </a:p>
          </p:txBody>
        </p:sp>
      </p:grpSp>
      <p:sp>
        <p:nvSpPr>
          <p:cNvPr id="7" name="TextBox 7"/>
          <p:cNvSpPr txBox="1"/>
          <p:nvPr/>
        </p:nvSpPr>
        <p:spPr>
          <a:xfrm>
            <a:off x="1028700" y="474438"/>
            <a:ext cx="14702309" cy="770147"/>
          </a:xfrm>
          <a:prstGeom prst="rect">
            <a:avLst/>
          </a:prstGeom>
        </p:spPr>
        <p:txBody>
          <a:bodyPr wrap="square" lIns="0" tIns="0" rIns="0" bIns="0" rtlCol="0" anchor="t">
            <a:spAutoFit/>
          </a:bodyPr>
          <a:lstStyle/>
          <a:p>
            <a:pPr algn="l">
              <a:lnSpc>
                <a:spcPts val="5920"/>
              </a:lnSpc>
            </a:pPr>
            <a:r>
              <a:rPr lang="en-US" sz="6600" b="1" dirty="0">
                <a:solidFill>
                  <a:srgbClr val="FBB911"/>
                </a:solidFill>
                <a:latin typeface="Kelpt Bold"/>
                <a:ea typeface="Kelpt Bold"/>
                <a:cs typeface="Kelpt Bold"/>
                <a:sym typeface="Kelpt Bold"/>
              </a:rPr>
              <a:t>PERBANDINGAN KUOTA JALUR PMB (%)</a:t>
            </a:r>
          </a:p>
        </p:txBody>
      </p:sp>
      <p:grpSp>
        <p:nvGrpSpPr>
          <p:cNvPr id="11" name="Group 11"/>
          <p:cNvGrpSpPr/>
          <p:nvPr/>
        </p:nvGrpSpPr>
        <p:grpSpPr>
          <a:xfrm>
            <a:off x="1106528" y="1710567"/>
            <a:ext cx="14362072" cy="1094165"/>
            <a:chOff x="0" y="-606326"/>
            <a:chExt cx="21386554" cy="1569833"/>
          </a:xfrm>
        </p:grpSpPr>
        <p:sp>
          <p:nvSpPr>
            <p:cNvPr id="12" name="Freeform 12"/>
            <p:cNvSpPr/>
            <p:nvPr/>
          </p:nvSpPr>
          <p:spPr>
            <a:xfrm>
              <a:off x="0" y="0"/>
              <a:ext cx="21335845" cy="963507"/>
            </a:xfrm>
            <a:custGeom>
              <a:avLst/>
              <a:gdLst/>
              <a:ahLst/>
              <a:cxnLst/>
              <a:rect l="l" t="t" r="r" b="b"/>
              <a:pathLst>
                <a:path w="21335845" h="963507">
                  <a:moveTo>
                    <a:pt x="0" y="0"/>
                  </a:moveTo>
                  <a:lnTo>
                    <a:pt x="21335845" y="0"/>
                  </a:lnTo>
                  <a:lnTo>
                    <a:pt x="21335845" y="963507"/>
                  </a:lnTo>
                  <a:lnTo>
                    <a:pt x="0" y="963507"/>
                  </a:lnTo>
                  <a:close/>
                </a:path>
              </a:pathLst>
            </a:custGeom>
            <a:solidFill>
              <a:srgbClr val="000000">
                <a:alpha val="0"/>
              </a:srgbClr>
            </a:solidFill>
          </p:spPr>
          <p:txBody>
            <a:bodyPr/>
            <a:lstStyle/>
            <a:p>
              <a:endParaRPr lang="en-ID"/>
            </a:p>
          </p:txBody>
        </p:sp>
        <p:sp>
          <p:nvSpPr>
            <p:cNvPr id="13" name="TextBox 13"/>
            <p:cNvSpPr txBox="1"/>
            <p:nvPr/>
          </p:nvSpPr>
          <p:spPr>
            <a:xfrm>
              <a:off x="50709" y="-606326"/>
              <a:ext cx="21335845" cy="973032"/>
            </a:xfrm>
            <a:prstGeom prst="rect">
              <a:avLst/>
            </a:prstGeom>
          </p:spPr>
          <p:txBody>
            <a:bodyPr lIns="0" tIns="0" rIns="0" bIns="0" rtlCol="0" anchor="t"/>
            <a:lstStyle/>
            <a:p>
              <a:pPr algn="just">
                <a:lnSpc>
                  <a:spcPts val="2520"/>
                </a:lnSpc>
              </a:pPr>
              <a:r>
                <a:rPr lang="id-ID" sz="2000" noProof="0" dirty="0">
                  <a:solidFill>
                    <a:srgbClr val="FFFFFF"/>
                  </a:solidFill>
                  <a:latin typeface="Nunito"/>
                  <a:ea typeface="Nunito"/>
                  <a:cs typeface="Nunito"/>
                  <a:sym typeface="Nunito"/>
                </a:rPr>
                <a:t>Perbandingan kuota jalur PMB per jenjang antara Permendikdasmen No. 3 Tahun 2025 dan Keputusan Gubernur DKI Jakarta Nomor … Tahun 2025 tentang Petunjuk Teknis Penerimaan Murid Baru: </a:t>
              </a:r>
            </a:p>
          </p:txBody>
        </p:sp>
      </p:grpSp>
      <p:grpSp>
        <p:nvGrpSpPr>
          <p:cNvPr id="14" name="Group 14"/>
          <p:cNvGrpSpPr/>
          <p:nvPr/>
        </p:nvGrpSpPr>
        <p:grpSpPr>
          <a:xfrm>
            <a:off x="1144560" y="9128726"/>
            <a:ext cx="12291357" cy="404495"/>
            <a:chOff x="0" y="0"/>
            <a:chExt cx="13401239" cy="441020"/>
          </a:xfrm>
        </p:grpSpPr>
        <p:sp>
          <p:nvSpPr>
            <p:cNvPr id="15" name="Freeform 15"/>
            <p:cNvSpPr/>
            <p:nvPr/>
          </p:nvSpPr>
          <p:spPr>
            <a:xfrm>
              <a:off x="0" y="0"/>
              <a:ext cx="13401239" cy="441020"/>
            </a:xfrm>
            <a:custGeom>
              <a:avLst/>
              <a:gdLst/>
              <a:ahLst/>
              <a:cxnLst/>
              <a:rect l="l" t="t" r="r" b="b"/>
              <a:pathLst>
                <a:path w="13401239" h="441020">
                  <a:moveTo>
                    <a:pt x="0" y="0"/>
                  </a:moveTo>
                  <a:lnTo>
                    <a:pt x="13401239" y="0"/>
                  </a:lnTo>
                  <a:lnTo>
                    <a:pt x="13401239" y="441020"/>
                  </a:lnTo>
                  <a:lnTo>
                    <a:pt x="0" y="441020"/>
                  </a:lnTo>
                  <a:close/>
                </a:path>
              </a:pathLst>
            </a:custGeom>
            <a:solidFill>
              <a:srgbClr val="000000">
                <a:alpha val="0"/>
              </a:srgbClr>
            </a:solidFill>
          </p:spPr>
          <p:txBody>
            <a:bodyPr/>
            <a:lstStyle/>
            <a:p>
              <a:endParaRPr lang="en-ID"/>
            </a:p>
          </p:txBody>
        </p:sp>
        <p:sp>
          <p:nvSpPr>
            <p:cNvPr id="16" name="TextBox 16"/>
            <p:cNvSpPr txBox="1"/>
            <p:nvPr/>
          </p:nvSpPr>
          <p:spPr>
            <a:xfrm>
              <a:off x="0" y="0"/>
              <a:ext cx="13401239" cy="441020"/>
            </a:xfrm>
            <a:prstGeom prst="rect">
              <a:avLst/>
            </a:prstGeom>
          </p:spPr>
          <p:txBody>
            <a:bodyPr lIns="0" tIns="0" rIns="0" bIns="0" rtlCol="0" anchor="t"/>
            <a:lstStyle/>
            <a:p>
              <a:pPr algn="just">
                <a:lnSpc>
                  <a:spcPts val="2400"/>
                </a:lnSpc>
              </a:pPr>
              <a:r>
                <a:rPr lang="en-US" sz="2000">
                  <a:solidFill>
                    <a:srgbClr val="FFFFFF"/>
                  </a:solidFill>
                  <a:latin typeface="Nunito"/>
                  <a:ea typeface="Nunito"/>
                  <a:cs typeface="Nunito"/>
                  <a:sym typeface="Nunito"/>
                </a:rPr>
                <a:t>*Pada Permendikdasmen dikecualikan pengaturan kuota jalur untuk jenjang SMK. </a:t>
              </a:r>
            </a:p>
          </p:txBody>
        </p:sp>
      </p:grpSp>
      <p:graphicFrame>
        <p:nvGraphicFramePr>
          <p:cNvPr id="17" name="Table 17"/>
          <p:cNvGraphicFramePr>
            <a:graphicFrameLocks noGrp="1"/>
          </p:cNvGraphicFramePr>
          <p:nvPr>
            <p:extLst>
              <p:ext uri="{D42A27DB-BD31-4B8C-83A1-F6EECF244321}">
                <p14:modId xmlns:p14="http://schemas.microsoft.com/office/powerpoint/2010/main" val="2790445582"/>
              </p:ext>
            </p:extLst>
          </p:nvPr>
        </p:nvGraphicFramePr>
        <p:xfrm>
          <a:off x="1106528" y="2456141"/>
          <a:ext cx="16074943" cy="6407035"/>
        </p:xfrm>
        <a:graphic>
          <a:graphicData uri="http://schemas.openxmlformats.org/drawingml/2006/table">
            <a:tbl>
              <a:tblPr/>
              <a:tblGrid>
                <a:gridCol w="2973239">
                  <a:extLst>
                    <a:ext uri="{9D8B030D-6E8A-4147-A177-3AD203B41FA5}">
                      <a16:colId xmlns:a16="http://schemas.microsoft.com/office/drawing/2014/main" val="20000"/>
                    </a:ext>
                  </a:extLst>
                </a:gridCol>
                <a:gridCol w="1692347">
                  <a:extLst>
                    <a:ext uri="{9D8B030D-6E8A-4147-A177-3AD203B41FA5}">
                      <a16:colId xmlns:a16="http://schemas.microsoft.com/office/drawing/2014/main" val="20001"/>
                    </a:ext>
                  </a:extLst>
                </a:gridCol>
                <a:gridCol w="2263102">
                  <a:extLst>
                    <a:ext uri="{9D8B030D-6E8A-4147-A177-3AD203B41FA5}">
                      <a16:colId xmlns:a16="http://schemas.microsoft.com/office/drawing/2014/main" val="20002"/>
                    </a:ext>
                  </a:extLst>
                </a:gridCol>
                <a:gridCol w="2641859">
                  <a:extLst>
                    <a:ext uri="{9D8B030D-6E8A-4147-A177-3AD203B41FA5}">
                      <a16:colId xmlns:a16="http://schemas.microsoft.com/office/drawing/2014/main" val="20003"/>
                    </a:ext>
                  </a:extLst>
                </a:gridCol>
                <a:gridCol w="1447738">
                  <a:extLst>
                    <a:ext uri="{9D8B030D-6E8A-4147-A177-3AD203B41FA5}">
                      <a16:colId xmlns:a16="http://schemas.microsoft.com/office/drawing/2014/main" val="20005"/>
                    </a:ext>
                  </a:extLst>
                </a:gridCol>
                <a:gridCol w="1712732">
                  <a:extLst>
                    <a:ext uri="{9D8B030D-6E8A-4147-A177-3AD203B41FA5}">
                      <a16:colId xmlns:a16="http://schemas.microsoft.com/office/drawing/2014/main" val="20006"/>
                    </a:ext>
                  </a:extLst>
                </a:gridCol>
                <a:gridCol w="1610812">
                  <a:extLst>
                    <a:ext uri="{9D8B030D-6E8A-4147-A177-3AD203B41FA5}">
                      <a16:colId xmlns:a16="http://schemas.microsoft.com/office/drawing/2014/main" val="20007"/>
                    </a:ext>
                  </a:extLst>
                </a:gridCol>
                <a:gridCol w="1733114">
                  <a:extLst>
                    <a:ext uri="{9D8B030D-6E8A-4147-A177-3AD203B41FA5}">
                      <a16:colId xmlns:a16="http://schemas.microsoft.com/office/drawing/2014/main" val="20008"/>
                    </a:ext>
                  </a:extLst>
                </a:gridCol>
              </a:tblGrid>
              <a:tr h="669129">
                <a:tc rowSpan="2">
                  <a:txBody>
                    <a:bodyPr/>
                    <a:lstStyle/>
                    <a:p>
                      <a:pPr algn="ctr">
                        <a:lnSpc>
                          <a:spcPts val="3036"/>
                        </a:lnSpc>
                        <a:defRPr/>
                      </a:pPr>
                      <a:r>
                        <a:rPr lang="id-ID" sz="2200" b="1" noProof="0" dirty="0">
                          <a:solidFill>
                            <a:srgbClr val="000000"/>
                          </a:solidFill>
                          <a:latin typeface="Nunito"/>
                          <a:ea typeface="Nunito"/>
                          <a:cs typeface="Nunito"/>
                          <a:sym typeface="Nunito"/>
                        </a:rPr>
                        <a:t>Jalur</a:t>
                      </a:r>
                      <a:endParaRPr lang="id-ID" sz="1100" b="1"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gridSpan="3">
                  <a:txBody>
                    <a:bodyPr/>
                    <a:lstStyle/>
                    <a:p>
                      <a:pPr algn="ctr">
                        <a:lnSpc>
                          <a:spcPts val="3036"/>
                        </a:lnSpc>
                        <a:defRPr/>
                      </a:pPr>
                      <a:r>
                        <a:rPr lang="id-ID" sz="2200" b="1" noProof="0" dirty="0">
                          <a:solidFill>
                            <a:srgbClr val="000000"/>
                          </a:solidFill>
                          <a:latin typeface="Nunito"/>
                          <a:ea typeface="Nunito"/>
                          <a:cs typeface="Nunito"/>
                          <a:sym typeface="Nunito"/>
                        </a:rPr>
                        <a:t>% (Permendikdasmen No. 3 Th. 2025)</a:t>
                      </a:r>
                      <a:endParaRPr lang="id-ID" sz="1100" b="1"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hMerge="1">
                  <a:txBody>
                    <a:bodyPr/>
                    <a:lstStyle/>
                    <a:p>
                      <a:pPr algn="ctr">
                        <a:lnSpc>
                          <a:spcPts val="3036"/>
                        </a:lnSpc>
                        <a:defRPr/>
                      </a:pPr>
                      <a:r>
                        <a:rPr lang="en-US" sz="2200">
                          <a:solidFill>
                            <a:srgbClr val="000000"/>
                          </a:solidFill>
                          <a:latin typeface="Nunito"/>
                          <a:ea typeface="Nunito"/>
                          <a:cs typeface="Nunito"/>
                          <a:sym typeface="Nunito"/>
                        </a:rPr>
                        <a:t>% (Permendikdasmen No. 3 Th. 2025)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hMerge="1">
                  <a:txBody>
                    <a:bodyPr/>
                    <a:lstStyle/>
                    <a:p>
                      <a:pPr algn="ctr">
                        <a:lnSpc>
                          <a:spcPts val="3036"/>
                        </a:lnSpc>
                        <a:defRPr/>
                      </a:pPr>
                      <a:r>
                        <a:rPr lang="en-US" sz="2200">
                          <a:solidFill>
                            <a:srgbClr val="000000"/>
                          </a:solidFill>
                          <a:latin typeface="Nunito"/>
                          <a:ea typeface="Nunito"/>
                          <a:cs typeface="Nunito"/>
                          <a:sym typeface="Nunito"/>
                        </a:rPr>
                        <a:t>% (Permendikdasmen No. 3 Th. 2025)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gridSpan="4">
                  <a:txBody>
                    <a:bodyPr/>
                    <a:lstStyle/>
                    <a:p>
                      <a:pPr algn="ctr">
                        <a:lnSpc>
                          <a:spcPts val="3036"/>
                        </a:lnSpc>
                        <a:defRPr/>
                      </a:pPr>
                      <a:r>
                        <a:rPr lang="id-ID" sz="2200" b="1" noProof="0" dirty="0">
                          <a:solidFill>
                            <a:srgbClr val="000000"/>
                          </a:solidFill>
                          <a:latin typeface="Nunito"/>
                          <a:ea typeface="Nunito"/>
                          <a:cs typeface="Nunito"/>
                          <a:sym typeface="Nunito"/>
                        </a:rPr>
                        <a:t>% (Kepgub No. … Th. 2025)</a:t>
                      </a:r>
                      <a:endParaRPr lang="id-ID" sz="1100" b="1"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hMerge="1">
                  <a:txBody>
                    <a:bodyPr/>
                    <a:lstStyle/>
                    <a:p>
                      <a:pPr algn="ctr">
                        <a:lnSpc>
                          <a:spcPts val="3036"/>
                        </a:lnSpc>
                        <a:defRPr/>
                      </a:pPr>
                      <a:r>
                        <a:rPr lang="en-US" sz="2200">
                          <a:solidFill>
                            <a:srgbClr val="000000"/>
                          </a:solidFill>
                          <a:latin typeface="Nunito"/>
                          <a:ea typeface="Nunito"/>
                          <a:cs typeface="Nunito"/>
                          <a:sym typeface="Nunito"/>
                        </a:rPr>
                        <a:t>% (Kepgub No. … Th. 2025)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hMerge="1">
                  <a:txBody>
                    <a:bodyPr/>
                    <a:lstStyle/>
                    <a:p>
                      <a:pPr algn="ctr">
                        <a:lnSpc>
                          <a:spcPts val="3036"/>
                        </a:lnSpc>
                        <a:defRPr/>
                      </a:pPr>
                      <a:r>
                        <a:rPr lang="en-US" sz="2200">
                          <a:solidFill>
                            <a:srgbClr val="000000"/>
                          </a:solidFill>
                          <a:latin typeface="Nunito"/>
                          <a:ea typeface="Nunito"/>
                          <a:cs typeface="Nunito"/>
                          <a:sym typeface="Nunito"/>
                        </a:rPr>
                        <a:t>% (Kepgub No. … Th. 2025)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hMerge="1">
                  <a:txBody>
                    <a:bodyPr/>
                    <a:lstStyle/>
                    <a:p>
                      <a:pPr algn="ctr">
                        <a:lnSpc>
                          <a:spcPts val="3036"/>
                        </a:lnSpc>
                        <a:defRPr/>
                      </a:pPr>
                      <a:r>
                        <a:rPr lang="en-US" sz="2200">
                          <a:solidFill>
                            <a:srgbClr val="000000"/>
                          </a:solidFill>
                          <a:latin typeface="Nunito"/>
                          <a:ea typeface="Nunito"/>
                          <a:cs typeface="Nunito"/>
                          <a:sym typeface="Nunito"/>
                        </a:rPr>
                        <a:t>% (Kepgub No. … Th. 2025)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50430">
                <a:tc vMerge="1">
                  <a:txBody>
                    <a:bodyPr/>
                    <a:lstStyle/>
                    <a:p>
                      <a:pPr algn="ctr">
                        <a:lnSpc>
                          <a:spcPts val="3036"/>
                        </a:lnSpc>
                        <a:defRPr/>
                      </a:pPr>
                      <a:r>
                        <a:rPr lang="en-US" sz="2200">
                          <a:solidFill>
                            <a:srgbClr val="000000"/>
                          </a:solidFill>
                          <a:latin typeface="Nunito"/>
                          <a:ea typeface="Nunito"/>
                          <a:cs typeface="Nunito"/>
                          <a:sym typeface="Nunito"/>
                        </a:rPr>
                        <a:t>Jalur</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SD</a:t>
                      </a:r>
                      <a:endParaRPr lang="id-ID" sz="1100" b="1"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SMP</a:t>
                      </a:r>
                      <a:endParaRPr lang="id-ID" sz="1100" b="1"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SMA</a:t>
                      </a:r>
                      <a:endParaRPr lang="id-ID" sz="1100" b="1"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SD</a:t>
                      </a:r>
                      <a:endParaRPr lang="id-ID" sz="1100" b="1"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SMP</a:t>
                      </a:r>
                      <a:endParaRPr lang="id-ID" sz="1100" b="1"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SMA</a:t>
                      </a:r>
                      <a:endParaRPr lang="id-ID" sz="1100" b="1"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3036"/>
                        </a:lnSpc>
                        <a:defRPr/>
                      </a:pPr>
                      <a:r>
                        <a:rPr lang="id-ID" sz="2200" b="1" noProof="0" dirty="0">
                          <a:solidFill>
                            <a:srgbClr val="000000"/>
                          </a:solidFill>
                          <a:latin typeface="Nunito"/>
                          <a:ea typeface="Nunito"/>
                          <a:cs typeface="Nunito"/>
                          <a:sym typeface="Nunito"/>
                        </a:rPr>
                        <a:t>SMK</a:t>
                      </a:r>
                      <a:endParaRPr lang="id-ID" sz="1100" b="1"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810009">
                <a:tc>
                  <a:txBody>
                    <a:bodyPr/>
                    <a:lstStyle/>
                    <a:p>
                      <a:pPr algn="ctr">
                        <a:lnSpc>
                          <a:spcPts val="3036"/>
                        </a:lnSpc>
                        <a:defRPr/>
                      </a:pPr>
                      <a:r>
                        <a:rPr lang="id-ID" sz="2200" noProof="0" dirty="0">
                          <a:solidFill>
                            <a:srgbClr val="000000"/>
                          </a:solidFill>
                          <a:latin typeface="Nunito"/>
                          <a:ea typeface="Nunito"/>
                          <a:cs typeface="Nunito"/>
                          <a:sym typeface="Nunito"/>
                        </a:rPr>
                        <a:t>Domisili</a:t>
                      </a:r>
                      <a:endParaRPr lang="id-ID" sz="1100"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E6FC"/>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70%</a:t>
                      </a:r>
                      <a:endParaRPr lang="id-ID" sz="1100"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40%</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30%</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77%</a:t>
                      </a:r>
                      <a:endParaRPr lang="id-ID" sz="1100" noProof="0" dirty="0">
                        <a:solidFill>
                          <a:schemeClr val="tx1"/>
                        </a:solidFill>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50%</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35%</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024320">
                <a:tc>
                  <a:txBody>
                    <a:bodyPr/>
                    <a:lstStyle/>
                    <a:p>
                      <a:pPr algn="ctr">
                        <a:lnSpc>
                          <a:spcPts val="3036"/>
                        </a:lnSpc>
                        <a:defRPr/>
                      </a:pPr>
                      <a:r>
                        <a:rPr lang="id-ID" sz="2200" noProof="0" dirty="0">
                          <a:solidFill>
                            <a:srgbClr val="000000"/>
                          </a:solidFill>
                          <a:latin typeface="Nunito"/>
                          <a:ea typeface="Nunito"/>
                          <a:cs typeface="Nunito"/>
                          <a:sym typeface="Nunito"/>
                        </a:rPr>
                        <a:t>Afirmasi</a:t>
                      </a:r>
                      <a:endParaRPr lang="id-ID" sz="1100"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E6FC"/>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15%</a:t>
                      </a:r>
                      <a:endParaRPr lang="id-ID" sz="1100"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20%</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Min 30%</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20%</a:t>
                      </a:r>
                      <a:endParaRPr lang="id-ID" sz="1100" noProof="0" dirty="0">
                        <a:solidFill>
                          <a:schemeClr val="tx1"/>
                        </a:solidFill>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20%</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30%</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37%</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032745">
                <a:tc>
                  <a:txBody>
                    <a:bodyPr/>
                    <a:lstStyle/>
                    <a:p>
                      <a:pPr algn="ctr">
                        <a:lnSpc>
                          <a:spcPts val="3036"/>
                        </a:lnSpc>
                        <a:defRPr/>
                      </a:pPr>
                      <a:r>
                        <a:rPr lang="id-ID" sz="2200" noProof="0" dirty="0">
                          <a:solidFill>
                            <a:srgbClr val="000000"/>
                          </a:solidFill>
                          <a:latin typeface="Nunito"/>
                          <a:ea typeface="Nunito"/>
                          <a:cs typeface="Nunito"/>
                          <a:sym typeface="Nunito"/>
                        </a:rPr>
                        <a:t>Mutasi</a:t>
                      </a:r>
                      <a:endParaRPr lang="id-ID" sz="1100"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E6FC"/>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Max 5%</a:t>
                      </a:r>
                      <a:endParaRPr lang="id-ID" sz="1100"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Max 5%</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rgbClr val="000000"/>
                          </a:solidFill>
                          <a:latin typeface="Nunito"/>
                          <a:ea typeface="Nunito"/>
                          <a:cs typeface="Nunito"/>
                          <a:sym typeface="Nunito"/>
                        </a:rPr>
                        <a:t>Max 5%</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a:t>
                      </a:r>
                      <a:endParaRPr lang="id-ID" sz="1100" noProof="0" dirty="0">
                        <a:solidFill>
                          <a:schemeClr val="tx1"/>
                        </a:solidFill>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3%</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r h="1110201">
                <a:tc>
                  <a:txBody>
                    <a:bodyPr/>
                    <a:lstStyle/>
                    <a:p>
                      <a:pPr algn="ctr">
                        <a:lnSpc>
                          <a:spcPts val="2640"/>
                        </a:lnSpc>
                        <a:defRPr/>
                      </a:pPr>
                      <a:r>
                        <a:rPr lang="id-ID" sz="2200" noProof="0" dirty="0">
                          <a:solidFill>
                            <a:srgbClr val="000000"/>
                          </a:solidFill>
                          <a:latin typeface="Nunito"/>
                          <a:ea typeface="Nunito"/>
                          <a:cs typeface="Nunito"/>
                          <a:sym typeface="Nunito"/>
                        </a:rPr>
                        <a:t>Prestasi Akademik</a:t>
                      </a:r>
                      <a:endParaRPr lang="id-ID" sz="1100"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E6FC"/>
                    </a:solidFill>
                  </a:tcPr>
                </a:tc>
                <a:tc rowSpan="2">
                  <a:txBody>
                    <a:bodyPr/>
                    <a:lstStyle/>
                    <a:p>
                      <a:pPr algn="ctr">
                        <a:lnSpc>
                          <a:spcPts val="2639"/>
                        </a:lnSpc>
                        <a:defRPr/>
                      </a:pPr>
                      <a:r>
                        <a:rPr lang="id-ID" sz="2199" noProof="0" dirty="0">
                          <a:solidFill>
                            <a:srgbClr val="000000"/>
                          </a:solidFill>
                          <a:latin typeface="Nunito"/>
                          <a:ea typeface="Nunito"/>
                          <a:cs typeface="Nunito"/>
                          <a:sym typeface="Nunito"/>
                        </a:rPr>
                        <a:t>-</a:t>
                      </a:r>
                      <a:endParaRPr lang="id-ID" sz="1100" noProof="0"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rowSpan="2">
                  <a:txBody>
                    <a:bodyPr/>
                    <a:lstStyle/>
                    <a:p>
                      <a:pPr algn="ctr">
                        <a:lnSpc>
                          <a:spcPts val="3035"/>
                        </a:lnSpc>
                        <a:defRPr/>
                      </a:pPr>
                      <a:r>
                        <a:rPr lang="id-ID" sz="2199" noProof="0" dirty="0">
                          <a:solidFill>
                            <a:srgbClr val="000000"/>
                          </a:solidFill>
                          <a:latin typeface="Nunito"/>
                          <a:ea typeface="Nunito"/>
                          <a:cs typeface="Nunito"/>
                          <a:sym typeface="Nunito"/>
                        </a:rPr>
                        <a:t>Min 25%</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rowSpan="2">
                  <a:txBody>
                    <a:bodyPr/>
                    <a:lstStyle/>
                    <a:p>
                      <a:pPr algn="ctr">
                        <a:lnSpc>
                          <a:spcPts val="3035"/>
                        </a:lnSpc>
                        <a:defRPr/>
                      </a:pPr>
                      <a:r>
                        <a:rPr lang="id-ID" sz="2199" noProof="0" dirty="0">
                          <a:solidFill>
                            <a:srgbClr val="000000"/>
                          </a:solidFill>
                          <a:latin typeface="Nunito"/>
                          <a:ea typeface="Nunito"/>
                          <a:cs typeface="Nunito"/>
                          <a:sym typeface="Nunito"/>
                        </a:rPr>
                        <a:t>Min 30%</a:t>
                      </a:r>
                      <a:endParaRPr lang="id-ID" sz="1100" noProof="0" dirty="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rowSpan="2">
                  <a:txBody>
                    <a:bodyPr/>
                    <a:lstStyle/>
                    <a:p>
                      <a:pPr algn="ctr">
                        <a:lnSpc>
                          <a:spcPts val="2640"/>
                        </a:lnSpc>
                        <a:defRPr/>
                      </a:pPr>
                      <a:endParaRPr lang="id-ID" sz="1100" noProof="0" dirty="0">
                        <a:solidFill>
                          <a:schemeClr val="tx1"/>
                        </a:solidFill>
                      </a:endParaRPr>
                    </a:p>
                    <a:p>
                      <a:pPr algn="ctr">
                        <a:lnSpc>
                          <a:spcPts val="2640"/>
                        </a:lnSpc>
                      </a:pPr>
                      <a:r>
                        <a:rPr lang="id-ID" sz="2200" noProof="0" dirty="0">
                          <a:solidFill>
                            <a:schemeClr val="tx1"/>
                          </a:solidFill>
                          <a:latin typeface="Nunito"/>
                          <a:ea typeface="Nunito"/>
                          <a:cs typeface="Nunito"/>
                          <a:sym typeface="Nunito"/>
                        </a:rPr>
                        <a:t>-</a:t>
                      </a:r>
                    </a:p>
                    <a:p>
                      <a:pPr algn="ctr">
                        <a:lnSpc>
                          <a:spcPts val="2639"/>
                        </a:lnSpc>
                        <a:defRPr/>
                      </a:pPr>
                      <a:endParaRPr lang="id-ID" sz="1100" noProof="0" dirty="0">
                        <a:solidFill>
                          <a:schemeClr val="tx1"/>
                        </a:solidFill>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20%</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25%</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a:txBody>
                    <a:bodyPr/>
                    <a:lstStyle/>
                    <a:p>
                      <a:pPr algn="ctr">
                        <a:lnSpc>
                          <a:spcPts val="3036"/>
                        </a:lnSpc>
                        <a:defRPr/>
                      </a:pPr>
                      <a:r>
                        <a:rPr lang="id-ID" sz="2200" noProof="0" dirty="0">
                          <a:solidFill>
                            <a:schemeClr val="tx1"/>
                          </a:solidFill>
                          <a:latin typeface="Nunito"/>
                          <a:ea typeface="Nunito"/>
                          <a:cs typeface="Nunito"/>
                          <a:sym typeface="Nunito"/>
                        </a:rPr>
                        <a:t>53%</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r h="1110201">
                <a:tc>
                  <a:txBody>
                    <a:bodyPr/>
                    <a:lstStyle/>
                    <a:p>
                      <a:pPr algn="ctr">
                        <a:lnSpc>
                          <a:spcPts val="2639"/>
                        </a:lnSpc>
                        <a:defRPr/>
                      </a:pPr>
                      <a:r>
                        <a:rPr lang="id-ID" sz="2199" noProof="0" dirty="0">
                          <a:solidFill>
                            <a:srgbClr val="000000"/>
                          </a:solidFill>
                          <a:latin typeface="Nunito"/>
                          <a:ea typeface="Nunito"/>
                          <a:cs typeface="Nunito"/>
                          <a:sym typeface="Nunito"/>
                        </a:rPr>
                        <a:t>Prestasi Non Akademik</a:t>
                      </a:r>
                      <a:endParaRPr lang="id-ID" sz="1100" noProof="0" dirty="0"/>
                    </a:p>
                  </a:txBody>
                  <a:tcPr marL="38100" marR="38100" marT="38100" marB="38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D8E6FC"/>
                    </a:solidFill>
                  </a:tcPr>
                </a:tc>
                <a:tc vMerge="1">
                  <a:txBody>
                    <a:bodyPr/>
                    <a:lstStyle/>
                    <a:p>
                      <a:pPr algn="ctr">
                        <a:lnSpc>
                          <a:spcPts val="2639"/>
                        </a:lnSpc>
                        <a:defRPr/>
                      </a:pPr>
                      <a:r>
                        <a:rPr lang="en-US" sz="2199">
                          <a:solidFill>
                            <a:srgbClr val="000000"/>
                          </a:solidFill>
                          <a:latin typeface="Nunito"/>
                          <a:ea typeface="Nunito"/>
                          <a:cs typeface="Nunito"/>
                          <a:sym typeface="Nunito"/>
                        </a:rPr>
                        <a:t>-</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vMerge="1">
                  <a:txBody>
                    <a:bodyPr/>
                    <a:lstStyle/>
                    <a:p>
                      <a:pPr algn="ctr">
                        <a:lnSpc>
                          <a:spcPts val="3035"/>
                        </a:lnSpc>
                        <a:defRPr/>
                      </a:pPr>
                      <a:r>
                        <a:rPr lang="en-US" sz="2199">
                          <a:solidFill>
                            <a:srgbClr val="000000"/>
                          </a:solidFill>
                          <a:latin typeface="Nunito"/>
                          <a:ea typeface="Nunito"/>
                          <a:cs typeface="Nunito"/>
                          <a:sym typeface="Nunito"/>
                        </a:rPr>
                        <a:t>Min 25%</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vMerge="1">
                  <a:txBody>
                    <a:bodyPr/>
                    <a:lstStyle/>
                    <a:p>
                      <a:pPr algn="ctr">
                        <a:lnSpc>
                          <a:spcPts val="3035"/>
                        </a:lnSpc>
                        <a:defRPr/>
                      </a:pPr>
                      <a:r>
                        <a:rPr lang="en-US" sz="2199">
                          <a:solidFill>
                            <a:srgbClr val="000000"/>
                          </a:solidFill>
                          <a:latin typeface="Nunito"/>
                          <a:ea typeface="Nunito"/>
                          <a:cs typeface="Nunito"/>
                          <a:sym typeface="Nunito"/>
                        </a:rPr>
                        <a:t>Min 30%</a:t>
                      </a:r>
                      <a:endParaRPr lang="en-US" sz="1100"/>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FEFEF"/>
                    </a:solidFill>
                  </a:tcPr>
                </a:tc>
                <a:tc vMerge="1">
                  <a:txBody>
                    <a:bodyPr/>
                    <a:lstStyle/>
                    <a:p>
                      <a:endParaRPr dirty="0"/>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a:txBody>
                    <a:bodyPr/>
                    <a:lstStyle/>
                    <a:p>
                      <a:pPr algn="ctr">
                        <a:lnSpc>
                          <a:spcPts val="3035"/>
                        </a:lnSpc>
                        <a:defRPr/>
                      </a:pPr>
                      <a:r>
                        <a:rPr lang="id-ID" sz="2199" noProof="0" dirty="0">
                          <a:solidFill>
                            <a:schemeClr val="tx1"/>
                          </a:solidFill>
                          <a:latin typeface="Nunito"/>
                          <a:ea typeface="Nunito"/>
                          <a:cs typeface="Nunito"/>
                          <a:sym typeface="Nunito"/>
                        </a:rPr>
                        <a:t>7%</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a:txBody>
                    <a:bodyPr/>
                    <a:lstStyle/>
                    <a:p>
                      <a:pPr algn="ctr">
                        <a:lnSpc>
                          <a:spcPts val="3035"/>
                        </a:lnSpc>
                        <a:defRPr/>
                      </a:pPr>
                      <a:r>
                        <a:rPr lang="id-ID" sz="2199" noProof="0" dirty="0">
                          <a:solidFill>
                            <a:schemeClr val="tx1"/>
                          </a:solidFill>
                          <a:latin typeface="Nunito"/>
                          <a:ea typeface="Nunito"/>
                          <a:cs typeface="Nunito"/>
                          <a:sym typeface="Nunito"/>
                        </a:rPr>
                        <a:t>7%</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tc>
                  <a:txBody>
                    <a:bodyPr/>
                    <a:lstStyle/>
                    <a:p>
                      <a:pPr algn="ctr">
                        <a:lnSpc>
                          <a:spcPts val="3035"/>
                        </a:lnSpc>
                        <a:defRPr/>
                      </a:pPr>
                      <a:r>
                        <a:rPr lang="id-ID" sz="2199" noProof="0" dirty="0">
                          <a:solidFill>
                            <a:schemeClr val="tx1"/>
                          </a:solidFill>
                          <a:latin typeface="Nunito"/>
                          <a:ea typeface="Nunito"/>
                          <a:cs typeface="Nunito"/>
                          <a:sym typeface="Nunito"/>
                        </a:rPr>
                        <a:t>7%</a:t>
                      </a:r>
                      <a:endParaRPr lang="id-ID" sz="1100" noProof="0" dirty="0">
                        <a:solidFill>
                          <a:schemeClr val="tx1"/>
                        </a:solidFill>
                      </a:endParaRPr>
                    </a:p>
                  </a:txBody>
                  <a:tcPr marL="38100" marR="38100" marT="38100" marB="38100"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EFEFEF"/>
                    </a:solidFill>
                  </a:tcPr>
                </a:tc>
                <a:extLst>
                  <a:ext uri="{0D108BD9-81ED-4DB2-BD59-A6C34878D82A}">
                    <a16:rowId xmlns:a16="http://schemas.microsoft.com/office/drawing/2014/main" val="10006"/>
                  </a:ext>
                </a:extLst>
              </a:tr>
            </a:tbl>
          </a:graphicData>
        </a:graphic>
      </p:graphicFrame>
      <p:sp>
        <p:nvSpPr>
          <p:cNvPr id="23" name="TextBox 9">
            <a:extLst>
              <a:ext uri="{FF2B5EF4-FFF2-40B4-BE49-F238E27FC236}">
                <a16:creationId xmlns:a16="http://schemas.microsoft.com/office/drawing/2014/main" id="{3BC3F02D-F94F-35CB-8982-B3C1489A5588}"/>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en-US" sz="1900" b="1" dirty="0">
                <a:solidFill>
                  <a:srgbClr val="FBB911"/>
                </a:solidFill>
                <a:latin typeface="Now Medium"/>
                <a:ea typeface="Now Medium"/>
                <a:cs typeface="Now Medium"/>
                <a:sym typeface="Now Medium"/>
              </a:rPr>
              <a:t>spmb.jakarta.go.id</a:t>
            </a:r>
          </a:p>
        </p:txBody>
      </p:sp>
      <p:sp>
        <p:nvSpPr>
          <p:cNvPr id="24" name="AutoShape 10">
            <a:extLst>
              <a:ext uri="{FF2B5EF4-FFF2-40B4-BE49-F238E27FC236}">
                <a16:creationId xmlns:a16="http://schemas.microsoft.com/office/drawing/2014/main" id="{6A2A9F4C-0FD6-BD7E-3B66-A110FEA98874}"/>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en-ID"/>
          </a:p>
        </p:txBody>
      </p:sp>
      <p:sp>
        <p:nvSpPr>
          <p:cNvPr id="25" name="TextBox 9">
            <a:extLst>
              <a:ext uri="{FF2B5EF4-FFF2-40B4-BE49-F238E27FC236}">
                <a16:creationId xmlns:a16="http://schemas.microsoft.com/office/drawing/2014/main" id="{275221DA-44DE-48A1-A4F0-C0E717A05737}"/>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47720669-3BC7-EE8E-2B8A-70916215265A}"/>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2D21B769-979B-36FD-2362-BE437C7FE27B}"/>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4439900" cy="1513235"/>
          </a:xfrm>
          <a:prstGeom prst="rect">
            <a:avLst/>
          </a:prstGeom>
        </p:spPr>
        <p:txBody>
          <a:bodyPr wrap="square" lIns="0" tIns="0" rIns="0" bIns="0" rtlCol="0" anchor="t">
            <a:spAutoFit/>
          </a:bodyPr>
          <a:lstStyle/>
          <a:p>
            <a:pPr algn="l">
              <a:lnSpc>
                <a:spcPts val="5920"/>
              </a:lnSpc>
            </a:pPr>
            <a:r>
              <a:rPr lang="id-ID" sz="6000" b="1" noProof="0" dirty="0">
                <a:solidFill>
                  <a:srgbClr val="FBB911"/>
                </a:solidFill>
                <a:latin typeface="Kelpt Bold"/>
                <a:ea typeface="Kelpt Bold"/>
                <a:cs typeface="Kelpt Bold"/>
                <a:sym typeface="Kelpt Bold"/>
              </a:rPr>
              <a:t>PERKIRAAN JUMLAH CALON MURID BARU (CMB) DAN PERSENTASE DAYA TAMPUNG</a:t>
            </a:r>
          </a:p>
        </p:txBody>
      </p:sp>
      <p:graphicFrame>
        <p:nvGraphicFramePr>
          <p:cNvPr id="11" name="Table 11"/>
          <p:cNvGraphicFramePr>
            <a:graphicFrameLocks noGrp="1"/>
          </p:cNvGraphicFramePr>
          <p:nvPr>
            <p:extLst>
              <p:ext uri="{D42A27DB-BD31-4B8C-83A1-F6EECF244321}">
                <p14:modId xmlns:p14="http://schemas.microsoft.com/office/powerpoint/2010/main" val="2437065900"/>
              </p:ext>
            </p:extLst>
          </p:nvPr>
        </p:nvGraphicFramePr>
        <p:xfrm>
          <a:off x="1028700" y="2167387"/>
          <a:ext cx="15897032" cy="6464475"/>
        </p:xfrm>
        <a:graphic>
          <a:graphicData uri="http://schemas.openxmlformats.org/drawingml/2006/table">
            <a:tbl>
              <a:tblPr/>
              <a:tblGrid>
                <a:gridCol w="1230869">
                  <a:extLst>
                    <a:ext uri="{9D8B030D-6E8A-4147-A177-3AD203B41FA5}">
                      <a16:colId xmlns:a16="http://schemas.microsoft.com/office/drawing/2014/main" val="20000"/>
                    </a:ext>
                  </a:extLst>
                </a:gridCol>
                <a:gridCol w="2831678">
                  <a:extLst>
                    <a:ext uri="{9D8B030D-6E8A-4147-A177-3AD203B41FA5}">
                      <a16:colId xmlns:a16="http://schemas.microsoft.com/office/drawing/2014/main" val="20001"/>
                    </a:ext>
                  </a:extLst>
                </a:gridCol>
                <a:gridCol w="3689336">
                  <a:extLst>
                    <a:ext uri="{9D8B030D-6E8A-4147-A177-3AD203B41FA5}">
                      <a16:colId xmlns:a16="http://schemas.microsoft.com/office/drawing/2014/main" val="20002"/>
                    </a:ext>
                  </a:extLst>
                </a:gridCol>
                <a:gridCol w="4050140">
                  <a:extLst>
                    <a:ext uri="{9D8B030D-6E8A-4147-A177-3AD203B41FA5}">
                      <a16:colId xmlns:a16="http://schemas.microsoft.com/office/drawing/2014/main" val="20003"/>
                    </a:ext>
                  </a:extLst>
                </a:gridCol>
                <a:gridCol w="4095009">
                  <a:extLst>
                    <a:ext uri="{9D8B030D-6E8A-4147-A177-3AD203B41FA5}">
                      <a16:colId xmlns:a16="http://schemas.microsoft.com/office/drawing/2014/main" val="20004"/>
                    </a:ext>
                  </a:extLst>
                </a:gridCol>
              </a:tblGrid>
              <a:tr h="1915799">
                <a:tc>
                  <a:txBody>
                    <a:bodyPr/>
                    <a:lstStyle/>
                    <a:p>
                      <a:pPr algn="ctr">
                        <a:lnSpc>
                          <a:spcPts val="3358"/>
                        </a:lnSpc>
                        <a:defRPr/>
                      </a:pPr>
                      <a:r>
                        <a:rPr lang="en-US" sz="2799" b="1" dirty="0">
                          <a:solidFill>
                            <a:schemeClr val="tx1"/>
                          </a:solidFill>
                          <a:latin typeface="Nunito Bold"/>
                          <a:ea typeface="Nunito Bold"/>
                          <a:cs typeface="Nunito Bold"/>
                          <a:sym typeface="Nunito Bold"/>
                        </a:rPr>
                        <a:t>No</a:t>
                      </a:r>
                      <a:endParaRPr lang="en-US" sz="1100" b="1" dirty="0">
                        <a:solidFill>
                          <a:schemeClr val="tx1"/>
                        </a:solidFill>
                      </a:endParaRPr>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err="1">
                          <a:solidFill>
                            <a:schemeClr val="tx1"/>
                          </a:solidFill>
                          <a:latin typeface="Nunito Bold"/>
                          <a:ea typeface="Nunito Bold"/>
                          <a:cs typeface="Nunito Bold"/>
                          <a:sym typeface="Nunito Bold"/>
                        </a:rPr>
                        <a:t>Jenjang</a:t>
                      </a:r>
                      <a:endParaRPr lang="en-US" sz="1100" b="1" dirty="0">
                        <a:solidFill>
                          <a:schemeClr val="tx1"/>
                        </a:solidFill>
                      </a:endParaRPr>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err="1">
                          <a:solidFill>
                            <a:schemeClr val="tx1"/>
                          </a:solidFill>
                          <a:latin typeface="Nunito Bold"/>
                          <a:ea typeface="Nunito Bold"/>
                          <a:cs typeface="Nunito Bold"/>
                          <a:sym typeface="Nunito Bold"/>
                        </a:rPr>
                        <a:t>Perkiraan</a:t>
                      </a:r>
                      <a:r>
                        <a:rPr lang="en-US" sz="2799" b="1" dirty="0">
                          <a:solidFill>
                            <a:schemeClr val="tx1"/>
                          </a:solidFill>
                          <a:latin typeface="Nunito Bold"/>
                          <a:ea typeface="Nunito Bold"/>
                          <a:cs typeface="Nunito Bold"/>
                          <a:sym typeface="Nunito Bold"/>
                        </a:rPr>
                        <a:t> </a:t>
                      </a:r>
                      <a:r>
                        <a:rPr lang="en-US" sz="2799" b="1" dirty="0" err="1">
                          <a:solidFill>
                            <a:schemeClr val="tx1"/>
                          </a:solidFill>
                          <a:latin typeface="Nunito Bold"/>
                          <a:ea typeface="Nunito Bold"/>
                          <a:cs typeface="Nunito Bold"/>
                          <a:sym typeface="Nunito Bold"/>
                        </a:rPr>
                        <a:t>Jumlah</a:t>
                      </a:r>
                      <a:r>
                        <a:rPr lang="en-US" sz="2799" b="1" dirty="0">
                          <a:solidFill>
                            <a:schemeClr val="tx1"/>
                          </a:solidFill>
                          <a:latin typeface="Nunito Bold"/>
                          <a:ea typeface="Nunito Bold"/>
                          <a:cs typeface="Nunito Bold"/>
                          <a:sym typeface="Nunito Bold"/>
                        </a:rPr>
                        <a:t> CMB (</a:t>
                      </a:r>
                      <a:r>
                        <a:rPr lang="en-US" sz="2799" b="1" dirty="0" err="1">
                          <a:solidFill>
                            <a:schemeClr val="tx1"/>
                          </a:solidFill>
                          <a:latin typeface="Nunito Bold"/>
                          <a:ea typeface="Nunito Bold"/>
                          <a:cs typeface="Nunito Bold"/>
                          <a:sym typeface="Nunito Bold"/>
                        </a:rPr>
                        <a:t>Sederajat</a:t>
                      </a:r>
                      <a:r>
                        <a:rPr lang="en-US" sz="2799" b="1" dirty="0">
                          <a:solidFill>
                            <a:schemeClr val="tx1"/>
                          </a:solidFill>
                          <a:latin typeface="Nunito Bold"/>
                          <a:ea typeface="Nunito Bold"/>
                          <a:cs typeface="Nunito Bold"/>
                          <a:sym typeface="Nunito Bold"/>
                        </a:rPr>
                        <a:t>)</a:t>
                      </a:r>
                      <a:endParaRPr lang="en-US" sz="1100" b="1" dirty="0">
                        <a:solidFill>
                          <a:schemeClr val="tx1"/>
                        </a:solidFill>
                      </a:endParaRPr>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a:solidFill>
                            <a:schemeClr val="tx1"/>
                          </a:solidFill>
                          <a:latin typeface="Nunito Bold"/>
                          <a:ea typeface="Nunito Bold"/>
                          <a:cs typeface="Nunito Bold"/>
                          <a:sym typeface="Nunito Bold"/>
                        </a:rPr>
                        <a:t>Daya </a:t>
                      </a:r>
                      <a:r>
                        <a:rPr lang="en-US" sz="2799" b="1" dirty="0" err="1">
                          <a:solidFill>
                            <a:schemeClr val="tx1"/>
                          </a:solidFill>
                          <a:latin typeface="Nunito Bold"/>
                          <a:ea typeface="Nunito Bold"/>
                          <a:cs typeface="Nunito Bold"/>
                          <a:sym typeface="Nunito Bold"/>
                        </a:rPr>
                        <a:t>Tampung</a:t>
                      </a:r>
                      <a:r>
                        <a:rPr lang="en-US" sz="2799" b="1" dirty="0">
                          <a:solidFill>
                            <a:schemeClr val="tx1"/>
                          </a:solidFill>
                          <a:latin typeface="Nunito Bold"/>
                          <a:ea typeface="Nunito Bold"/>
                          <a:cs typeface="Nunito Bold"/>
                          <a:sym typeface="Nunito Bold"/>
                        </a:rPr>
                        <a:t> </a:t>
                      </a:r>
                      <a:r>
                        <a:rPr lang="en-US" sz="2799" b="1" dirty="0" err="1">
                          <a:solidFill>
                            <a:schemeClr val="tx1"/>
                          </a:solidFill>
                          <a:latin typeface="Nunito Bold"/>
                          <a:ea typeface="Nunito Bold"/>
                          <a:cs typeface="Nunito Bold"/>
                          <a:sym typeface="Nunito Bold"/>
                        </a:rPr>
                        <a:t>Satuan</a:t>
                      </a:r>
                      <a:r>
                        <a:rPr lang="en-US" sz="2799" b="1" dirty="0">
                          <a:solidFill>
                            <a:schemeClr val="tx1"/>
                          </a:solidFill>
                          <a:latin typeface="Nunito Bold"/>
                          <a:ea typeface="Nunito Bold"/>
                          <a:cs typeface="Nunito Bold"/>
                          <a:sym typeface="Nunito Bold"/>
                        </a:rPr>
                        <a:t> Pendidikan Negeri</a:t>
                      </a:r>
                      <a:endParaRPr lang="en-US" sz="1100" b="1" dirty="0">
                        <a:solidFill>
                          <a:schemeClr val="tx1"/>
                        </a:solidFill>
                      </a:endParaRPr>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err="1">
                          <a:solidFill>
                            <a:schemeClr val="tx1"/>
                          </a:solidFill>
                          <a:latin typeface="Nunito Bold"/>
                          <a:ea typeface="Nunito Bold"/>
                          <a:cs typeface="Nunito Bold"/>
                          <a:sym typeface="Nunito Bold"/>
                        </a:rPr>
                        <a:t>Persentase</a:t>
                      </a:r>
                      <a:r>
                        <a:rPr lang="en-US" sz="2799" b="1" dirty="0">
                          <a:solidFill>
                            <a:schemeClr val="tx1"/>
                          </a:solidFill>
                          <a:latin typeface="Nunito Bold"/>
                          <a:ea typeface="Nunito Bold"/>
                          <a:cs typeface="Nunito Bold"/>
                          <a:sym typeface="Nunito Bold"/>
                        </a:rPr>
                        <a:t> Daya </a:t>
                      </a:r>
                      <a:r>
                        <a:rPr lang="en-US" sz="2799" b="1" dirty="0" err="1">
                          <a:solidFill>
                            <a:schemeClr val="tx1"/>
                          </a:solidFill>
                          <a:latin typeface="Nunito Bold"/>
                          <a:ea typeface="Nunito Bold"/>
                          <a:cs typeface="Nunito Bold"/>
                          <a:sym typeface="Nunito Bold"/>
                        </a:rPr>
                        <a:t>Tampung</a:t>
                      </a:r>
                      <a:r>
                        <a:rPr lang="en-US" sz="2799" b="1" dirty="0">
                          <a:solidFill>
                            <a:schemeClr val="tx1"/>
                          </a:solidFill>
                          <a:latin typeface="Nunito Bold"/>
                          <a:ea typeface="Nunito Bold"/>
                          <a:cs typeface="Nunito Bold"/>
                          <a:sym typeface="Nunito Bold"/>
                        </a:rPr>
                        <a:t> (%) </a:t>
                      </a:r>
                      <a:endParaRPr lang="en-US" sz="1100" b="1" dirty="0">
                        <a:solidFill>
                          <a:schemeClr val="tx1"/>
                        </a:solidFill>
                      </a:endParaRPr>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208158">
                <a:tc>
                  <a:txBody>
                    <a:bodyPr/>
                    <a:lstStyle/>
                    <a:p>
                      <a:pPr algn="ctr">
                        <a:lnSpc>
                          <a:spcPts val="3358"/>
                        </a:lnSpc>
                        <a:defRPr/>
                      </a:pPr>
                      <a:r>
                        <a:rPr lang="en-US" sz="2799">
                          <a:solidFill>
                            <a:srgbClr val="000000"/>
                          </a:solidFill>
                          <a:latin typeface="Nunito"/>
                          <a:ea typeface="Nunito"/>
                          <a:cs typeface="Nunito"/>
                          <a:sym typeface="Nunito"/>
                        </a:rPr>
                        <a:t>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SD</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159.790</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98.464</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61,62%</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113506">
                <a:tc>
                  <a:txBody>
                    <a:bodyPr/>
                    <a:lstStyle/>
                    <a:p>
                      <a:pPr algn="ctr">
                        <a:lnSpc>
                          <a:spcPts val="3358"/>
                        </a:lnSpc>
                        <a:defRPr/>
                      </a:pPr>
                      <a:r>
                        <a:rPr lang="en-US" sz="2799">
                          <a:solidFill>
                            <a:srgbClr val="000000"/>
                          </a:solidFill>
                          <a:latin typeface="Nunito"/>
                          <a:ea typeface="Nunito"/>
                          <a:cs typeface="Nunito"/>
                          <a:sym typeface="Nunito"/>
                        </a:rPr>
                        <a:t>2</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SMP</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151.463</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73.080</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48,25%</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113506">
                <a:tc>
                  <a:txBody>
                    <a:bodyPr/>
                    <a:lstStyle/>
                    <a:p>
                      <a:pPr algn="ctr">
                        <a:lnSpc>
                          <a:spcPts val="3358"/>
                        </a:lnSpc>
                        <a:defRPr/>
                      </a:pPr>
                      <a:r>
                        <a:rPr lang="en-US" sz="2799">
                          <a:solidFill>
                            <a:srgbClr val="000000"/>
                          </a:solidFill>
                          <a:latin typeface="Nunito"/>
                          <a:ea typeface="Nunito"/>
                          <a:cs typeface="Nunito"/>
                          <a:sym typeface="Nunito"/>
                        </a:rPr>
                        <a:t>3</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SMA</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a:solidFill>
                            <a:srgbClr val="000000"/>
                          </a:solidFill>
                          <a:latin typeface="Nunito"/>
                          <a:ea typeface="Nunito"/>
                          <a:cs typeface="Nunito"/>
                          <a:sym typeface="Nunito"/>
                        </a:rPr>
                        <a:t>132.261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a:solidFill>
                            <a:srgbClr val="000000"/>
                          </a:solidFill>
                          <a:latin typeface="Nunito"/>
                          <a:ea typeface="Nunito"/>
                          <a:cs typeface="Nunito"/>
                          <a:sym typeface="Nunito"/>
                        </a:rPr>
                        <a:t>50.400</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dirty="0">
                          <a:solidFill>
                            <a:srgbClr val="000000"/>
                          </a:solidFill>
                          <a:latin typeface="Nunito"/>
                          <a:ea typeface="Nunito"/>
                          <a:cs typeface="Nunito"/>
                          <a:sym typeface="Nunito"/>
                        </a:rPr>
                        <a:t>38,11%</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113506">
                <a:tc>
                  <a:txBody>
                    <a:bodyPr/>
                    <a:lstStyle/>
                    <a:p>
                      <a:pPr algn="ctr">
                        <a:lnSpc>
                          <a:spcPts val="3358"/>
                        </a:lnSpc>
                        <a:defRPr/>
                      </a:pPr>
                      <a:r>
                        <a:rPr lang="en-US" sz="2799">
                          <a:solidFill>
                            <a:srgbClr val="000000"/>
                          </a:solidFill>
                          <a:latin typeface="Nunito"/>
                          <a:ea typeface="Nunito"/>
                          <a:cs typeface="Nunito"/>
                          <a:sym typeface="Nunito"/>
                        </a:rPr>
                        <a:t>4</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SMK</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132.261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50.400</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38,11%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grpSp>
        <p:nvGrpSpPr>
          <p:cNvPr id="12" name="Group 12"/>
          <p:cNvGrpSpPr/>
          <p:nvPr/>
        </p:nvGrpSpPr>
        <p:grpSpPr>
          <a:xfrm>
            <a:off x="1028700" y="9032974"/>
            <a:ext cx="11482964" cy="372618"/>
            <a:chOff x="0" y="0"/>
            <a:chExt cx="14323520" cy="464793"/>
          </a:xfrm>
        </p:grpSpPr>
        <p:sp>
          <p:nvSpPr>
            <p:cNvPr id="13" name="Freeform 13"/>
            <p:cNvSpPr/>
            <p:nvPr/>
          </p:nvSpPr>
          <p:spPr>
            <a:xfrm>
              <a:off x="0" y="0"/>
              <a:ext cx="14323520" cy="464793"/>
            </a:xfrm>
            <a:custGeom>
              <a:avLst/>
              <a:gdLst/>
              <a:ahLst/>
              <a:cxnLst/>
              <a:rect l="l" t="t" r="r" b="b"/>
              <a:pathLst>
                <a:path w="14323520" h="464793">
                  <a:moveTo>
                    <a:pt x="0" y="0"/>
                  </a:moveTo>
                  <a:lnTo>
                    <a:pt x="14323520" y="0"/>
                  </a:lnTo>
                  <a:lnTo>
                    <a:pt x="14323520" y="464793"/>
                  </a:lnTo>
                  <a:lnTo>
                    <a:pt x="0" y="464793"/>
                  </a:lnTo>
                  <a:close/>
                </a:path>
              </a:pathLst>
            </a:custGeom>
            <a:solidFill>
              <a:srgbClr val="000000">
                <a:alpha val="0"/>
              </a:srgbClr>
            </a:solidFill>
          </p:spPr>
          <p:txBody>
            <a:bodyPr/>
            <a:lstStyle/>
            <a:p>
              <a:endParaRPr lang="id-ID" noProof="0" dirty="0"/>
            </a:p>
          </p:txBody>
        </p:sp>
        <p:sp>
          <p:nvSpPr>
            <p:cNvPr id="14" name="TextBox 14"/>
            <p:cNvSpPr txBox="1"/>
            <p:nvPr/>
          </p:nvSpPr>
          <p:spPr>
            <a:xfrm>
              <a:off x="0" y="-19050"/>
              <a:ext cx="14323520" cy="483843"/>
            </a:xfrm>
            <a:prstGeom prst="rect">
              <a:avLst/>
            </a:prstGeom>
          </p:spPr>
          <p:txBody>
            <a:bodyPr lIns="0" tIns="0" rIns="0" bIns="0" rtlCol="0" anchor="t"/>
            <a:lstStyle/>
            <a:p>
              <a:pPr algn="just">
                <a:lnSpc>
                  <a:spcPts val="2400"/>
                </a:lnSpc>
              </a:pPr>
              <a:r>
                <a:rPr lang="id-ID" sz="1800" noProof="0" dirty="0">
                  <a:solidFill>
                    <a:srgbClr val="FFFFFF"/>
                  </a:solidFill>
                  <a:latin typeface="Nunito"/>
                  <a:ea typeface="Nunito"/>
                  <a:cs typeface="Nunito"/>
                  <a:sym typeface="Nunito"/>
                </a:rPr>
                <a:t>*data Dapodik cutoff 1 April 2025 dan data Dukcapil 31 Desember 2024 khusus untuk CMB SD. </a:t>
              </a:r>
            </a:p>
          </p:txBody>
        </p:sp>
      </p:grpSp>
      <p:sp>
        <p:nvSpPr>
          <p:cNvPr id="20" name="TextBox 9">
            <a:extLst>
              <a:ext uri="{FF2B5EF4-FFF2-40B4-BE49-F238E27FC236}">
                <a16:creationId xmlns:a16="http://schemas.microsoft.com/office/drawing/2014/main" id="{5425D20D-34B4-A402-1DB3-24EDE0CFA5C3}"/>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1" name="AutoShape 10">
            <a:extLst>
              <a:ext uri="{FF2B5EF4-FFF2-40B4-BE49-F238E27FC236}">
                <a16:creationId xmlns:a16="http://schemas.microsoft.com/office/drawing/2014/main" id="{99E82DDC-B98F-0060-9A59-E785CC63C064}"/>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2" name="TextBox 9">
            <a:extLst>
              <a:ext uri="{FF2B5EF4-FFF2-40B4-BE49-F238E27FC236}">
                <a16:creationId xmlns:a16="http://schemas.microsoft.com/office/drawing/2014/main" id="{F060C39C-34F1-9BCC-10BB-0DCC502DF4C2}"/>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A9E6897C-374A-3005-8CF8-C8DC4C0ACC78}"/>
              </a:ext>
            </a:extLst>
          </p:cNvPr>
          <p:cNvSpPr txBox="1"/>
          <p:nvPr/>
        </p:nvSpPr>
        <p:spPr>
          <a:xfrm>
            <a:off x="11994583" y="-3810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5A980C28-AB04-7860-CA5E-EE1644C496CA}"/>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3" name="Group 3"/>
          <p:cNvGrpSpPr/>
          <p:nvPr/>
        </p:nvGrpSpPr>
        <p:grpSpPr>
          <a:xfrm>
            <a:off x="15731010" y="294250"/>
            <a:ext cx="1194720" cy="1273302"/>
            <a:chOff x="0" y="0"/>
            <a:chExt cx="1592960" cy="1697736"/>
          </a:xfrm>
        </p:grpSpPr>
        <p:sp>
          <p:nvSpPr>
            <p:cNvPr id="4" name="Freeform 4"/>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5" name="Group 5"/>
          <p:cNvGrpSpPr/>
          <p:nvPr/>
        </p:nvGrpSpPr>
        <p:grpSpPr>
          <a:xfrm>
            <a:off x="16925730" y="294250"/>
            <a:ext cx="1138333" cy="1273302"/>
            <a:chOff x="0" y="0"/>
            <a:chExt cx="1517777" cy="1697736"/>
          </a:xfrm>
        </p:grpSpPr>
        <p:sp>
          <p:nvSpPr>
            <p:cNvPr id="6" name="Freeform 6"/>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7" name="TextBox 7"/>
          <p:cNvSpPr txBox="1"/>
          <p:nvPr/>
        </p:nvSpPr>
        <p:spPr>
          <a:xfrm>
            <a:off x="1028700" y="474438"/>
            <a:ext cx="14439900" cy="1513235"/>
          </a:xfrm>
          <a:prstGeom prst="rect">
            <a:avLst/>
          </a:prstGeom>
        </p:spPr>
        <p:txBody>
          <a:bodyPr wrap="square" lIns="0" tIns="0" rIns="0" bIns="0" rtlCol="0" anchor="t">
            <a:spAutoFit/>
          </a:bodyPr>
          <a:lstStyle/>
          <a:p>
            <a:pPr algn="l">
              <a:lnSpc>
                <a:spcPts val="5920"/>
              </a:lnSpc>
            </a:pPr>
            <a:r>
              <a:rPr lang="id-ID" sz="6000" b="1" noProof="0" dirty="0">
                <a:solidFill>
                  <a:srgbClr val="FBB911"/>
                </a:solidFill>
                <a:latin typeface="Kelpt Bold"/>
                <a:ea typeface="Kelpt Bold"/>
                <a:cs typeface="Kelpt Bold"/>
                <a:sym typeface="Kelpt Bold"/>
              </a:rPr>
              <a:t>PERKIRAAN JUMLAH CALON MURID BARU (CMB) DAN PERSENTASE DAYA TAMPUNG </a:t>
            </a:r>
          </a:p>
        </p:txBody>
      </p:sp>
      <p:grpSp>
        <p:nvGrpSpPr>
          <p:cNvPr id="11" name="Group 11"/>
          <p:cNvGrpSpPr/>
          <p:nvPr/>
        </p:nvGrpSpPr>
        <p:grpSpPr>
          <a:xfrm>
            <a:off x="1028700" y="9032974"/>
            <a:ext cx="11482964" cy="372618"/>
            <a:chOff x="0" y="0"/>
            <a:chExt cx="14323520" cy="464793"/>
          </a:xfrm>
        </p:grpSpPr>
        <p:sp>
          <p:nvSpPr>
            <p:cNvPr id="12" name="Freeform 12"/>
            <p:cNvSpPr/>
            <p:nvPr/>
          </p:nvSpPr>
          <p:spPr>
            <a:xfrm>
              <a:off x="0" y="0"/>
              <a:ext cx="14323520" cy="464793"/>
            </a:xfrm>
            <a:custGeom>
              <a:avLst/>
              <a:gdLst/>
              <a:ahLst/>
              <a:cxnLst/>
              <a:rect l="l" t="t" r="r" b="b"/>
              <a:pathLst>
                <a:path w="14323520" h="464793">
                  <a:moveTo>
                    <a:pt x="0" y="0"/>
                  </a:moveTo>
                  <a:lnTo>
                    <a:pt x="14323520" y="0"/>
                  </a:lnTo>
                  <a:lnTo>
                    <a:pt x="14323520" y="464793"/>
                  </a:lnTo>
                  <a:lnTo>
                    <a:pt x="0" y="464793"/>
                  </a:lnTo>
                  <a:close/>
                </a:path>
              </a:pathLst>
            </a:custGeom>
            <a:solidFill>
              <a:srgbClr val="000000">
                <a:alpha val="0"/>
              </a:srgbClr>
            </a:solidFill>
          </p:spPr>
          <p:txBody>
            <a:bodyPr/>
            <a:lstStyle/>
            <a:p>
              <a:endParaRPr lang="id-ID" noProof="0" dirty="0"/>
            </a:p>
          </p:txBody>
        </p:sp>
        <p:sp>
          <p:nvSpPr>
            <p:cNvPr id="13" name="TextBox 13"/>
            <p:cNvSpPr txBox="1"/>
            <p:nvPr/>
          </p:nvSpPr>
          <p:spPr>
            <a:xfrm>
              <a:off x="0" y="-19050"/>
              <a:ext cx="14323520" cy="483843"/>
            </a:xfrm>
            <a:prstGeom prst="rect">
              <a:avLst/>
            </a:prstGeom>
          </p:spPr>
          <p:txBody>
            <a:bodyPr lIns="0" tIns="0" rIns="0" bIns="0" rtlCol="0" anchor="t"/>
            <a:lstStyle/>
            <a:p>
              <a:pPr algn="just">
                <a:lnSpc>
                  <a:spcPts val="2400"/>
                </a:lnSpc>
              </a:pPr>
              <a:r>
                <a:rPr lang="id-ID" sz="1800" noProof="0" dirty="0">
                  <a:solidFill>
                    <a:srgbClr val="FFFFFF"/>
                  </a:solidFill>
                  <a:latin typeface="Nunito"/>
                  <a:ea typeface="Nunito"/>
                  <a:cs typeface="Nunito"/>
                  <a:sym typeface="Nunito"/>
                </a:rPr>
                <a:t>*data Dapodik cutoff 1 April 2025 dan data Dukcapil 31 Desember 2024 khusus untuk CMB SD. </a:t>
              </a:r>
            </a:p>
          </p:txBody>
        </p:sp>
      </p:grpSp>
      <p:graphicFrame>
        <p:nvGraphicFramePr>
          <p:cNvPr id="14" name="Table 14"/>
          <p:cNvGraphicFramePr>
            <a:graphicFrameLocks noGrp="1"/>
          </p:cNvGraphicFramePr>
          <p:nvPr>
            <p:extLst>
              <p:ext uri="{D42A27DB-BD31-4B8C-83A1-F6EECF244321}">
                <p14:modId xmlns:p14="http://schemas.microsoft.com/office/powerpoint/2010/main" val="1695432276"/>
              </p:ext>
            </p:extLst>
          </p:nvPr>
        </p:nvGraphicFramePr>
        <p:xfrm>
          <a:off x="1028700" y="2167387"/>
          <a:ext cx="15897031" cy="6750145"/>
        </p:xfrm>
        <a:graphic>
          <a:graphicData uri="http://schemas.openxmlformats.org/drawingml/2006/table">
            <a:tbl>
              <a:tblPr/>
              <a:tblGrid>
                <a:gridCol w="1575397">
                  <a:extLst>
                    <a:ext uri="{9D8B030D-6E8A-4147-A177-3AD203B41FA5}">
                      <a16:colId xmlns:a16="http://schemas.microsoft.com/office/drawing/2014/main" val="20000"/>
                    </a:ext>
                  </a:extLst>
                </a:gridCol>
                <a:gridCol w="2766602">
                  <a:extLst>
                    <a:ext uri="{9D8B030D-6E8A-4147-A177-3AD203B41FA5}">
                      <a16:colId xmlns:a16="http://schemas.microsoft.com/office/drawing/2014/main" val="20001"/>
                    </a:ext>
                  </a:extLst>
                </a:gridCol>
                <a:gridCol w="3602629">
                  <a:extLst>
                    <a:ext uri="{9D8B030D-6E8A-4147-A177-3AD203B41FA5}">
                      <a16:colId xmlns:a16="http://schemas.microsoft.com/office/drawing/2014/main" val="20002"/>
                    </a:ext>
                  </a:extLst>
                </a:gridCol>
                <a:gridCol w="4137116">
                  <a:extLst>
                    <a:ext uri="{9D8B030D-6E8A-4147-A177-3AD203B41FA5}">
                      <a16:colId xmlns:a16="http://schemas.microsoft.com/office/drawing/2014/main" val="20004"/>
                    </a:ext>
                  </a:extLst>
                </a:gridCol>
                <a:gridCol w="3815287">
                  <a:extLst>
                    <a:ext uri="{9D8B030D-6E8A-4147-A177-3AD203B41FA5}">
                      <a16:colId xmlns:a16="http://schemas.microsoft.com/office/drawing/2014/main" val="20005"/>
                    </a:ext>
                  </a:extLst>
                </a:gridCol>
              </a:tblGrid>
              <a:tr h="1958121">
                <a:tc>
                  <a:txBody>
                    <a:bodyPr/>
                    <a:lstStyle/>
                    <a:p>
                      <a:pPr algn="ctr">
                        <a:lnSpc>
                          <a:spcPts val="3358"/>
                        </a:lnSpc>
                        <a:defRPr/>
                      </a:pPr>
                      <a:r>
                        <a:rPr lang="en-US" sz="2799" b="1" dirty="0">
                          <a:solidFill>
                            <a:srgbClr val="000000"/>
                          </a:solidFill>
                          <a:latin typeface="Nunito Bold"/>
                          <a:ea typeface="Nunito Bold"/>
                          <a:cs typeface="Nunito Bold"/>
                          <a:sym typeface="Nunito Bold"/>
                        </a:rPr>
                        <a:t>No</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a:solidFill>
                            <a:srgbClr val="000000"/>
                          </a:solidFill>
                          <a:latin typeface="Nunito Bold"/>
                          <a:ea typeface="Nunito Bold"/>
                          <a:cs typeface="Nunito Bold"/>
                          <a:sym typeface="Nunito Bold"/>
                        </a:rPr>
                        <a:t>Jenjang</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a:solidFill>
                            <a:srgbClr val="000000"/>
                          </a:solidFill>
                          <a:latin typeface="Nunito Bold"/>
                          <a:ea typeface="Nunito Bold"/>
                          <a:cs typeface="Nunito Bold"/>
                          <a:sym typeface="Nunito Bold"/>
                        </a:rPr>
                        <a:t>Perkiraan Jumlah CMB (Sederajat)</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a:solidFill>
                            <a:srgbClr val="000000"/>
                          </a:solidFill>
                          <a:latin typeface="Nunito Bold"/>
                          <a:ea typeface="Nunito Bold"/>
                          <a:cs typeface="Nunito Bold"/>
                          <a:sym typeface="Nunito Bold"/>
                        </a:rPr>
                        <a:t>Daya </a:t>
                      </a:r>
                      <a:r>
                        <a:rPr lang="en-US" sz="2799" b="1" dirty="0" err="1">
                          <a:solidFill>
                            <a:srgbClr val="000000"/>
                          </a:solidFill>
                          <a:latin typeface="Nunito Bold"/>
                          <a:ea typeface="Nunito Bold"/>
                          <a:cs typeface="Nunito Bold"/>
                          <a:sym typeface="Nunito Bold"/>
                        </a:rPr>
                        <a:t>Tampung</a:t>
                      </a:r>
                      <a:r>
                        <a:rPr lang="en-US" sz="2799" b="1" dirty="0">
                          <a:solidFill>
                            <a:srgbClr val="000000"/>
                          </a:solidFill>
                          <a:latin typeface="Nunito Bold"/>
                          <a:ea typeface="Nunito Bold"/>
                          <a:cs typeface="Nunito Bold"/>
                          <a:sym typeface="Nunito Bold"/>
                        </a:rPr>
                        <a:t> </a:t>
                      </a:r>
                      <a:r>
                        <a:rPr lang="en-US" sz="2799" b="1" dirty="0" err="1">
                          <a:solidFill>
                            <a:srgbClr val="000000"/>
                          </a:solidFill>
                          <a:latin typeface="Nunito Bold"/>
                          <a:ea typeface="Nunito Bold"/>
                          <a:cs typeface="Nunito Bold"/>
                          <a:sym typeface="Nunito Bold"/>
                        </a:rPr>
                        <a:t>Sekolah</a:t>
                      </a:r>
                      <a:r>
                        <a:rPr lang="en-US" sz="2799" b="1" dirty="0">
                          <a:solidFill>
                            <a:srgbClr val="000000"/>
                          </a:solidFill>
                          <a:latin typeface="Nunito Bold"/>
                          <a:ea typeface="Nunito Bold"/>
                          <a:cs typeface="Nunito Bold"/>
                          <a:sym typeface="Nunito Bold"/>
                        </a:rPr>
                        <a:t>/Madrasah Negeri &amp; </a:t>
                      </a:r>
                      <a:r>
                        <a:rPr lang="en-US" sz="2799" b="1" dirty="0" err="1">
                          <a:solidFill>
                            <a:srgbClr val="000000"/>
                          </a:solidFill>
                          <a:latin typeface="Nunito Bold"/>
                          <a:ea typeface="Nunito Bold"/>
                          <a:cs typeface="Nunito Bold"/>
                          <a:sym typeface="Nunito Bold"/>
                        </a:rPr>
                        <a:t>Swasta</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3358"/>
                        </a:lnSpc>
                        <a:defRPr/>
                      </a:pPr>
                      <a:r>
                        <a:rPr lang="en-US" sz="2799" b="1" dirty="0" err="1">
                          <a:solidFill>
                            <a:srgbClr val="000000"/>
                          </a:solidFill>
                          <a:latin typeface="Nunito Bold"/>
                          <a:ea typeface="Nunito Bold"/>
                          <a:cs typeface="Nunito Bold"/>
                          <a:sym typeface="Nunito Bold"/>
                        </a:rPr>
                        <a:t>Persentase</a:t>
                      </a:r>
                      <a:r>
                        <a:rPr lang="en-US" sz="2799" b="1" dirty="0">
                          <a:solidFill>
                            <a:srgbClr val="000000"/>
                          </a:solidFill>
                          <a:latin typeface="Nunito Bold"/>
                          <a:ea typeface="Nunito Bold"/>
                          <a:cs typeface="Nunito Bold"/>
                          <a:sym typeface="Nunito Bold"/>
                        </a:rPr>
                        <a:t> Daya </a:t>
                      </a:r>
                      <a:r>
                        <a:rPr lang="en-US" sz="2799" b="1" dirty="0" err="1">
                          <a:solidFill>
                            <a:srgbClr val="000000"/>
                          </a:solidFill>
                          <a:latin typeface="Nunito Bold"/>
                          <a:ea typeface="Nunito Bold"/>
                          <a:cs typeface="Nunito Bold"/>
                          <a:sym typeface="Nunito Bold"/>
                        </a:rPr>
                        <a:t>Tampung</a:t>
                      </a:r>
                      <a:r>
                        <a:rPr lang="en-US" sz="2799" b="1" dirty="0">
                          <a:solidFill>
                            <a:srgbClr val="000000"/>
                          </a:solidFill>
                          <a:latin typeface="Nunito Bold"/>
                          <a:ea typeface="Nunito Bold"/>
                          <a:cs typeface="Nunito Bold"/>
                          <a:sym typeface="Nunito Bold"/>
                        </a:rPr>
                        <a:t> (%) </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198006">
                <a:tc>
                  <a:txBody>
                    <a:bodyPr/>
                    <a:lstStyle/>
                    <a:p>
                      <a:pPr algn="ctr">
                        <a:lnSpc>
                          <a:spcPts val="3358"/>
                        </a:lnSpc>
                        <a:defRPr/>
                      </a:pPr>
                      <a:r>
                        <a:rPr lang="en-US" sz="2799">
                          <a:solidFill>
                            <a:srgbClr val="000000"/>
                          </a:solidFill>
                          <a:latin typeface="Nunito"/>
                          <a:ea typeface="Nunito"/>
                          <a:cs typeface="Nunito"/>
                          <a:sym typeface="Nunito"/>
                        </a:rPr>
                        <a:t>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SD/MI</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159.790</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168.953</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106%</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198006">
                <a:tc>
                  <a:txBody>
                    <a:bodyPr/>
                    <a:lstStyle/>
                    <a:p>
                      <a:pPr algn="ctr">
                        <a:lnSpc>
                          <a:spcPts val="3358"/>
                        </a:lnSpc>
                        <a:defRPr/>
                      </a:pPr>
                      <a:r>
                        <a:rPr lang="en-US" sz="2799">
                          <a:solidFill>
                            <a:srgbClr val="000000"/>
                          </a:solidFill>
                          <a:latin typeface="Nunito"/>
                          <a:ea typeface="Nunito"/>
                          <a:cs typeface="Nunito"/>
                          <a:sym typeface="Nunito"/>
                        </a:rPr>
                        <a:t>2</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SMP/MTs</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151.463</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155.661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a:solidFill>
                            <a:srgbClr val="000000"/>
                          </a:solidFill>
                          <a:latin typeface="Nunito"/>
                          <a:ea typeface="Nunito"/>
                          <a:cs typeface="Nunito"/>
                          <a:sym typeface="Nunito"/>
                        </a:rPr>
                        <a:t>103%</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198006">
                <a:tc>
                  <a:txBody>
                    <a:bodyPr/>
                    <a:lstStyle/>
                    <a:p>
                      <a:pPr algn="ctr">
                        <a:lnSpc>
                          <a:spcPts val="3358"/>
                        </a:lnSpc>
                        <a:defRPr/>
                      </a:pPr>
                      <a:r>
                        <a:rPr lang="en-US" sz="2799">
                          <a:solidFill>
                            <a:srgbClr val="000000"/>
                          </a:solidFill>
                          <a:latin typeface="Nunito"/>
                          <a:ea typeface="Nunito"/>
                          <a:cs typeface="Nunito"/>
                          <a:sym typeface="Nunito"/>
                        </a:rPr>
                        <a:t>3</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SMA/MA</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a:solidFill>
                            <a:srgbClr val="000000"/>
                          </a:solidFill>
                          <a:latin typeface="Nunito"/>
                          <a:ea typeface="Nunito"/>
                          <a:cs typeface="Nunito"/>
                          <a:sym typeface="Nunito"/>
                        </a:rPr>
                        <a:t>132.261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dirty="0">
                          <a:solidFill>
                            <a:srgbClr val="000000"/>
                          </a:solidFill>
                          <a:latin typeface="Nunito"/>
                          <a:ea typeface="Nunito"/>
                          <a:cs typeface="Nunito"/>
                          <a:sym typeface="Nunito"/>
                        </a:rPr>
                        <a:t>161.424</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rowSpan="2">
                  <a:txBody>
                    <a:bodyPr/>
                    <a:lstStyle/>
                    <a:p>
                      <a:pPr algn="ctr">
                        <a:lnSpc>
                          <a:spcPts val="3358"/>
                        </a:lnSpc>
                        <a:defRPr/>
                      </a:pPr>
                      <a:r>
                        <a:rPr lang="en-US" sz="2799" dirty="0">
                          <a:solidFill>
                            <a:srgbClr val="000000"/>
                          </a:solidFill>
                          <a:latin typeface="Nunito"/>
                          <a:ea typeface="Nunito"/>
                          <a:cs typeface="Nunito"/>
                          <a:sym typeface="Nunito"/>
                        </a:rPr>
                        <a:t>122%</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3"/>
                  </a:ext>
                </a:extLst>
              </a:tr>
              <a:tr h="1198006">
                <a:tc>
                  <a:txBody>
                    <a:bodyPr/>
                    <a:lstStyle/>
                    <a:p>
                      <a:pPr algn="ctr">
                        <a:lnSpc>
                          <a:spcPts val="3358"/>
                        </a:lnSpc>
                        <a:defRPr/>
                      </a:pPr>
                      <a:r>
                        <a:rPr lang="en-US" sz="2799">
                          <a:solidFill>
                            <a:srgbClr val="000000"/>
                          </a:solidFill>
                          <a:latin typeface="Nunito"/>
                          <a:ea typeface="Nunito"/>
                          <a:cs typeface="Nunito"/>
                          <a:sym typeface="Nunito"/>
                        </a:rPr>
                        <a:t>4</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ts val="3358"/>
                        </a:lnSpc>
                        <a:defRPr/>
                      </a:pPr>
                      <a:r>
                        <a:rPr lang="en-US" sz="2799" dirty="0">
                          <a:solidFill>
                            <a:srgbClr val="000000"/>
                          </a:solidFill>
                          <a:latin typeface="Nunito"/>
                          <a:ea typeface="Nunito"/>
                          <a:cs typeface="Nunito"/>
                          <a:sym typeface="Nunito"/>
                        </a:rPr>
                        <a:t>SMK/MAK</a:t>
                      </a:r>
                      <a:endParaRPr lang="en-US" sz="1100" dirty="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132.261</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161.424</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vMerge="1">
                  <a:txBody>
                    <a:bodyPr/>
                    <a:lstStyle/>
                    <a:p>
                      <a:pPr algn="ctr">
                        <a:lnSpc>
                          <a:spcPts val="3358"/>
                        </a:lnSpc>
                        <a:defRPr/>
                      </a:pPr>
                      <a:r>
                        <a:rPr lang="en-US" sz="2799">
                          <a:solidFill>
                            <a:srgbClr val="000000"/>
                          </a:solidFill>
                          <a:latin typeface="Nunito"/>
                          <a:ea typeface="Nunito"/>
                          <a:cs typeface="Nunito"/>
                          <a:sym typeface="Nunito"/>
                        </a:rPr>
                        <a:t>122%</a:t>
                      </a:r>
                      <a:endParaRPr lang="en-US" sz="1100"/>
                    </a:p>
                  </a:txBody>
                  <a:tcPr marL="10353" marR="10353" marT="10353" marB="10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sp>
        <p:nvSpPr>
          <p:cNvPr id="20" name="TextBox 9">
            <a:extLst>
              <a:ext uri="{FF2B5EF4-FFF2-40B4-BE49-F238E27FC236}">
                <a16:creationId xmlns:a16="http://schemas.microsoft.com/office/drawing/2014/main" id="{40CF34E6-5ACF-470C-8E37-0B5835459933}"/>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21" name="AutoShape 10">
            <a:extLst>
              <a:ext uri="{FF2B5EF4-FFF2-40B4-BE49-F238E27FC236}">
                <a16:creationId xmlns:a16="http://schemas.microsoft.com/office/drawing/2014/main" id="{16EC6B07-7313-2CDE-1088-29714C9CCA25}"/>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22" name="TextBox 9">
            <a:extLst>
              <a:ext uri="{FF2B5EF4-FFF2-40B4-BE49-F238E27FC236}">
                <a16:creationId xmlns:a16="http://schemas.microsoft.com/office/drawing/2014/main" id="{A8BC518F-6436-DA28-DA73-135051CB8231}"/>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79F2D36E-2929-92A6-0EC8-3B60FBA0B459}"/>
              </a:ext>
            </a:extLst>
          </p:cNvPr>
          <p:cNvSpPr txBox="1"/>
          <p:nvPr/>
        </p:nvSpPr>
        <p:spPr>
          <a:xfrm>
            <a:off x="11994583" y="-97370"/>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49" name="Freeform 2">
            <a:extLst>
              <a:ext uri="{FF2B5EF4-FFF2-40B4-BE49-F238E27FC236}">
                <a16:creationId xmlns:a16="http://schemas.microsoft.com/office/drawing/2014/main" id="{C721B9F2-5C61-1F06-E956-5C04876A9669}"/>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sp>
        <p:nvSpPr>
          <p:cNvPr id="3" name="Freeform 3"/>
          <p:cNvSpPr/>
          <p:nvPr/>
        </p:nvSpPr>
        <p:spPr>
          <a:xfrm>
            <a:off x="15731010" y="294250"/>
            <a:ext cx="1194721" cy="1273302"/>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sp>
        <p:nvSpPr>
          <p:cNvPr id="5" name="Freeform 5"/>
          <p:cNvSpPr/>
          <p:nvPr/>
        </p:nvSpPr>
        <p:spPr>
          <a:xfrm>
            <a:off x="16925730" y="294250"/>
            <a:ext cx="1138333" cy="1273302"/>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sp>
        <p:nvSpPr>
          <p:cNvPr id="6" name="TextBox 6"/>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PERSYARATAN PMB</a:t>
            </a:r>
          </a:p>
        </p:txBody>
      </p:sp>
      <p:sp>
        <p:nvSpPr>
          <p:cNvPr id="14" name="Freeform 14"/>
          <p:cNvSpPr/>
          <p:nvPr/>
        </p:nvSpPr>
        <p:spPr>
          <a:xfrm>
            <a:off x="1164626" y="4582701"/>
            <a:ext cx="3211109" cy="4077665"/>
          </a:xfrm>
          <a:custGeom>
            <a:avLst/>
            <a:gdLst/>
            <a:ahLst/>
            <a:cxnLst/>
            <a:rect l="l" t="t" r="r" b="b"/>
            <a:pathLst>
              <a:path w="4259264" h="5408676">
                <a:moveTo>
                  <a:pt x="0" y="0"/>
                </a:moveTo>
                <a:lnTo>
                  <a:pt x="4259264" y="0"/>
                </a:lnTo>
                <a:lnTo>
                  <a:pt x="4259264" y="5408676"/>
                </a:lnTo>
                <a:lnTo>
                  <a:pt x="0" y="5408676"/>
                </a:lnTo>
                <a:close/>
              </a:path>
            </a:pathLst>
          </a:custGeom>
          <a:solidFill>
            <a:srgbClr val="EFEFEF">
              <a:alpha val="0"/>
            </a:srgbClr>
          </a:solidFill>
        </p:spPr>
        <p:txBody>
          <a:bodyPr/>
          <a:lstStyle/>
          <a:p>
            <a:endParaRPr lang="id-ID" noProof="0" dirty="0">
              <a:solidFill>
                <a:schemeClr val="bg1"/>
              </a:solidFill>
              <a:latin typeface="Nunito" pitchFamily="2" charset="0"/>
            </a:endParaRPr>
          </a:p>
        </p:txBody>
      </p:sp>
      <p:sp>
        <p:nvSpPr>
          <p:cNvPr id="15" name="TextBox 15"/>
          <p:cNvSpPr txBox="1"/>
          <p:nvPr/>
        </p:nvSpPr>
        <p:spPr>
          <a:xfrm>
            <a:off x="5357564" y="5019687"/>
            <a:ext cx="3760954" cy="4092027"/>
          </a:xfrm>
          <a:prstGeom prst="rect">
            <a:avLst/>
          </a:prstGeom>
        </p:spPr>
        <p:txBody>
          <a:bodyPr lIns="0" tIns="0" rIns="0" bIns="0" rtlCol="0" anchor="t"/>
          <a:lstStyle/>
          <a:p>
            <a:pPr marL="453388" lvl="1" indent="-360000" algn="just">
              <a:lnSpc>
                <a:spcPts val="2729"/>
              </a:lnSpc>
              <a:buAutoNum type="arabicPeriod"/>
            </a:pPr>
            <a:r>
              <a:rPr lang="id-ID" sz="2099" noProof="0" dirty="0">
                <a:solidFill>
                  <a:schemeClr val="bg1"/>
                </a:solidFill>
                <a:latin typeface="Nunito" pitchFamily="2" charset="0"/>
                <a:ea typeface="Nunito"/>
                <a:cs typeface="Nunito"/>
                <a:sym typeface="Nunito"/>
              </a:rPr>
              <a:t>Berusia paling tinggi 15 tahun pada tanggal 1 Juli 2025, dan</a:t>
            </a:r>
          </a:p>
          <a:p>
            <a:pPr marL="453388" lvl="1" indent="-360000" algn="just">
              <a:lnSpc>
                <a:spcPts val="2729"/>
              </a:lnSpc>
              <a:buAutoNum type="arabicPeriod"/>
            </a:pPr>
            <a:r>
              <a:rPr lang="id-ID" sz="2099" noProof="0" dirty="0">
                <a:solidFill>
                  <a:schemeClr val="bg1"/>
                </a:solidFill>
                <a:latin typeface="Nunito" pitchFamily="2" charset="0"/>
                <a:ea typeface="Nunito"/>
                <a:cs typeface="Nunito"/>
                <a:sym typeface="Nunito"/>
              </a:rPr>
              <a:t>telah menyelesaikan kelas 6 SD/sederajat, dibuktikan dengan ijazah atau dokumen lain yang menyatakan kelulusan.</a:t>
            </a:r>
          </a:p>
        </p:txBody>
      </p:sp>
      <p:sp>
        <p:nvSpPr>
          <p:cNvPr id="20" name="Freeform 20"/>
          <p:cNvSpPr/>
          <p:nvPr/>
        </p:nvSpPr>
        <p:spPr>
          <a:xfrm>
            <a:off x="9118211" y="4582701"/>
            <a:ext cx="3357292" cy="4077665"/>
          </a:xfrm>
          <a:custGeom>
            <a:avLst/>
            <a:gdLst/>
            <a:ahLst/>
            <a:cxnLst/>
            <a:rect l="l" t="t" r="r" b="b"/>
            <a:pathLst>
              <a:path w="4453163" h="5408676">
                <a:moveTo>
                  <a:pt x="0" y="0"/>
                </a:moveTo>
                <a:lnTo>
                  <a:pt x="4453163" y="0"/>
                </a:lnTo>
                <a:lnTo>
                  <a:pt x="4453163" y="5408676"/>
                </a:lnTo>
                <a:lnTo>
                  <a:pt x="0" y="5408676"/>
                </a:lnTo>
                <a:close/>
              </a:path>
            </a:pathLst>
          </a:custGeom>
          <a:solidFill>
            <a:srgbClr val="EFEFEF">
              <a:alpha val="0"/>
            </a:srgbClr>
          </a:solidFill>
        </p:spPr>
        <p:txBody>
          <a:bodyPr/>
          <a:lstStyle/>
          <a:p>
            <a:endParaRPr lang="id-ID" noProof="0" dirty="0">
              <a:solidFill>
                <a:schemeClr val="bg1"/>
              </a:solidFill>
              <a:latin typeface="Nunito" pitchFamily="2" charset="0"/>
            </a:endParaRPr>
          </a:p>
        </p:txBody>
      </p:sp>
      <p:sp>
        <p:nvSpPr>
          <p:cNvPr id="21" name="TextBox 21"/>
          <p:cNvSpPr txBox="1"/>
          <p:nvPr/>
        </p:nvSpPr>
        <p:spPr>
          <a:xfrm>
            <a:off x="13178033" y="5019687"/>
            <a:ext cx="4122274" cy="4092027"/>
          </a:xfrm>
          <a:prstGeom prst="rect">
            <a:avLst/>
          </a:prstGeom>
        </p:spPr>
        <p:txBody>
          <a:bodyPr lIns="0" tIns="0" rIns="0" bIns="0" rtlCol="0" anchor="t"/>
          <a:lstStyle/>
          <a:p>
            <a:pPr marL="453390" lvl="1" indent="-360000" algn="just">
              <a:lnSpc>
                <a:spcPts val="2730"/>
              </a:lnSpc>
              <a:buAutoNum type="arabicPeriod"/>
            </a:pPr>
            <a:r>
              <a:rPr lang="id-ID" sz="2100" noProof="0" dirty="0">
                <a:solidFill>
                  <a:schemeClr val="bg1"/>
                </a:solidFill>
                <a:latin typeface="Nunito" pitchFamily="2" charset="0"/>
                <a:ea typeface="Nunito"/>
                <a:cs typeface="Nunito"/>
                <a:sym typeface="Nunito"/>
              </a:rPr>
              <a:t>Berusia paling tinggi 21 tahun pada tanggal 1 Juli 2025, dan</a:t>
            </a:r>
          </a:p>
          <a:p>
            <a:pPr marL="453390" lvl="1" indent="-360000" algn="just">
              <a:lnSpc>
                <a:spcPts val="2730"/>
              </a:lnSpc>
              <a:buAutoNum type="arabicPeriod"/>
            </a:pPr>
            <a:r>
              <a:rPr lang="id-ID" sz="2100" noProof="0" dirty="0">
                <a:solidFill>
                  <a:schemeClr val="bg1"/>
                </a:solidFill>
                <a:latin typeface="Nunito" pitchFamily="2" charset="0"/>
                <a:ea typeface="Nunito"/>
                <a:cs typeface="Nunito"/>
                <a:sym typeface="Nunito"/>
              </a:rPr>
              <a:t>telah menyelesaikan kelas 9 SMP/sederajat, dibuktikan dengan ijazah atau dokumen lain yang menyatakan kelulusan</a:t>
            </a:r>
          </a:p>
          <a:p>
            <a:pPr marL="453390" lvl="1" indent="-360000" algn="just">
              <a:lnSpc>
                <a:spcPts val="2730"/>
              </a:lnSpc>
              <a:buAutoNum type="arabicPeriod"/>
            </a:pPr>
            <a:r>
              <a:rPr lang="id-ID" sz="2100" noProof="0" dirty="0">
                <a:solidFill>
                  <a:schemeClr val="bg1"/>
                </a:solidFill>
                <a:latin typeface="Nunito" pitchFamily="2" charset="0"/>
                <a:ea typeface="Nunito"/>
                <a:cs typeface="Nunito"/>
                <a:sym typeface="Nunito"/>
              </a:rPr>
              <a:t>tidak memiliki kendala fisik untuk mengikuti kegiatan belajar mengajar sesuai karakteristik konsentrasi keahlian yang dipilih </a:t>
            </a:r>
          </a:p>
          <a:p>
            <a:pPr marL="521547" lvl="3" indent="-130387" algn="just">
              <a:lnSpc>
                <a:spcPts val="2730"/>
              </a:lnSpc>
            </a:pPr>
            <a:endParaRPr lang="id-ID" sz="2100" noProof="0" dirty="0">
              <a:solidFill>
                <a:schemeClr val="bg1"/>
              </a:solidFill>
              <a:latin typeface="Nunito" pitchFamily="2" charset="0"/>
              <a:ea typeface="Nunito"/>
              <a:cs typeface="Nunito"/>
              <a:sym typeface="Nunito"/>
            </a:endParaRPr>
          </a:p>
          <a:p>
            <a:pPr marL="521547" lvl="3" indent="-130387" algn="just">
              <a:lnSpc>
                <a:spcPts val="2730"/>
              </a:lnSpc>
            </a:pPr>
            <a:endParaRPr lang="id-ID" sz="2100" noProof="0" dirty="0">
              <a:solidFill>
                <a:schemeClr val="bg1"/>
              </a:solidFill>
              <a:latin typeface="Nunito" pitchFamily="2" charset="0"/>
              <a:ea typeface="Nunito"/>
              <a:cs typeface="Nunito"/>
              <a:sym typeface="Nunito"/>
            </a:endParaRPr>
          </a:p>
        </p:txBody>
      </p:sp>
      <p:sp>
        <p:nvSpPr>
          <p:cNvPr id="10" name="Freeform 10"/>
          <p:cNvSpPr/>
          <p:nvPr/>
        </p:nvSpPr>
        <p:spPr>
          <a:xfrm>
            <a:off x="6256601" y="2523959"/>
            <a:ext cx="2360279" cy="1942313"/>
          </a:xfrm>
          <a:custGeom>
            <a:avLst/>
            <a:gdLst/>
            <a:ahLst/>
            <a:cxnLst/>
            <a:rect l="l" t="t" r="r" b="b"/>
            <a:pathLst>
              <a:path w="2360279" h="1942313">
                <a:moveTo>
                  <a:pt x="0" y="0"/>
                </a:moveTo>
                <a:lnTo>
                  <a:pt x="2360279" y="0"/>
                </a:lnTo>
                <a:lnTo>
                  <a:pt x="2360279" y="1942313"/>
                </a:lnTo>
                <a:lnTo>
                  <a:pt x="0" y="1942313"/>
                </a:lnTo>
                <a:lnTo>
                  <a:pt x="0" y="0"/>
                </a:lnTo>
                <a:close/>
              </a:path>
            </a:pathLst>
          </a:custGeom>
          <a:blipFill>
            <a:blip r:embed="rId6"/>
            <a:stretch>
              <a:fillRect/>
            </a:stretch>
          </a:blipFill>
        </p:spPr>
        <p:txBody>
          <a:bodyPr/>
          <a:lstStyle/>
          <a:p>
            <a:endParaRPr lang="id-ID" noProof="0" dirty="0"/>
          </a:p>
        </p:txBody>
      </p:sp>
      <p:sp>
        <p:nvSpPr>
          <p:cNvPr id="11" name="Freeform 11"/>
          <p:cNvSpPr/>
          <p:nvPr/>
        </p:nvSpPr>
        <p:spPr>
          <a:xfrm>
            <a:off x="10129679" y="2629280"/>
            <a:ext cx="2522484" cy="1942313"/>
          </a:xfrm>
          <a:custGeom>
            <a:avLst/>
            <a:gdLst/>
            <a:ahLst/>
            <a:cxnLst/>
            <a:rect l="l" t="t" r="r" b="b"/>
            <a:pathLst>
              <a:path w="2522484" h="1942313">
                <a:moveTo>
                  <a:pt x="0" y="0"/>
                </a:moveTo>
                <a:lnTo>
                  <a:pt x="2522484" y="0"/>
                </a:lnTo>
                <a:lnTo>
                  <a:pt x="2522484" y="1942313"/>
                </a:lnTo>
                <a:lnTo>
                  <a:pt x="0" y="1942313"/>
                </a:lnTo>
                <a:lnTo>
                  <a:pt x="0" y="0"/>
                </a:lnTo>
                <a:close/>
              </a:path>
            </a:pathLst>
          </a:custGeom>
          <a:blipFill>
            <a:blip r:embed="rId7"/>
            <a:stretch>
              <a:fillRect/>
            </a:stretch>
          </a:blipFill>
        </p:spPr>
        <p:txBody>
          <a:bodyPr/>
          <a:lstStyle/>
          <a:p>
            <a:endParaRPr lang="id-ID" noProof="0" dirty="0"/>
          </a:p>
        </p:txBody>
      </p:sp>
      <p:sp>
        <p:nvSpPr>
          <p:cNvPr id="25" name="Freeform 25"/>
          <p:cNvSpPr/>
          <p:nvPr/>
        </p:nvSpPr>
        <p:spPr>
          <a:xfrm>
            <a:off x="14149165" y="2523959"/>
            <a:ext cx="2532433" cy="1981629"/>
          </a:xfrm>
          <a:custGeom>
            <a:avLst/>
            <a:gdLst/>
            <a:ahLst/>
            <a:cxnLst/>
            <a:rect l="l" t="t" r="r" b="b"/>
            <a:pathLst>
              <a:path w="2532433" h="1981629">
                <a:moveTo>
                  <a:pt x="0" y="0"/>
                </a:moveTo>
                <a:lnTo>
                  <a:pt x="2532433" y="0"/>
                </a:lnTo>
                <a:lnTo>
                  <a:pt x="2532433" y="1981629"/>
                </a:lnTo>
                <a:lnTo>
                  <a:pt x="0" y="1981629"/>
                </a:lnTo>
                <a:lnTo>
                  <a:pt x="0" y="0"/>
                </a:lnTo>
                <a:close/>
              </a:path>
            </a:pathLst>
          </a:custGeom>
          <a:blipFill>
            <a:blip r:embed="rId8"/>
            <a:stretch>
              <a:fillRect/>
            </a:stretch>
          </a:blipFill>
        </p:spPr>
        <p:txBody>
          <a:bodyPr/>
          <a:lstStyle/>
          <a:p>
            <a:endParaRPr lang="id-ID" noProof="0" dirty="0"/>
          </a:p>
        </p:txBody>
      </p:sp>
      <p:grpSp>
        <p:nvGrpSpPr>
          <p:cNvPr id="16" name="Group 16"/>
          <p:cNvGrpSpPr/>
          <p:nvPr/>
        </p:nvGrpSpPr>
        <p:grpSpPr>
          <a:xfrm>
            <a:off x="9366976" y="5015454"/>
            <a:ext cx="3605685" cy="2849806"/>
            <a:chOff x="-12370" y="-24665"/>
            <a:chExt cx="4782627" cy="3780026"/>
          </a:xfrm>
        </p:grpSpPr>
        <p:sp>
          <p:nvSpPr>
            <p:cNvPr id="17" name="Freeform 17"/>
            <p:cNvSpPr/>
            <p:nvPr/>
          </p:nvSpPr>
          <p:spPr>
            <a:xfrm>
              <a:off x="0" y="0"/>
              <a:ext cx="4770257" cy="3755361"/>
            </a:xfrm>
            <a:custGeom>
              <a:avLst/>
              <a:gdLst/>
              <a:ahLst/>
              <a:cxnLst/>
              <a:rect l="l" t="t" r="r" b="b"/>
              <a:pathLst>
                <a:path w="4770257" h="3755361">
                  <a:moveTo>
                    <a:pt x="0" y="0"/>
                  </a:moveTo>
                  <a:lnTo>
                    <a:pt x="4770257" y="0"/>
                  </a:lnTo>
                  <a:lnTo>
                    <a:pt x="4770257" y="3755361"/>
                  </a:lnTo>
                  <a:lnTo>
                    <a:pt x="0" y="3755361"/>
                  </a:lnTo>
                  <a:close/>
                </a:path>
              </a:pathLst>
            </a:custGeom>
            <a:solidFill>
              <a:srgbClr val="EFEFEF">
                <a:alpha val="0"/>
              </a:srgbClr>
            </a:solidFill>
          </p:spPr>
          <p:txBody>
            <a:bodyPr/>
            <a:lstStyle/>
            <a:p>
              <a:endParaRPr lang="id-ID" noProof="0" dirty="0">
                <a:solidFill>
                  <a:schemeClr val="bg1"/>
                </a:solidFill>
                <a:latin typeface="Nunito" pitchFamily="2" charset="0"/>
              </a:endParaRPr>
            </a:p>
          </p:txBody>
        </p:sp>
        <p:sp>
          <p:nvSpPr>
            <p:cNvPr id="18" name="TextBox 18"/>
            <p:cNvSpPr txBox="1"/>
            <p:nvPr/>
          </p:nvSpPr>
          <p:spPr>
            <a:xfrm>
              <a:off x="-12370" y="-24665"/>
              <a:ext cx="4770251" cy="3774411"/>
            </a:xfrm>
            <a:prstGeom prst="rect">
              <a:avLst/>
            </a:prstGeom>
          </p:spPr>
          <p:txBody>
            <a:bodyPr lIns="0" tIns="0" rIns="0" bIns="0" rtlCol="0" anchor="t"/>
            <a:lstStyle/>
            <a:p>
              <a:pPr marL="453390" lvl="1" indent="-360000" algn="just">
                <a:lnSpc>
                  <a:spcPts val="2730"/>
                </a:lnSpc>
                <a:buAutoNum type="arabicPeriod"/>
              </a:pPr>
              <a:r>
                <a:rPr lang="id-ID" sz="2100" noProof="0" dirty="0">
                  <a:solidFill>
                    <a:schemeClr val="bg1"/>
                  </a:solidFill>
                  <a:latin typeface="Nunito" pitchFamily="2" charset="0"/>
                  <a:ea typeface="Nunito"/>
                  <a:cs typeface="Nunito"/>
                  <a:sym typeface="Nunito"/>
                </a:rPr>
                <a:t>Berusia paling tinggi 21 tahun pada tanggal 1 Juli 2025, dan</a:t>
              </a:r>
            </a:p>
            <a:p>
              <a:pPr marL="453390" lvl="1" indent="-360000" algn="just">
                <a:lnSpc>
                  <a:spcPts val="2730"/>
                </a:lnSpc>
                <a:buAutoNum type="arabicPeriod"/>
              </a:pPr>
              <a:r>
                <a:rPr lang="id-ID" sz="2100" noProof="0" dirty="0">
                  <a:solidFill>
                    <a:schemeClr val="bg1"/>
                  </a:solidFill>
                  <a:latin typeface="Nunito" pitchFamily="2" charset="0"/>
                  <a:ea typeface="Nunito"/>
                  <a:cs typeface="Nunito"/>
                  <a:sym typeface="Nunito"/>
                </a:rPr>
                <a:t>telah menyelesaikan kelas 9 SMP/sederajat, dibuktikan dengan ijazah atau dokumen lain yang menyatakan kelulusan</a:t>
              </a:r>
            </a:p>
          </p:txBody>
        </p:sp>
      </p:grpSp>
      <p:sp>
        <p:nvSpPr>
          <p:cNvPr id="26" name="TextBox 26"/>
          <p:cNvSpPr txBox="1"/>
          <p:nvPr/>
        </p:nvSpPr>
        <p:spPr>
          <a:xfrm>
            <a:off x="5267130" y="4552543"/>
            <a:ext cx="4221236" cy="302262"/>
          </a:xfrm>
          <a:prstGeom prst="rect">
            <a:avLst/>
          </a:prstGeom>
        </p:spPr>
        <p:txBody>
          <a:bodyPr lIns="0" tIns="0" rIns="0" bIns="0" rtlCol="0" anchor="t">
            <a:spAutoFit/>
          </a:bodyPr>
          <a:lstStyle/>
          <a:p>
            <a:pPr marL="0" lvl="0" indent="0" algn="ctr">
              <a:lnSpc>
                <a:spcPts val="2613"/>
              </a:lnSpc>
            </a:pPr>
            <a:r>
              <a:rPr lang="id-ID" sz="201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SEKOLAH MENENGAH PERTAMA</a:t>
            </a:r>
          </a:p>
        </p:txBody>
      </p:sp>
      <p:sp>
        <p:nvSpPr>
          <p:cNvPr id="27" name="TextBox 27"/>
          <p:cNvSpPr txBox="1"/>
          <p:nvPr/>
        </p:nvSpPr>
        <p:spPr>
          <a:xfrm>
            <a:off x="9118518" y="4552543"/>
            <a:ext cx="4221236" cy="302262"/>
          </a:xfrm>
          <a:prstGeom prst="rect">
            <a:avLst/>
          </a:prstGeom>
        </p:spPr>
        <p:txBody>
          <a:bodyPr lIns="0" tIns="0" rIns="0" bIns="0" rtlCol="0" anchor="t">
            <a:spAutoFit/>
          </a:bodyPr>
          <a:lstStyle/>
          <a:p>
            <a:pPr marL="0" lvl="0" indent="0" algn="ctr">
              <a:lnSpc>
                <a:spcPts val="2613"/>
              </a:lnSpc>
            </a:pPr>
            <a:r>
              <a:rPr lang="id-ID" sz="201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SEKOLAH MENENGAH ATAS</a:t>
            </a:r>
          </a:p>
        </p:txBody>
      </p:sp>
      <p:sp>
        <p:nvSpPr>
          <p:cNvPr id="28" name="TextBox 28"/>
          <p:cNvSpPr txBox="1"/>
          <p:nvPr/>
        </p:nvSpPr>
        <p:spPr>
          <a:xfrm>
            <a:off x="13304764" y="4561797"/>
            <a:ext cx="4221236" cy="302262"/>
          </a:xfrm>
          <a:prstGeom prst="rect">
            <a:avLst/>
          </a:prstGeom>
        </p:spPr>
        <p:txBody>
          <a:bodyPr lIns="0" tIns="0" rIns="0" bIns="0" rtlCol="0" anchor="t">
            <a:spAutoFit/>
          </a:bodyPr>
          <a:lstStyle/>
          <a:p>
            <a:pPr marL="0" lvl="0" indent="0" algn="ctr">
              <a:lnSpc>
                <a:spcPts val="2613"/>
              </a:lnSpc>
            </a:pPr>
            <a:r>
              <a:rPr lang="id-ID" sz="201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sEKOLAH MENENGAH KEJURUAN</a:t>
            </a:r>
          </a:p>
        </p:txBody>
      </p:sp>
      <p:sp>
        <p:nvSpPr>
          <p:cNvPr id="30" name="Freeform 12"/>
          <p:cNvSpPr/>
          <p:nvPr/>
        </p:nvSpPr>
        <p:spPr>
          <a:xfrm>
            <a:off x="2010894" y="2631609"/>
            <a:ext cx="2003242" cy="1930188"/>
          </a:xfrm>
          <a:custGeom>
            <a:avLst/>
            <a:gdLst/>
            <a:ahLst/>
            <a:cxnLst/>
            <a:rect l="l" t="t" r="r" b="b"/>
            <a:pathLst>
              <a:path w="2003242" h="2142505">
                <a:moveTo>
                  <a:pt x="0" y="0"/>
                </a:moveTo>
                <a:lnTo>
                  <a:pt x="2003242" y="0"/>
                </a:lnTo>
                <a:lnTo>
                  <a:pt x="2003242" y="2142505"/>
                </a:lnTo>
                <a:lnTo>
                  <a:pt x="0" y="21425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d-ID" noProof="0" dirty="0"/>
          </a:p>
        </p:txBody>
      </p:sp>
      <p:grpSp>
        <p:nvGrpSpPr>
          <p:cNvPr id="31" name="Group 19"/>
          <p:cNvGrpSpPr/>
          <p:nvPr/>
        </p:nvGrpSpPr>
        <p:grpSpPr>
          <a:xfrm>
            <a:off x="304970" y="4790269"/>
            <a:ext cx="4816589" cy="3462826"/>
            <a:chOff x="0" y="0"/>
            <a:chExt cx="6316779" cy="6016817"/>
          </a:xfrm>
        </p:grpSpPr>
        <p:sp>
          <p:nvSpPr>
            <p:cNvPr id="32" name="Freeform 20"/>
            <p:cNvSpPr/>
            <p:nvPr/>
          </p:nvSpPr>
          <p:spPr>
            <a:xfrm>
              <a:off x="0" y="0"/>
              <a:ext cx="5229417" cy="5389372"/>
            </a:xfrm>
            <a:custGeom>
              <a:avLst/>
              <a:gdLst/>
              <a:ahLst/>
              <a:cxnLst/>
              <a:rect l="l" t="t" r="r" b="b"/>
              <a:pathLst>
                <a:path w="5229417" h="5389372">
                  <a:moveTo>
                    <a:pt x="0" y="0"/>
                  </a:moveTo>
                  <a:lnTo>
                    <a:pt x="5229417" y="0"/>
                  </a:lnTo>
                  <a:lnTo>
                    <a:pt x="5229417" y="5389372"/>
                  </a:lnTo>
                  <a:lnTo>
                    <a:pt x="0" y="5389372"/>
                  </a:lnTo>
                  <a:close/>
                </a:path>
              </a:pathLst>
            </a:custGeom>
            <a:solidFill>
              <a:srgbClr val="000000">
                <a:alpha val="0"/>
              </a:srgbClr>
            </a:solidFill>
          </p:spPr>
          <p:txBody>
            <a:bodyPr/>
            <a:lstStyle/>
            <a:p>
              <a:endParaRPr lang="id-ID" noProof="0" dirty="0">
                <a:solidFill>
                  <a:schemeClr val="bg1"/>
                </a:solidFill>
              </a:endParaRPr>
            </a:p>
          </p:txBody>
        </p:sp>
        <p:sp>
          <p:nvSpPr>
            <p:cNvPr id="37" name="TextBox 21"/>
            <p:cNvSpPr txBox="1"/>
            <p:nvPr/>
          </p:nvSpPr>
          <p:spPr>
            <a:xfrm>
              <a:off x="770477" y="346990"/>
              <a:ext cx="5546302" cy="5669827"/>
            </a:xfrm>
            <a:prstGeom prst="rect">
              <a:avLst/>
            </a:prstGeom>
          </p:spPr>
          <p:txBody>
            <a:bodyPr lIns="0" tIns="0" rIns="0" bIns="0" rtlCol="0" anchor="t"/>
            <a:lstStyle/>
            <a:p>
              <a:pPr marL="410209" lvl="1" indent="-360000" algn="just">
                <a:buAutoNum type="arabicPeriod"/>
              </a:pPr>
              <a:r>
                <a:rPr lang="id-ID" sz="2000" noProof="0" dirty="0">
                  <a:solidFill>
                    <a:schemeClr val="bg1"/>
                  </a:solidFill>
                  <a:latin typeface="Nunito"/>
                  <a:ea typeface="Nunito"/>
                  <a:cs typeface="Nunito"/>
                  <a:sym typeface="Nunito"/>
                </a:rPr>
                <a:t>Berusia paling rendah 6 tahun pada tanggal 1 Juli 2025, namun dapat dikecualikan menjadi paling rendah 5 tahun 6 bulan pada tanggal 1 Juli 2025 bagi CMB yang memiliki: </a:t>
              </a:r>
            </a:p>
            <a:p>
              <a:pPr marL="889846" lvl="2" indent="-342900" algn="just">
                <a:buFont typeface="Arial" panose="020B0604020202020204" pitchFamily="34" charset="0"/>
                <a:buChar char="•"/>
              </a:pPr>
              <a:r>
                <a:rPr lang="id-ID" sz="2000" noProof="0" dirty="0">
                  <a:solidFill>
                    <a:schemeClr val="bg1"/>
                  </a:solidFill>
                  <a:latin typeface="Nunito"/>
                  <a:ea typeface="Nunito"/>
                  <a:cs typeface="Nunito"/>
                  <a:sym typeface="Nunito"/>
                </a:rPr>
                <a:t>kecerdasan dan/atau bakat istimewa; dan </a:t>
              </a:r>
            </a:p>
            <a:p>
              <a:pPr marL="889846" lvl="2" indent="-342900" algn="just">
                <a:buFont typeface="Arial" panose="020B0604020202020204" pitchFamily="34" charset="0"/>
                <a:buChar char="•"/>
              </a:pPr>
              <a:r>
                <a:rPr lang="id-ID" sz="2000" noProof="0" dirty="0">
                  <a:solidFill>
                    <a:schemeClr val="bg1"/>
                  </a:solidFill>
                  <a:latin typeface="Nunito"/>
                  <a:ea typeface="Nunito"/>
                  <a:cs typeface="Nunito"/>
                  <a:sym typeface="Nunito"/>
                </a:rPr>
                <a:t>kesiapan psikis.</a:t>
              </a:r>
            </a:p>
            <a:p>
              <a:pPr marL="410209" lvl="1" indent="-360000" algn="just">
                <a:buAutoNum type="arabicPeriod"/>
              </a:pPr>
              <a:r>
                <a:rPr lang="id-ID" sz="2000" noProof="0" dirty="0">
                  <a:solidFill>
                    <a:schemeClr val="bg1"/>
                  </a:solidFill>
                  <a:latin typeface="Nunito"/>
                  <a:ea typeface="Nunito"/>
                  <a:cs typeface="Nunito"/>
                  <a:sym typeface="Nunito"/>
                </a:rPr>
                <a:t>diprioritaskan CMB yang berusia paling rendah 7 tahun</a:t>
              </a:r>
            </a:p>
          </p:txBody>
        </p:sp>
      </p:grpSp>
      <p:sp>
        <p:nvSpPr>
          <p:cNvPr id="38" name="TextBox 24"/>
          <p:cNvSpPr txBox="1"/>
          <p:nvPr/>
        </p:nvSpPr>
        <p:spPr>
          <a:xfrm>
            <a:off x="1057048" y="4561797"/>
            <a:ext cx="4199333" cy="302006"/>
          </a:xfrm>
          <a:prstGeom prst="rect">
            <a:avLst/>
          </a:prstGeom>
        </p:spPr>
        <p:txBody>
          <a:bodyPr lIns="0" tIns="0" rIns="0" bIns="0" rtlCol="0" anchor="t">
            <a:spAutoFit/>
          </a:bodyPr>
          <a:lstStyle/>
          <a:p>
            <a:pPr marL="0" lvl="0" indent="0" algn="ctr">
              <a:lnSpc>
                <a:spcPts val="2600"/>
              </a:lnSpc>
            </a:pPr>
            <a:r>
              <a:rPr lang="id-ID" sz="200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sekolah dasar </a:t>
            </a:r>
          </a:p>
        </p:txBody>
      </p:sp>
      <p:sp>
        <p:nvSpPr>
          <p:cNvPr id="45" name="TextBox 9">
            <a:extLst>
              <a:ext uri="{FF2B5EF4-FFF2-40B4-BE49-F238E27FC236}">
                <a16:creationId xmlns:a16="http://schemas.microsoft.com/office/drawing/2014/main" id="{2E871689-E5BA-244D-1BCA-DBED1F065CB9}"/>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46" name="AutoShape 10">
            <a:extLst>
              <a:ext uri="{FF2B5EF4-FFF2-40B4-BE49-F238E27FC236}">
                <a16:creationId xmlns:a16="http://schemas.microsoft.com/office/drawing/2014/main" id="{9E47FBD1-2BA0-96D0-04D8-23194C8EC109}"/>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47" name="TextBox 9">
            <a:extLst>
              <a:ext uri="{FF2B5EF4-FFF2-40B4-BE49-F238E27FC236}">
                <a16:creationId xmlns:a16="http://schemas.microsoft.com/office/drawing/2014/main" id="{853E2046-15A0-2899-8614-55E4351B7E76}"/>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2" name="TextBox 12">
            <a:extLst>
              <a:ext uri="{FF2B5EF4-FFF2-40B4-BE49-F238E27FC236}">
                <a16:creationId xmlns:a16="http://schemas.microsoft.com/office/drawing/2014/main" id="{A5A01837-2BE9-E427-1F8C-9A1DCDAAD44F}"/>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409C"/>
        </a:solidFill>
        <a:effectLst/>
      </p:bgPr>
    </p:bg>
    <p:spTree>
      <p:nvGrpSpPr>
        <p:cNvPr id="1" name=""/>
        <p:cNvGrpSpPr/>
        <p:nvPr/>
      </p:nvGrpSpPr>
      <p:grpSpPr>
        <a:xfrm>
          <a:off x="0" y="0"/>
          <a:ext cx="0" cy="0"/>
          <a:chOff x="0" y="0"/>
          <a:chExt cx="0" cy="0"/>
        </a:xfrm>
      </p:grpSpPr>
      <p:sp>
        <p:nvSpPr>
          <p:cNvPr id="37" name="Freeform 2">
            <a:extLst>
              <a:ext uri="{FF2B5EF4-FFF2-40B4-BE49-F238E27FC236}">
                <a16:creationId xmlns:a16="http://schemas.microsoft.com/office/drawing/2014/main" id="{ED26C292-A950-09E0-8A80-E6E9D1954FC0}"/>
              </a:ext>
            </a:extLst>
          </p:cNvPr>
          <p:cNvSpPr/>
          <p:nvPr/>
        </p:nvSpPr>
        <p:spPr>
          <a:xfrm>
            <a:off x="4927906" y="0"/>
            <a:ext cx="14283909" cy="11286891"/>
          </a:xfrm>
          <a:custGeom>
            <a:avLst/>
            <a:gdLst/>
            <a:ahLst/>
            <a:cxnLst/>
            <a:rect l="l" t="t" r="r" b="b"/>
            <a:pathLst>
              <a:path w="14938597" h="11581557">
                <a:moveTo>
                  <a:pt x="0" y="0"/>
                </a:moveTo>
                <a:lnTo>
                  <a:pt x="14938597" y="0"/>
                </a:lnTo>
                <a:lnTo>
                  <a:pt x="14938597" y="11581557"/>
                </a:lnTo>
                <a:lnTo>
                  <a:pt x="0" y="11581557"/>
                </a:lnTo>
                <a:lnTo>
                  <a:pt x="0" y="0"/>
                </a:lnTo>
                <a:close/>
              </a:path>
            </a:pathLst>
          </a:custGeom>
          <a:blipFill>
            <a:blip r:embed="rId2">
              <a:alphaModFix amt="15000"/>
              <a:extLst>
                <a:ext uri="{96DAC541-7B7A-43D3-8B79-37D633B846F1}">
                  <asvg:svgBlip xmlns:asvg="http://schemas.microsoft.com/office/drawing/2016/SVG/main" r:embed="rId3"/>
                </a:ext>
              </a:extLst>
            </a:blip>
            <a:stretch>
              <a:fillRect l="-103" t="-26375"/>
            </a:stretch>
          </a:blipFill>
        </p:spPr>
        <p:txBody>
          <a:bodyPr/>
          <a:lstStyle/>
          <a:p>
            <a:endParaRPr lang="id-ID" noProof="0" dirty="0"/>
          </a:p>
        </p:txBody>
      </p:sp>
      <p:grpSp>
        <p:nvGrpSpPr>
          <p:cNvPr id="2" name="Group 2"/>
          <p:cNvGrpSpPr/>
          <p:nvPr/>
        </p:nvGrpSpPr>
        <p:grpSpPr>
          <a:xfrm>
            <a:off x="15731010" y="294250"/>
            <a:ext cx="1194720" cy="1273302"/>
            <a:chOff x="0" y="0"/>
            <a:chExt cx="1592960" cy="1697736"/>
          </a:xfrm>
        </p:grpSpPr>
        <p:sp>
          <p:nvSpPr>
            <p:cNvPr id="3" name="Freeform 3"/>
            <p:cNvSpPr/>
            <p:nvPr/>
          </p:nvSpPr>
          <p:spPr>
            <a:xfrm>
              <a:off x="0" y="0"/>
              <a:ext cx="1592961" cy="1697736"/>
            </a:xfrm>
            <a:custGeom>
              <a:avLst/>
              <a:gdLst/>
              <a:ahLst/>
              <a:cxnLst/>
              <a:rect l="l" t="t" r="r" b="b"/>
              <a:pathLst>
                <a:path w="1592961" h="1697736">
                  <a:moveTo>
                    <a:pt x="0" y="0"/>
                  </a:moveTo>
                  <a:lnTo>
                    <a:pt x="1592961" y="0"/>
                  </a:lnTo>
                  <a:lnTo>
                    <a:pt x="1592961" y="1697736"/>
                  </a:lnTo>
                  <a:lnTo>
                    <a:pt x="0" y="1697736"/>
                  </a:lnTo>
                  <a:lnTo>
                    <a:pt x="0" y="0"/>
                  </a:lnTo>
                  <a:close/>
                </a:path>
              </a:pathLst>
            </a:custGeom>
            <a:blipFill>
              <a:blip r:embed="rId4"/>
              <a:stretch>
                <a:fillRect t="-137" b="-137"/>
              </a:stretch>
            </a:blipFill>
          </p:spPr>
          <p:txBody>
            <a:bodyPr/>
            <a:lstStyle/>
            <a:p>
              <a:endParaRPr lang="id-ID" noProof="0" dirty="0"/>
            </a:p>
          </p:txBody>
        </p:sp>
      </p:grpSp>
      <p:grpSp>
        <p:nvGrpSpPr>
          <p:cNvPr id="4" name="Group 4"/>
          <p:cNvGrpSpPr/>
          <p:nvPr/>
        </p:nvGrpSpPr>
        <p:grpSpPr>
          <a:xfrm>
            <a:off x="16925730" y="294250"/>
            <a:ext cx="1138333" cy="1273302"/>
            <a:chOff x="0" y="0"/>
            <a:chExt cx="1517777" cy="1697736"/>
          </a:xfrm>
        </p:grpSpPr>
        <p:sp>
          <p:nvSpPr>
            <p:cNvPr id="5" name="Freeform 5"/>
            <p:cNvSpPr/>
            <p:nvPr/>
          </p:nvSpPr>
          <p:spPr>
            <a:xfrm>
              <a:off x="0" y="0"/>
              <a:ext cx="1517777" cy="1697736"/>
            </a:xfrm>
            <a:custGeom>
              <a:avLst/>
              <a:gdLst/>
              <a:ahLst/>
              <a:cxnLst/>
              <a:rect l="l" t="t" r="r" b="b"/>
              <a:pathLst>
                <a:path w="1517777" h="1697736">
                  <a:moveTo>
                    <a:pt x="0" y="0"/>
                  </a:moveTo>
                  <a:lnTo>
                    <a:pt x="1517777" y="0"/>
                  </a:lnTo>
                  <a:lnTo>
                    <a:pt x="1517777" y="1697736"/>
                  </a:lnTo>
                  <a:lnTo>
                    <a:pt x="0" y="1697736"/>
                  </a:lnTo>
                  <a:close/>
                </a:path>
              </a:pathLst>
            </a:custGeom>
            <a:blipFill>
              <a:blip r:embed="rId5"/>
              <a:stretch>
                <a:fillRect t="-2290" b="-2290"/>
              </a:stretch>
            </a:blipFill>
          </p:spPr>
          <p:txBody>
            <a:bodyPr/>
            <a:lstStyle/>
            <a:p>
              <a:endParaRPr lang="id-ID" noProof="0" dirty="0"/>
            </a:p>
          </p:txBody>
        </p:sp>
      </p:grpSp>
      <p:sp>
        <p:nvSpPr>
          <p:cNvPr id="6" name="TextBox 6"/>
          <p:cNvSpPr txBox="1"/>
          <p:nvPr/>
        </p:nvSpPr>
        <p:spPr>
          <a:xfrm>
            <a:off x="1028700" y="474438"/>
            <a:ext cx="13000951" cy="813108"/>
          </a:xfrm>
          <a:prstGeom prst="rect">
            <a:avLst/>
          </a:prstGeom>
        </p:spPr>
        <p:txBody>
          <a:bodyPr lIns="0" tIns="0" rIns="0" bIns="0" rtlCol="0" anchor="t">
            <a:spAutoFit/>
          </a:bodyPr>
          <a:lstStyle/>
          <a:p>
            <a:pPr algn="l">
              <a:lnSpc>
                <a:spcPts val="5920"/>
              </a:lnSpc>
            </a:pPr>
            <a:r>
              <a:rPr lang="id-ID" sz="8000" b="1" noProof="0" dirty="0">
                <a:solidFill>
                  <a:srgbClr val="FBB911"/>
                </a:solidFill>
                <a:latin typeface="Kelpt Bold"/>
                <a:ea typeface="Kelpt Bold"/>
                <a:cs typeface="Kelpt Bold"/>
                <a:sym typeface="Kelpt Bold"/>
              </a:rPr>
              <a:t>PERSYARATAN PMB </a:t>
            </a:r>
            <a:r>
              <a:rPr lang="id-ID" sz="5400" b="1" noProof="0" dirty="0">
                <a:solidFill>
                  <a:srgbClr val="FBB911"/>
                </a:solidFill>
                <a:latin typeface="Kelpt Bold"/>
                <a:ea typeface="Kelpt Bold"/>
                <a:cs typeface="Kelpt Bold"/>
                <a:sym typeface="Kelpt Bold"/>
              </a:rPr>
              <a:t>(lanjutan)</a:t>
            </a:r>
            <a:endParaRPr lang="id-ID" sz="8000" b="1" noProof="0" dirty="0">
              <a:solidFill>
                <a:srgbClr val="FBB911"/>
              </a:solidFill>
              <a:latin typeface="Kelpt Bold"/>
              <a:ea typeface="Kelpt Bold"/>
              <a:cs typeface="Kelpt Bold"/>
              <a:sym typeface="Kelpt Bold"/>
            </a:endParaRPr>
          </a:p>
        </p:txBody>
      </p:sp>
      <p:sp>
        <p:nvSpPr>
          <p:cNvPr id="10" name="Freeform 10"/>
          <p:cNvSpPr/>
          <p:nvPr/>
        </p:nvSpPr>
        <p:spPr>
          <a:xfrm>
            <a:off x="2261742" y="1714500"/>
            <a:ext cx="2390923" cy="2066305"/>
          </a:xfrm>
          <a:custGeom>
            <a:avLst/>
            <a:gdLst/>
            <a:ahLst/>
            <a:cxnLst/>
            <a:rect l="l" t="t" r="r" b="b"/>
            <a:pathLst>
              <a:path w="2529991" h="2264342">
                <a:moveTo>
                  <a:pt x="0" y="0"/>
                </a:moveTo>
                <a:lnTo>
                  <a:pt x="2529991" y="0"/>
                </a:lnTo>
                <a:lnTo>
                  <a:pt x="2529991" y="2264342"/>
                </a:lnTo>
                <a:lnTo>
                  <a:pt x="0" y="2264342"/>
                </a:lnTo>
                <a:lnTo>
                  <a:pt x="0" y="0"/>
                </a:lnTo>
                <a:close/>
              </a:path>
            </a:pathLst>
          </a:custGeom>
          <a:blipFill>
            <a:blip r:embed="rId6"/>
            <a:stretch>
              <a:fillRect/>
            </a:stretch>
          </a:blipFill>
        </p:spPr>
        <p:txBody>
          <a:bodyPr/>
          <a:lstStyle/>
          <a:p>
            <a:endParaRPr lang="id-ID" noProof="0" dirty="0"/>
          </a:p>
        </p:txBody>
      </p:sp>
      <p:sp>
        <p:nvSpPr>
          <p:cNvPr id="11" name="Freeform 11"/>
          <p:cNvSpPr/>
          <p:nvPr/>
        </p:nvSpPr>
        <p:spPr>
          <a:xfrm>
            <a:off x="7910893" y="1908639"/>
            <a:ext cx="2720494" cy="2060774"/>
          </a:xfrm>
          <a:custGeom>
            <a:avLst/>
            <a:gdLst/>
            <a:ahLst/>
            <a:cxnLst/>
            <a:rect l="l" t="t" r="r" b="b"/>
            <a:pathLst>
              <a:path w="2720494" h="2060774">
                <a:moveTo>
                  <a:pt x="0" y="0"/>
                </a:moveTo>
                <a:lnTo>
                  <a:pt x="2720494" y="0"/>
                </a:lnTo>
                <a:lnTo>
                  <a:pt x="2720494" y="2060774"/>
                </a:lnTo>
                <a:lnTo>
                  <a:pt x="0" y="2060774"/>
                </a:lnTo>
                <a:lnTo>
                  <a:pt x="0" y="0"/>
                </a:lnTo>
                <a:close/>
              </a:path>
            </a:pathLst>
          </a:custGeom>
          <a:blipFill>
            <a:blip r:embed="rId7"/>
            <a:stretch>
              <a:fillRect/>
            </a:stretch>
          </a:blipFill>
        </p:spPr>
        <p:txBody>
          <a:bodyPr/>
          <a:lstStyle/>
          <a:p>
            <a:endParaRPr lang="id-ID" noProof="0" dirty="0"/>
          </a:p>
        </p:txBody>
      </p:sp>
      <p:grpSp>
        <p:nvGrpSpPr>
          <p:cNvPr id="13" name="Group 13"/>
          <p:cNvGrpSpPr/>
          <p:nvPr/>
        </p:nvGrpSpPr>
        <p:grpSpPr>
          <a:xfrm>
            <a:off x="970768" y="4413963"/>
            <a:ext cx="4921075" cy="4463337"/>
            <a:chOff x="-127448" y="-66927"/>
            <a:chExt cx="6531023" cy="6301272"/>
          </a:xfrm>
        </p:grpSpPr>
        <p:sp>
          <p:nvSpPr>
            <p:cNvPr id="14" name="Freeform 14"/>
            <p:cNvSpPr/>
            <p:nvPr/>
          </p:nvSpPr>
          <p:spPr>
            <a:xfrm>
              <a:off x="0" y="0"/>
              <a:ext cx="6377839" cy="6234345"/>
            </a:xfrm>
            <a:custGeom>
              <a:avLst/>
              <a:gdLst/>
              <a:ahLst/>
              <a:cxnLst/>
              <a:rect l="l" t="t" r="r" b="b"/>
              <a:pathLst>
                <a:path w="6377839" h="6234345">
                  <a:moveTo>
                    <a:pt x="0" y="0"/>
                  </a:moveTo>
                  <a:lnTo>
                    <a:pt x="6377839" y="0"/>
                  </a:lnTo>
                  <a:lnTo>
                    <a:pt x="6377839" y="6234345"/>
                  </a:lnTo>
                  <a:lnTo>
                    <a:pt x="0" y="6234345"/>
                  </a:lnTo>
                  <a:close/>
                </a:path>
              </a:pathLst>
            </a:custGeom>
            <a:solidFill>
              <a:srgbClr val="000000">
                <a:alpha val="0"/>
              </a:srgbClr>
            </a:solidFill>
          </p:spPr>
          <p:txBody>
            <a:bodyPr/>
            <a:lstStyle/>
            <a:p>
              <a:endParaRPr lang="id-ID" noProof="0" dirty="0">
                <a:solidFill>
                  <a:schemeClr val="bg1"/>
                </a:solidFill>
              </a:endParaRPr>
            </a:p>
          </p:txBody>
        </p:sp>
        <p:sp>
          <p:nvSpPr>
            <p:cNvPr id="15" name="TextBox 15"/>
            <p:cNvSpPr txBox="1"/>
            <p:nvPr/>
          </p:nvSpPr>
          <p:spPr>
            <a:xfrm>
              <a:off x="-127448" y="-66927"/>
              <a:ext cx="6531023" cy="5389371"/>
            </a:xfrm>
            <a:prstGeom prst="rect">
              <a:avLst/>
            </a:prstGeom>
          </p:spPr>
          <p:txBody>
            <a:bodyPr lIns="0" tIns="0" rIns="0" bIns="0" rtlCol="0" anchor="t"/>
            <a:lstStyle/>
            <a:p>
              <a:pPr marL="410209" lvl="1" indent="-360000" algn="just">
                <a:lnSpc>
                  <a:spcPts val="2200"/>
                </a:lnSpc>
                <a:buAutoNum type="arabicPeriod"/>
              </a:pPr>
              <a:r>
                <a:rPr lang="id-ID" b="1" noProof="0" dirty="0">
                  <a:solidFill>
                    <a:schemeClr val="bg1"/>
                  </a:solidFill>
                  <a:latin typeface="Nunito"/>
                  <a:ea typeface="Nunito"/>
                  <a:cs typeface="Nunito"/>
                  <a:sym typeface="Nunito"/>
                </a:rPr>
                <a:t>Tempat Penitipan Anak (TPA) dan Satuan Pendidikan Anak Usia Dini Sejenis (SPS):</a:t>
              </a:r>
            </a:p>
            <a:p>
              <a:pPr marL="889846" lvl="2" indent="-342900" algn="just">
                <a:lnSpc>
                  <a:spcPts val="2200"/>
                </a:lnSpc>
                <a:buFont typeface="Arial" panose="020B0604020202020204" pitchFamily="34" charset="0"/>
                <a:buChar char="•"/>
              </a:pPr>
              <a:r>
                <a:rPr lang="id-ID" noProof="0" dirty="0">
                  <a:solidFill>
                    <a:schemeClr val="bg1"/>
                  </a:solidFill>
                  <a:latin typeface="Nunito"/>
                  <a:ea typeface="Nunito"/>
                  <a:cs typeface="Nunito"/>
                  <a:sym typeface="Nunito"/>
                </a:rPr>
                <a:t>berusia 2-6 tahun pada tanggal 1 Juli 2025</a:t>
              </a:r>
            </a:p>
            <a:p>
              <a:pPr marL="410209" lvl="1" indent="-360000" algn="just">
                <a:lnSpc>
                  <a:spcPts val="2200"/>
                </a:lnSpc>
                <a:buAutoNum type="arabicPeriod"/>
              </a:pPr>
              <a:r>
                <a:rPr lang="id-ID" b="1" noProof="0" dirty="0">
                  <a:solidFill>
                    <a:schemeClr val="bg1"/>
                  </a:solidFill>
                  <a:latin typeface="Nunito"/>
                  <a:ea typeface="Nunito"/>
                  <a:cs typeface="Nunito"/>
                  <a:sym typeface="Nunito"/>
                </a:rPr>
                <a:t> Kelompok Bermain (KB)</a:t>
              </a:r>
            </a:p>
            <a:p>
              <a:pPr marL="889846" lvl="2" indent="-342900" algn="just">
                <a:lnSpc>
                  <a:spcPts val="2200"/>
                </a:lnSpc>
                <a:buFont typeface="Arial" panose="020B0604020202020204" pitchFamily="34" charset="0"/>
                <a:buChar char="•"/>
              </a:pPr>
              <a:r>
                <a:rPr lang="id-ID" noProof="0" dirty="0">
                  <a:solidFill>
                    <a:schemeClr val="bg1"/>
                  </a:solidFill>
                  <a:latin typeface="Nunito"/>
                  <a:ea typeface="Nunito"/>
                  <a:cs typeface="Nunito"/>
                  <a:sym typeface="Nunito"/>
                </a:rPr>
                <a:t>berusia 2-6 tahun pada tanggal 1 Juli 2025, dengan prioritas usia 3-4 tahun</a:t>
              </a:r>
            </a:p>
            <a:p>
              <a:pPr marL="439738" lvl="1" indent="-355600" algn="just">
                <a:lnSpc>
                  <a:spcPts val="2200"/>
                </a:lnSpc>
                <a:buAutoNum type="arabicPeriod"/>
              </a:pPr>
              <a:r>
                <a:rPr lang="id-ID" b="1" noProof="0" dirty="0">
                  <a:solidFill>
                    <a:schemeClr val="bg1"/>
                  </a:solidFill>
                  <a:latin typeface="Nunito"/>
                  <a:ea typeface="Nunito"/>
                  <a:cs typeface="Nunito"/>
                  <a:sym typeface="Nunito"/>
                </a:rPr>
                <a:t>Taman Kanak-Kanak (TK):</a:t>
              </a:r>
            </a:p>
            <a:p>
              <a:pPr marL="889846" lvl="2" indent="-342900" algn="just">
                <a:lnSpc>
                  <a:spcPts val="2200"/>
                </a:lnSpc>
                <a:buFont typeface="Arial" panose="020B0604020202020204" pitchFamily="34" charset="0"/>
                <a:buChar char="•"/>
              </a:pPr>
              <a:r>
                <a:rPr lang="id-ID" noProof="0" dirty="0">
                  <a:solidFill>
                    <a:schemeClr val="bg1"/>
                  </a:solidFill>
                  <a:latin typeface="Nunito"/>
                  <a:ea typeface="Nunito"/>
                  <a:cs typeface="Nunito"/>
                  <a:sym typeface="Nunito"/>
                </a:rPr>
                <a:t>TK A: paling rendah berusia 4 tahun dan paling tinggi 5 tahun pada tanggal 1 Juli 2025</a:t>
              </a:r>
            </a:p>
            <a:p>
              <a:pPr marL="889846" lvl="2" indent="-342900" algn="just">
                <a:lnSpc>
                  <a:spcPts val="2200"/>
                </a:lnSpc>
                <a:buFont typeface="Arial" panose="020B0604020202020204" pitchFamily="34" charset="0"/>
                <a:buChar char="•"/>
              </a:pPr>
              <a:r>
                <a:rPr lang="id-ID" noProof="0" dirty="0">
                  <a:solidFill>
                    <a:schemeClr val="bg1"/>
                  </a:solidFill>
                  <a:latin typeface="Nunito"/>
                  <a:ea typeface="Nunito"/>
                  <a:cs typeface="Nunito"/>
                  <a:sym typeface="Nunito"/>
                </a:rPr>
                <a:t>TK B: paling rendah berusia 5 tahun dan paling tinggi berusia 6 tahun pada tanggal 1 Juli 2025</a:t>
              </a:r>
            </a:p>
          </p:txBody>
        </p:sp>
      </p:grpSp>
      <p:grpSp>
        <p:nvGrpSpPr>
          <p:cNvPr id="16" name="Group 16"/>
          <p:cNvGrpSpPr/>
          <p:nvPr/>
        </p:nvGrpSpPr>
        <p:grpSpPr>
          <a:xfrm>
            <a:off x="6425247" y="3957151"/>
            <a:ext cx="6438133" cy="3172158"/>
            <a:chOff x="301092" y="-31495"/>
            <a:chExt cx="6846763" cy="7409417"/>
          </a:xfrm>
        </p:grpSpPr>
        <p:sp>
          <p:nvSpPr>
            <p:cNvPr id="17" name="Freeform 17"/>
            <p:cNvSpPr/>
            <p:nvPr/>
          </p:nvSpPr>
          <p:spPr>
            <a:xfrm>
              <a:off x="301092" y="-31495"/>
              <a:ext cx="6846763" cy="7409417"/>
            </a:xfrm>
            <a:custGeom>
              <a:avLst/>
              <a:gdLst/>
              <a:ahLst/>
              <a:cxnLst/>
              <a:rect l="l" t="t" r="r" b="b"/>
              <a:pathLst>
                <a:path w="6846763" h="7409417">
                  <a:moveTo>
                    <a:pt x="0" y="0"/>
                  </a:moveTo>
                  <a:lnTo>
                    <a:pt x="6846763" y="0"/>
                  </a:lnTo>
                  <a:lnTo>
                    <a:pt x="6846763" y="7409417"/>
                  </a:lnTo>
                  <a:lnTo>
                    <a:pt x="0" y="7409417"/>
                  </a:lnTo>
                  <a:close/>
                </a:path>
              </a:pathLst>
            </a:custGeom>
            <a:solidFill>
              <a:srgbClr val="000000">
                <a:alpha val="0"/>
              </a:srgbClr>
            </a:solidFill>
          </p:spPr>
          <p:txBody>
            <a:bodyPr/>
            <a:lstStyle/>
            <a:p>
              <a:endParaRPr lang="id-ID" noProof="0" dirty="0">
                <a:solidFill>
                  <a:schemeClr val="bg1"/>
                </a:solidFill>
              </a:endParaRPr>
            </a:p>
          </p:txBody>
        </p:sp>
        <p:sp>
          <p:nvSpPr>
            <p:cNvPr id="18" name="TextBox 18"/>
            <p:cNvSpPr txBox="1"/>
            <p:nvPr/>
          </p:nvSpPr>
          <p:spPr>
            <a:xfrm>
              <a:off x="320466" y="425729"/>
              <a:ext cx="5951323" cy="6006414"/>
            </a:xfrm>
            <a:prstGeom prst="rect">
              <a:avLst/>
            </a:prstGeom>
          </p:spPr>
          <p:txBody>
            <a:bodyPr lIns="0" tIns="0" rIns="0" bIns="0" rtlCol="0" anchor="t"/>
            <a:lstStyle/>
            <a:p>
              <a:pPr algn="just">
                <a:lnSpc>
                  <a:spcPts val="2200"/>
                </a:lnSpc>
              </a:pPr>
              <a:endParaRPr lang="id-ID" noProof="0" dirty="0">
                <a:solidFill>
                  <a:schemeClr val="bg1"/>
                </a:solidFill>
              </a:endParaRPr>
            </a:p>
            <a:p>
              <a:pPr marL="410209" lvl="1" indent="-360000" algn="just">
                <a:lnSpc>
                  <a:spcPts val="2200"/>
                </a:lnSpc>
                <a:buAutoNum type="arabicPeriod"/>
              </a:pPr>
              <a:r>
                <a:rPr lang="id-ID" sz="1899" b="1" noProof="0" dirty="0">
                  <a:solidFill>
                    <a:schemeClr val="bg1"/>
                  </a:solidFill>
                  <a:latin typeface="Nunito"/>
                  <a:ea typeface="Nunito"/>
                  <a:cs typeface="Nunito"/>
                  <a:sym typeface="Nunito"/>
                </a:rPr>
                <a:t>TKLB: </a:t>
              </a:r>
            </a:p>
            <a:p>
              <a:pPr marL="864000" lvl="2" indent="-324000" algn="just">
                <a:lnSpc>
                  <a:spcPts val="2200"/>
                </a:lnSpc>
                <a:buFont typeface="Arial" panose="020B0604020202020204" pitchFamily="34" charset="0"/>
                <a:buChar char="•"/>
              </a:pPr>
              <a:r>
                <a:rPr lang="id-ID" sz="1899" noProof="0" dirty="0">
                  <a:solidFill>
                    <a:schemeClr val="bg1"/>
                  </a:solidFill>
                  <a:latin typeface="Nunito"/>
                  <a:ea typeface="Nunito"/>
                  <a:cs typeface="Nunito"/>
                  <a:sym typeface="Nunito"/>
                </a:rPr>
                <a:t>berusia 4 tahun sampai dengan 6 tahun dengan prioritas usia dari yang tertua sampai dengan yang termuda</a:t>
              </a:r>
            </a:p>
            <a:p>
              <a:pPr marL="410209" lvl="1" indent="-360000" algn="just">
                <a:lnSpc>
                  <a:spcPts val="2200"/>
                </a:lnSpc>
                <a:buAutoNum type="arabicPeriod"/>
              </a:pPr>
              <a:r>
                <a:rPr lang="id-ID" sz="1899" b="1" noProof="0" dirty="0">
                  <a:solidFill>
                    <a:schemeClr val="bg1"/>
                  </a:solidFill>
                  <a:latin typeface="Nunito"/>
                  <a:ea typeface="Nunito"/>
                  <a:cs typeface="Nunito"/>
                  <a:sym typeface="Nunito"/>
                </a:rPr>
                <a:t>SDLB:</a:t>
              </a:r>
            </a:p>
            <a:p>
              <a:pPr marL="864000" lvl="2" indent="-324000" algn="just">
                <a:lnSpc>
                  <a:spcPts val="2200"/>
                </a:lnSpc>
                <a:buFont typeface="Arial" panose="020B0604020202020204" pitchFamily="34" charset="0"/>
                <a:buChar char="•"/>
              </a:pPr>
              <a:r>
                <a:rPr lang="id-ID" sz="1899" noProof="0" dirty="0">
                  <a:solidFill>
                    <a:schemeClr val="bg1"/>
                  </a:solidFill>
                  <a:latin typeface="Nunito"/>
                  <a:ea typeface="Nunito"/>
                  <a:cs typeface="Nunito"/>
                  <a:sym typeface="Nunito"/>
                </a:rPr>
                <a:t>berusia paling rendah 6 tahun dan paling tinggi 12 tahun pada tanggal 1 Juli 2025</a:t>
              </a:r>
            </a:p>
            <a:p>
              <a:pPr marL="410209" lvl="1" indent="-360000" algn="just">
                <a:lnSpc>
                  <a:spcPts val="2200"/>
                </a:lnSpc>
                <a:buAutoNum type="arabicPeriod"/>
              </a:pPr>
              <a:r>
                <a:rPr lang="id-ID" sz="1899" b="1" noProof="0" dirty="0">
                  <a:solidFill>
                    <a:schemeClr val="bg1"/>
                  </a:solidFill>
                  <a:latin typeface="Nunito"/>
                  <a:ea typeface="Nunito"/>
                  <a:cs typeface="Nunito"/>
                  <a:sym typeface="Nunito"/>
                </a:rPr>
                <a:t>SMPLB:</a:t>
              </a:r>
            </a:p>
            <a:p>
              <a:pPr marL="864000" lvl="2" indent="-324000" algn="just">
                <a:lnSpc>
                  <a:spcPts val="2200"/>
                </a:lnSpc>
                <a:buFont typeface="Arial" panose="020B0604020202020204" pitchFamily="34" charset="0"/>
                <a:buChar char="•"/>
              </a:pPr>
              <a:r>
                <a:rPr lang="id-ID" sz="1899" noProof="0" dirty="0">
                  <a:solidFill>
                    <a:schemeClr val="bg1"/>
                  </a:solidFill>
                  <a:latin typeface="Nunito"/>
                  <a:ea typeface="Nunito"/>
                  <a:cs typeface="Nunito"/>
                  <a:sym typeface="Nunito"/>
                </a:rPr>
                <a:t>berusia paling tinggi 18 tahun pada tanggal 1 Juli 2025 dan telah menyelesaikan kelas 6 SD/SDLB/ sederajat</a:t>
              </a:r>
            </a:p>
            <a:p>
              <a:pPr marL="410209" lvl="1" indent="-360000" algn="just">
                <a:lnSpc>
                  <a:spcPts val="2200"/>
                </a:lnSpc>
                <a:buAutoNum type="arabicPeriod"/>
              </a:pPr>
              <a:r>
                <a:rPr lang="id-ID" sz="1899" b="1" noProof="0" dirty="0">
                  <a:solidFill>
                    <a:schemeClr val="bg1"/>
                  </a:solidFill>
                  <a:latin typeface="Nunito"/>
                  <a:ea typeface="Nunito"/>
                  <a:cs typeface="Nunito"/>
                  <a:sym typeface="Nunito"/>
                </a:rPr>
                <a:t>SMALB</a:t>
              </a:r>
              <a:r>
                <a:rPr lang="id-ID" sz="1899" noProof="0" dirty="0">
                  <a:solidFill>
                    <a:schemeClr val="bg1"/>
                  </a:solidFill>
                  <a:latin typeface="Nunito"/>
                  <a:ea typeface="Nunito"/>
                  <a:cs typeface="Nunito"/>
                  <a:sym typeface="Nunito"/>
                </a:rPr>
                <a:t>:</a:t>
              </a:r>
            </a:p>
            <a:p>
              <a:pPr marL="864000" lvl="2" indent="-324000" algn="just">
                <a:lnSpc>
                  <a:spcPts val="2200"/>
                </a:lnSpc>
                <a:buFont typeface="Arial" panose="020B0604020202020204" pitchFamily="34" charset="0"/>
                <a:buChar char="•"/>
              </a:pPr>
              <a:r>
                <a:rPr lang="id-ID" sz="1899" noProof="0" dirty="0">
                  <a:solidFill>
                    <a:schemeClr val="bg1"/>
                  </a:solidFill>
                  <a:latin typeface="Nunito"/>
                  <a:ea typeface="Nunito"/>
                  <a:cs typeface="Nunito"/>
                  <a:sym typeface="Nunito"/>
                </a:rPr>
                <a:t>berusia paling tinggi 21 tahun pada tanggal 1 Juli 2025 dan telah menyelesaikan kelas 9 SMP/SMPLB/Sederajat</a:t>
              </a:r>
            </a:p>
          </p:txBody>
        </p:sp>
      </p:grpSp>
      <p:sp>
        <p:nvSpPr>
          <p:cNvPr id="22" name="TextBox 22"/>
          <p:cNvSpPr txBox="1"/>
          <p:nvPr/>
        </p:nvSpPr>
        <p:spPr>
          <a:xfrm>
            <a:off x="1524000" y="4037262"/>
            <a:ext cx="4199333" cy="302006"/>
          </a:xfrm>
          <a:prstGeom prst="rect">
            <a:avLst/>
          </a:prstGeom>
        </p:spPr>
        <p:txBody>
          <a:bodyPr lIns="0" tIns="0" rIns="0" bIns="0" rtlCol="0" anchor="t">
            <a:spAutoFit/>
          </a:bodyPr>
          <a:lstStyle/>
          <a:p>
            <a:pPr marL="0" lvl="0" indent="0" algn="ctr">
              <a:lnSpc>
                <a:spcPts val="2600"/>
              </a:lnSpc>
            </a:pPr>
            <a:r>
              <a:rPr lang="id-ID" sz="200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pendidikan anak usia dini</a:t>
            </a:r>
          </a:p>
        </p:txBody>
      </p:sp>
      <p:sp>
        <p:nvSpPr>
          <p:cNvPr id="23" name="TextBox 23"/>
          <p:cNvSpPr txBox="1"/>
          <p:nvPr/>
        </p:nvSpPr>
        <p:spPr>
          <a:xfrm>
            <a:off x="7314141" y="4040795"/>
            <a:ext cx="4199333" cy="302006"/>
          </a:xfrm>
          <a:prstGeom prst="rect">
            <a:avLst/>
          </a:prstGeom>
        </p:spPr>
        <p:txBody>
          <a:bodyPr lIns="0" tIns="0" rIns="0" bIns="0" rtlCol="0" anchor="t">
            <a:spAutoFit/>
          </a:bodyPr>
          <a:lstStyle/>
          <a:p>
            <a:pPr marL="0" lvl="0" indent="0" algn="ctr">
              <a:lnSpc>
                <a:spcPts val="2600"/>
              </a:lnSpc>
            </a:pPr>
            <a:r>
              <a:rPr lang="id-ID" sz="200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sekolah luar biasa</a:t>
            </a:r>
          </a:p>
        </p:txBody>
      </p:sp>
      <p:sp>
        <p:nvSpPr>
          <p:cNvPr id="26" name="TextBox 24"/>
          <p:cNvSpPr txBox="1"/>
          <p:nvPr/>
        </p:nvSpPr>
        <p:spPr>
          <a:xfrm>
            <a:off x="12594297" y="4518040"/>
            <a:ext cx="3903739" cy="4200906"/>
          </a:xfrm>
          <a:prstGeom prst="rect">
            <a:avLst/>
          </a:prstGeom>
        </p:spPr>
        <p:txBody>
          <a:bodyPr lIns="0" tIns="0" rIns="0" bIns="0" rtlCol="0" anchor="t"/>
          <a:lstStyle/>
          <a:p>
            <a:pPr marL="521398" lvl="1" indent="-360000" algn="just">
              <a:lnSpc>
                <a:spcPts val="2520"/>
              </a:lnSpc>
              <a:buAutoNum type="arabicPeriod"/>
            </a:pPr>
            <a:r>
              <a:rPr lang="id-ID" sz="2100" noProof="0" dirty="0">
                <a:solidFill>
                  <a:schemeClr val="bg1"/>
                </a:solidFill>
                <a:latin typeface="Nunito" pitchFamily="2" charset="0"/>
                <a:ea typeface="Nunito"/>
                <a:cs typeface="Nunito"/>
                <a:sym typeface="Nunito"/>
              </a:rPr>
              <a:t>Paket A/setara SD:</a:t>
            </a:r>
          </a:p>
          <a:p>
            <a:pPr marL="900000" lvl="2" indent="-342900" algn="just">
              <a:lnSpc>
                <a:spcPts val="2520"/>
              </a:lnSpc>
              <a:buFont typeface="Arial" panose="020B0604020202020204" pitchFamily="34" charset="0"/>
              <a:buChar char="•"/>
            </a:pPr>
            <a:r>
              <a:rPr lang="id-ID" sz="2100" noProof="0" dirty="0">
                <a:solidFill>
                  <a:schemeClr val="bg1"/>
                </a:solidFill>
                <a:latin typeface="Nunito" pitchFamily="2" charset="0"/>
                <a:ea typeface="Nunito"/>
                <a:cs typeface="Nunito"/>
                <a:sym typeface="Nunito"/>
              </a:rPr>
              <a:t>Berusia paling rendah 7 tahun pada tanggal 1 Juli 2025.</a:t>
            </a:r>
          </a:p>
          <a:p>
            <a:pPr marL="453390" lvl="1" indent="-360000" algn="just">
              <a:lnSpc>
                <a:spcPts val="2520"/>
              </a:lnSpc>
              <a:buAutoNum type="arabicPeriod"/>
            </a:pPr>
            <a:r>
              <a:rPr lang="id-ID" sz="2100" noProof="0" dirty="0">
                <a:solidFill>
                  <a:schemeClr val="bg1"/>
                </a:solidFill>
                <a:latin typeface="Nunito" pitchFamily="2" charset="0"/>
                <a:ea typeface="Nunito"/>
                <a:cs typeface="Nunito"/>
                <a:sym typeface="Nunito"/>
              </a:rPr>
              <a:t>Paket B dan Paket C:</a:t>
            </a:r>
          </a:p>
          <a:p>
            <a:pPr marL="900000" lvl="2" indent="-342900" algn="just">
              <a:lnSpc>
                <a:spcPts val="2520"/>
              </a:lnSpc>
              <a:buFont typeface="Arial" panose="020B0604020202020204" pitchFamily="34" charset="0"/>
              <a:buChar char="•"/>
            </a:pPr>
            <a:r>
              <a:rPr lang="id-ID" sz="2100" noProof="0" dirty="0">
                <a:solidFill>
                  <a:schemeClr val="bg1"/>
                </a:solidFill>
                <a:latin typeface="Nunito" pitchFamily="2" charset="0"/>
                <a:ea typeface="Nunito"/>
                <a:cs typeface="Nunito"/>
                <a:sym typeface="Nunito"/>
              </a:rPr>
              <a:t>memiliki ijazah/ surat keterangan lulus/dokumen lain yang menyatakan kelulusan dari jenjang pendidikan sebelumnya atau bentuk lain yang sederajat.</a:t>
            </a:r>
          </a:p>
        </p:txBody>
      </p:sp>
      <p:sp>
        <p:nvSpPr>
          <p:cNvPr id="27" name="Freeform 12"/>
          <p:cNvSpPr/>
          <p:nvPr/>
        </p:nvSpPr>
        <p:spPr>
          <a:xfrm>
            <a:off x="13258456" y="2095778"/>
            <a:ext cx="2455594" cy="2035074"/>
          </a:xfrm>
          <a:custGeom>
            <a:avLst/>
            <a:gdLst/>
            <a:ahLst/>
            <a:cxnLst/>
            <a:rect l="l" t="t" r="r" b="b"/>
            <a:pathLst>
              <a:path w="2455594" h="2035074">
                <a:moveTo>
                  <a:pt x="0" y="0"/>
                </a:moveTo>
                <a:lnTo>
                  <a:pt x="2455594" y="0"/>
                </a:lnTo>
                <a:lnTo>
                  <a:pt x="2455594" y="2035074"/>
                </a:lnTo>
                <a:lnTo>
                  <a:pt x="0" y="2035074"/>
                </a:lnTo>
                <a:lnTo>
                  <a:pt x="0" y="0"/>
                </a:lnTo>
                <a:close/>
              </a:path>
            </a:pathLst>
          </a:custGeom>
          <a:blipFill>
            <a:blip r:embed="rId8"/>
            <a:stretch>
              <a:fillRect/>
            </a:stretch>
          </a:blipFill>
        </p:spPr>
        <p:txBody>
          <a:bodyPr/>
          <a:lstStyle/>
          <a:p>
            <a:endParaRPr lang="id-ID" noProof="0" dirty="0"/>
          </a:p>
        </p:txBody>
      </p:sp>
      <p:sp>
        <p:nvSpPr>
          <p:cNvPr id="29" name="TextBox 29"/>
          <p:cNvSpPr txBox="1"/>
          <p:nvPr/>
        </p:nvSpPr>
        <p:spPr>
          <a:xfrm>
            <a:off x="12564061" y="4070089"/>
            <a:ext cx="4221236" cy="302262"/>
          </a:xfrm>
          <a:prstGeom prst="rect">
            <a:avLst/>
          </a:prstGeom>
        </p:spPr>
        <p:txBody>
          <a:bodyPr lIns="0" tIns="0" rIns="0" bIns="0" rtlCol="0" anchor="t">
            <a:spAutoFit/>
          </a:bodyPr>
          <a:lstStyle/>
          <a:p>
            <a:pPr marL="0" lvl="0" indent="0" algn="ctr">
              <a:lnSpc>
                <a:spcPts val="2613"/>
              </a:lnSpc>
            </a:pPr>
            <a:r>
              <a:rPr lang="id-ID" sz="2010" noProof="0" dirty="0">
                <a:solidFill>
                  <a:srgbClr val="000000"/>
                </a:solidFill>
                <a:effectLst>
                  <a:outerShdw blurRad="38100" dist="38100" dir="2700000" algn="tl">
                    <a:srgbClr val="000000">
                      <a:alpha val="43137"/>
                    </a:srgbClr>
                  </a:outerShdw>
                </a:effectLst>
                <a:highlight>
                  <a:srgbClr val="FFFF00"/>
                </a:highlight>
                <a:latin typeface="Lazydog"/>
                <a:ea typeface="Lazydog"/>
                <a:cs typeface="Lazydog"/>
                <a:sym typeface="Lazydog"/>
              </a:rPr>
              <a:t>sANGGAR KEGIATAN BELAJAR</a:t>
            </a:r>
          </a:p>
        </p:txBody>
      </p:sp>
      <p:sp>
        <p:nvSpPr>
          <p:cNvPr id="32" name="TextBox 9">
            <a:extLst>
              <a:ext uri="{FF2B5EF4-FFF2-40B4-BE49-F238E27FC236}">
                <a16:creationId xmlns:a16="http://schemas.microsoft.com/office/drawing/2014/main" id="{DB5E10C8-1321-3536-3795-28917DA22CC3}"/>
              </a:ext>
            </a:extLst>
          </p:cNvPr>
          <p:cNvSpPr txBox="1"/>
          <p:nvPr/>
        </p:nvSpPr>
        <p:spPr>
          <a:xfrm>
            <a:off x="14974015" y="9653886"/>
            <a:ext cx="2708710" cy="294311"/>
          </a:xfrm>
          <a:prstGeom prst="rect">
            <a:avLst/>
          </a:prstGeom>
        </p:spPr>
        <p:txBody>
          <a:bodyPr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spmb.jakarta.go.id</a:t>
            </a:r>
          </a:p>
        </p:txBody>
      </p:sp>
      <p:sp>
        <p:nvSpPr>
          <p:cNvPr id="33" name="AutoShape 10">
            <a:extLst>
              <a:ext uri="{FF2B5EF4-FFF2-40B4-BE49-F238E27FC236}">
                <a16:creationId xmlns:a16="http://schemas.microsoft.com/office/drawing/2014/main" id="{9CE6DD0F-0C2E-AD1D-F9A7-9107A7FDC064}"/>
              </a:ext>
            </a:extLst>
          </p:cNvPr>
          <p:cNvSpPr/>
          <p:nvPr/>
        </p:nvSpPr>
        <p:spPr>
          <a:xfrm>
            <a:off x="1028700" y="9521036"/>
            <a:ext cx="16497300" cy="100776"/>
          </a:xfrm>
          <a:prstGeom prst="line">
            <a:avLst/>
          </a:prstGeom>
          <a:ln w="50800" cap="flat">
            <a:solidFill>
              <a:srgbClr val="4180AC"/>
            </a:solidFill>
            <a:prstDash val="solid"/>
            <a:headEnd type="oval" w="lg" len="lg"/>
            <a:tailEnd type="none" w="sm" len="sm"/>
          </a:ln>
        </p:spPr>
        <p:txBody>
          <a:bodyPr/>
          <a:lstStyle/>
          <a:p>
            <a:endParaRPr lang="id-ID" noProof="0" dirty="0"/>
          </a:p>
        </p:txBody>
      </p:sp>
      <p:sp>
        <p:nvSpPr>
          <p:cNvPr id="31" name="TextBox 9">
            <a:extLst>
              <a:ext uri="{FF2B5EF4-FFF2-40B4-BE49-F238E27FC236}">
                <a16:creationId xmlns:a16="http://schemas.microsoft.com/office/drawing/2014/main" id="{B827FE51-3164-A271-DC69-BEDC756BE0E7}"/>
              </a:ext>
            </a:extLst>
          </p:cNvPr>
          <p:cNvSpPr txBox="1"/>
          <p:nvPr/>
        </p:nvSpPr>
        <p:spPr>
          <a:xfrm>
            <a:off x="970768" y="9593053"/>
            <a:ext cx="5247373" cy="294311"/>
          </a:xfrm>
          <a:prstGeom prst="rect">
            <a:avLst/>
          </a:prstGeom>
        </p:spPr>
        <p:txBody>
          <a:bodyPr wrap="square" lIns="0" tIns="0" rIns="0" bIns="0" rtlCol="0" anchor="t">
            <a:spAutoFit/>
          </a:bodyPr>
          <a:lstStyle/>
          <a:p>
            <a:pPr marL="0" lvl="0" indent="0" algn="ctr">
              <a:lnSpc>
                <a:spcPts val="2280"/>
              </a:lnSpc>
              <a:spcBef>
                <a:spcPct val="0"/>
              </a:spcBef>
            </a:pPr>
            <a:r>
              <a:rPr lang="id-ID" sz="1900" b="1" noProof="0" dirty="0">
                <a:solidFill>
                  <a:srgbClr val="FBB911"/>
                </a:solidFill>
                <a:latin typeface="Now Medium"/>
                <a:ea typeface="Now Medium"/>
                <a:cs typeface="Now Medium"/>
                <a:sym typeface="Now Medium"/>
              </a:rPr>
              <a:t>SPMB Provinsi DKI Jakarta Tahun 2025</a:t>
            </a:r>
          </a:p>
        </p:txBody>
      </p:sp>
      <p:sp>
        <p:nvSpPr>
          <p:cNvPr id="7" name="TextBox 12">
            <a:extLst>
              <a:ext uri="{FF2B5EF4-FFF2-40B4-BE49-F238E27FC236}">
                <a16:creationId xmlns:a16="http://schemas.microsoft.com/office/drawing/2014/main" id="{6613BB26-720C-2684-3A73-D14935E8065B}"/>
              </a:ext>
            </a:extLst>
          </p:cNvPr>
          <p:cNvSpPr txBox="1"/>
          <p:nvPr/>
        </p:nvSpPr>
        <p:spPr>
          <a:xfrm>
            <a:off x="11994583" y="240267"/>
            <a:ext cx="3515717" cy="745070"/>
          </a:xfrm>
          <a:prstGeom prst="rect">
            <a:avLst/>
          </a:prstGeom>
        </p:spPr>
        <p:txBody>
          <a:bodyPr lIns="0" tIns="0" rIns="0" bIns="0" rtlCol="0" anchor="ctr"/>
          <a:lstStyle/>
          <a:p>
            <a:pPr algn="r"/>
            <a:r>
              <a:rPr lang="en-US" sz="1600" b="1" dirty="0">
                <a:solidFill>
                  <a:srgbClr val="FF0000"/>
                </a:solidFill>
                <a:latin typeface="Helvetica"/>
                <a:ea typeface="Helvetica"/>
                <a:cs typeface="Helvetica"/>
                <a:sym typeface="Helvetica"/>
              </a:rPr>
              <a:t>TIDAK UNTUK DISEBARLUASKAN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4083</TotalTime>
  <Words>8929</Words>
  <Application>Microsoft Office PowerPoint</Application>
  <PresentationFormat>Custom</PresentationFormat>
  <Paragraphs>1402</Paragraphs>
  <Slides>41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Calibri</vt:lpstr>
      <vt:lpstr>Lazydog</vt:lpstr>
      <vt:lpstr>Now Medium</vt:lpstr>
      <vt:lpstr>Nunito</vt:lpstr>
      <vt:lpstr>Helvetica</vt:lpstr>
      <vt:lpstr>Now Bold</vt:lpstr>
      <vt:lpstr>Arial</vt:lpstr>
      <vt:lpstr>Nunito Bold</vt:lpstr>
      <vt:lpstr>Now Heavy</vt:lpstr>
      <vt:lpstr>Sniglet</vt:lpstr>
      <vt:lpstr>Kelpt Bold</vt:lpstr>
      <vt:lpstr>Nunito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Blue and Yellow Illustrative Digital Education Presentation</dc:title>
  <dc:creator>User</dc:creator>
  <cp:lastModifiedBy>Ratna Dewi</cp:lastModifiedBy>
  <cp:revision>66</cp:revision>
  <dcterms:created xsi:type="dcterms:W3CDTF">2006-08-16T00:00:00Z</dcterms:created>
  <dcterms:modified xsi:type="dcterms:W3CDTF">2025-05-17T06:16:08Z</dcterms:modified>
  <dc:identifier>DAGm-5JJ3m8</dc:identifier>
</cp:coreProperties>
</file>